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58" r:id="rId4"/>
    <p:sldId id="257" r:id="rId5"/>
    <p:sldId id="259" r:id="rId6"/>
    <p:sldId id="266" r:id="rId7"/>
    <p:sldId id="262" r:id="rId8"/>
    <p:sldId id="261" r:id="rId9"/>
    <p:sldId id="260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Tex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360" y="260650"/>
            <a:ext cx="11617291" cy="432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360" y="908720"/>
            <a:ext cx="11617291" cy="504056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35360" y="1556792"/>
            <a:ext cx="11617291" cy="3816424"/>
          </a:xfrm>
        </p:spPr>
        <p:txBody>
          <a:bodyPr/>
          <a:lstStyle>
            <a:lvl1pPr marL="285750" indent="-285750">
              <a:buFont typeface="Wingdings" panose="05000000000000000000" pitchFamily="2" charset="2"/>
              <a:buChar char="v"/>
              <a:defRPr/>
            </a:lvl1pPr>
            <a:lvl3pPr marL="1257300" indent="-3429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lphaLcParenR"/>
              <a:defRPr/>
            </a:lvl4pPr>
            <a:lvl5pPr marL="2114550" indent="-285750">
              <a:buFont typeface="Wingdings" panose="05000000000000000000" pitchFamily="2" charset="2"/>
              <a:buChar char="ü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108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1" y="260648"/>
            <a:ext cx="11541132" cy="432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5360" y="908722"/>
            <a:ext cx="11541134" cy="446449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1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6481" y="274639"/>
            <a:ext cx="1460012" cy="50985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5506" y="274639"/>
            <a:ext cx="9716932" cy="50985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3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Text Pictur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508" y="332657"/>
            <a:ext cx="11560988" cy="504056"/>
          </a:xfrm>
        </p:spPr>
        <p:txBody>
          <a:bodyPr anchor="t">
            <a:normAutofit/>
          </a:bodyPr>
          <a:lstStyle>
            <a:lvl1pPr algn="l">
              <a:defRPr sz="2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15508" y="1052736"/>
            <a:ext cx="11560988" cy="360040"/>
          </a:xfrm>
        </p:spPr>
        <p:txBody>
          <a:bodyPr anchor="t">
            <a:normAutofit/>
          </a:bodyPr>
          <a:lstStyle>
            <a:lvl1pPr marL="0" indent="0">
              <a:buNone/>
              <a:defRPr sz="1600" b="1">
                <a:solidFill>
                  <a:srgbClr val="FF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subtitle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15506" y="1628800"/>
            <a:ext cx="7028633" cy="3744417"/>
          </a:xfrm>
        </p:spPr>
        <p:txBody>
          <a:bodyPr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7632702" y="1628775"/>
            <a:ext cx="4243916" cy="295235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7632701" y="4797152"/>
            <a:ext cx="4243796" cy="576064"/>
          </a:xfrm>
          <a:solidFill>
            <a:schemeClr val="accent1"/>
          </a:solidFill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Caption to go here</a:t>
            </a:r>
          </a:p>
        </p:txBody>
      </p:sp>
    </p:spTree>
    <p:extLst>
      <p:ext uri="{BB962C8B-B14F-4D97-AF65-F5344CB8AC3E}">
        <p14:creationId xmlns:p14="http://schemas.microsoft.com/office/powerpoint/2010/main" val="254748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506" y="889656"/>
            <a:ext cx="5876505" cy="4525963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042" y="889656"/>
            <a:ext cx="5396452" cy="4525963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1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360" y="908720"/>
            <a:ext cx="5568619" cy="639762"/>
          </a:xfrm>
        </p:spPr>
        <p:txBody>
          <a:bodyPr anchor="t"/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360" y="1548482"/>
            <a:ext cx="5568619" cy="3951288"/>
          </a:xfrm>
        </p:spPr>
        <p:txBody>
          <a:bodyPr anchor="t"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013" y="908720"/>
            <a:ext cx="5677065" cy="639762"/>
          </a:xfrm>
        </p:spPr>
        <p:txBody>
          <a:bodyPr anchor="t"/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013" y="1548482"/>
            <a:ext cx="5677065" cy="3951288"/>
          </a:xfrm>
        </p:spPr>
        <p:txBody>
          <a:bodyPr anchor="t"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4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4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6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506" y="273050"/>
            <a:ext cx="414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506" y="1435101"/>
            <a:ext cx="4148313" cy="39381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751850" y="273052"/>
            <a:ext cx="7124644" cy="510016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9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9637" y="260648"/>
            <a:ext cx="4826859" cy="648072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5508" y="260648"/>
            <a:ext cx="6356558" cy="41764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9637" y="1052736"/>
            <a:ext cx="4826859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15506" y="4652964"/>
            <a:ext cx="6452569" cy="720253"/>
          </a:xfrm>
          <a:solidFill>
            <a:schemeClr val="accent1"/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19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4320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360" y="908722"/>
            <a:ext cx="11521280" cy="4464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5506" y="5661250"/>
            <a:ext cx="2844800" cy="216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110A061-CD05-4DD2-BD6C-C0A6E7B7931E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5661250"/>
            <a:ext cx="3860800" cy="216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1694" y="5661250"/>
            <a:ext cx="2844800" cy="216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8380127-2E4F-4720-A546-49D7111EBC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0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75520" y="260648"/>
            <a:ext cx="8640960" cy="5400600"/>
          </a:xfrm>
        </p:spPr>
        <p:txBody>
          <a:bodyPr>
            <a:normAutofit/>
          </a:bodyPr>
          <a:lstStyle/>
          <a:p>
            <a:pPr lvl="0" algn="ctr">
              <a:buClrTx/>
            </a:pP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Tx/>
            </a:pP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Tx/>
            </a:pPr>
            <a:r>
              <a:rPr lang="en-US" sz="6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AstroQuiz 2019</a:t>
            </a:r>
          </a:p>
          <a:p>
            <a:pPr lvl="0" algn="ctr">
              <a:buClrTx/>
            </a:pPr>
            <a:r>
              <a:rPr lang="en-US" sz="6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ROUND </a:t>
            </a:r>
            <a:r>
              <a:rPr lang="en-US" sz="6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en-ZA" sz="6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08089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731025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8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7589" y="1333725"/>
            <a:ext cx="8590208" cy="3508731"/>
          </a:xfrm>
        </p:spPr>
        <p:txBody>
          <a:bodyPr/>
          <a:lstStyle/>
          <a:p>
            <a:r>
              <a:rPr lang="en-ZA" sz="3600" b="1" dirty="0" smtClean="0">
                <a:latin typeface="Calibri" panose="020F0502020204030204" pitchFamily="34" charset="0"/>
              </a:rPr>
              <a:t>All planets in the solar system spin in the same direction.</a:t>
            </a:r>
          </a:p>
          <a:p>
            <a:endParaRPr lang="en-ZA" dirty="0"/>
          </a:p>
          <a:p>
            <a:pPr marL="2171700" lvl="4" indent="-34290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</a:rPr>
              <a:t>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True</a:t>
            </a:r>
          </a:p>
          <a:p>
            <a:pPr marL="2171700" lvl="4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False</a:t>
            </a:r>
            <a:endParaRPr lang="en-ZA" sz="3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42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9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5014" y="1210474"/>
            <a:ext cx="8139448" cy="4464497"/>
          </a:xfrm>
        </p:spPr>
        <p:txBody>
          <a:bodyPr/>
          <a:lstStyle/>
          <a:p>
            <a:pPr lvl="0">
              <a:buClr>
                <a:srgbClr val="4F81BD"/>
              </a:buClr>
            </a:pPr>
            <a:r>
              <a:rPr lang="en-ZA" sz="36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</a:rPr>
              <a:t>All planets in the solar system </a:t>
            </a:r>
            <a:r>
              <a:rPr lang="en-ZA" sz="3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</a:rPr>
              <a:t>revolve around the Sun </a:t>
            </a:r>
            <a:r>
              <a:rPr lang="en-ZA" sz="36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</a:rPr>
              <a:t>in the same direction.</a:t>
            </a:r>
          </a:p>
          <a:p>
            <a:pPr lvl="0">
              <a:buClr>
                <a:srgbClr val="4F81BD"/>
              </a:buClr>
            </a:pPr>
            <a:endParaRPr lang="en-ZA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buClr>
                <a:srgbClr val="4F81BD"/>
              </a:buClr>
            </a:pPr>
            <a:endParaRPr lang="en-ZA" sz="4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2171700" lvl="4" indent="-342900">
              <a:buClr>
                <a:srgbClr val="4F81BD"/>
              </a:buClr>
              <a:buFont typeface="+mj-lt"/>
              <a:buAutoNum type="alphaUcPeriod"/>
            </a:pPr>
            <a:r>
              <a:rPr lang="en-ZA" sz="3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True</a:t>
            </a:r>
            <a:endParaRPr lang="en-ZA" sz="3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171700" lvl="4" indent="-342900">
              <a:buClr>
                <a:srgbClr val="4F81BD"/>
              </a:buClr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False</a:t>
            </a:r>
            <a:endParaRPr lang="en-ZA" sz="3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06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743904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10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2" y="1201330"/>
            <a:ext cx="9182637" cy="4464497"/>
          </a:xfrm>
        </p:spPr>
        <p:txBody>
          <a:bodyPr>
            <a:normAutofit/>
          </a:bodyPr>
          <a:lstStyle/>
          <a:p>
            <a:pPr lvl="0">
              <a:buClr>
                <a:srgbClr val="4F81BD"/>
              </a:buClr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Why do all planets orbit in the same direction?</a:t>
            </a:r>
            <a:endParaRPr lang="en-ZA" sz="36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lvl="0">
              <a:buClr>
                <a:srgbClr val="4F81BD"/>
              </a:buClr>
            </a:pPr>
            <a:r>
              <a:rPr lang="en-US" b="1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 </a:t>
            </a:r>
            <a:endParaRPr lang="en-ZA" dirty="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marL="1257300" lvl="2" indent="-342900" fontAlgn="base">
              <a:buClr>
                <a:srgbClr val="4F81BD"/>
              </a:buClr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They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don’t. Some actually orbit in the opposite direction.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Clr>
                <a:srgbClr val="4F81BD"/>
              </a:buClr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solar wind gave them a kick.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Clr>
                <a:srgbClr val="4F81BD"/>
              </a:buClr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They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were formed from a rotating disk of gas and dust.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Clr>
                <a:srgbClr val="4F81BD"/>
              </a:buClr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We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don’t know.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61754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67951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11</a:t>
            </a:r>
            <a:b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</a:b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679" y="908722"/>
            <a:ext cx="9221274" cy="4464497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What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is explained with dark energy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? </a:t>
            </a:r>
            <a:endParaRPr lang="en-ZA" sz="2000" b="1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800100" lvl="1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FF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That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Universe gets bigger faster and faster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800100" lvl="1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That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stars don’t live forever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800100" lvl="1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That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sky is dark at night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800100" lvl="1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That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Jupiter gets hit by more comets than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	Earth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53780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743905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12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346" y="908722"/>
            <a:ext cx="9311426" cy="446449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Z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common name for the constellation Crux</a:t>
            </a:r>
            <a:r>
              <a:rPr lang="en-ZA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ZA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ZA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ZA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Cygnus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Swan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Northern Cross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Southern Cross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36585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80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13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282" y="1155610"/>
            <a:ext cx="9633397" cy="446449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Z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planet in our Solar System has the lowest density</a:t>
            </a:r>
            <a:r>
              <a:rPr lang="en-ZA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ZA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ZA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Mercury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Mars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Saturn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Neptune</a:t>
            </a:r>
            <a:endParaRPr lang="en-ZA" sz="3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73008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67951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14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5768" y="908722"/>
            <a:ext cx="9002333" cy="446449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Z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feature makes Uranus different from the other planets</a:t>
            </a:r>
            <a:r>
              <a:rPr lang="en-ZA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ZA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ZA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Spins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upside down	</a:t>
            </a:r>
            <a:endParaRPr lang="en-ZA" sz="3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It’s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coldest	</a:t>
            </a:r>
            <a:endParaRPr lang="en-ZA" sz="3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Spins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its side	</a:t>
            </a:r>
            <a:endParaRPr lang="en-ZA" sz="3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It’s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faintest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68060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772625"/>
          </a:xfrm>
        </p:spPr>
        <p:txBody>
          <a:bodyPr>
            <a:norm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15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3194" y="1140542"/>
            <a:ext cx="8358389" cy="4632543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Z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comet’s tail always </a:t>
            </a:r>
            <a:r>
              <a:rPr lang="en-ZA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points</a:t>
            </a:r>
            <a:r>
              <a:rPr lang="en-Z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endParaRPr lang="en-ZA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Z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away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Sun.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en-ZA" sz="3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towards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Sun.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any direction.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endParaRPr lang="en-ZA" sz="3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same as its direction of motion.  </a:t>
            </a:r>
          </a:p>
          <a:p>
            <a:endParaRPr lang="en-ZA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899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772625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16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9251" y="1033272"/>
            <a:ext cx="10122794" cy="4581144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A spectacular event took place on  the </a:t>
            </a:r>
            <a:r>
              <a:rPr lang="en-ZA" sz="3600" b="1" dirty="0" smtClean="0">
                <a:solidFill>
                  <a:schemeClr val="tx1"/>
                </a:solidFill>
                <a:latin typeface="Calibri"/>
              </a:rPr>
              <a:t>27 </a:t>
            </a:r>
            <a:r>
              <a:rPr lang="en-ZA" sz="3600" b="1" dirty="0">
                <a:solidFill>
                  <a:schemeClr val="tx1"/>
                </a:solidFill>
                <a:latin typeface="Calibri"/>
              </a:rPr>
              <a:t>July </a:t>
            </a:r>
            <a:r>
              <a:rPr lang="en-ZA" sz="3600" b="1" dirty="0" smtClean="0">
                <a:solidFill>
                  <a:schemeClr val="tx1"/>
                </a:solidFill>
                <a:latin typeface="Calibri"/>
              </a:rPr>
              <a:t>2018 in the sky. What event was this? </a:t>
            </a:r>
            <a:endParaRPr lang="en-ZA" sz="2000" b="1" dirty="0">
              <a:solidFill>
                <a:schemeClr val="tx1"/>
              </a:solidFill>
              <a:latin typeface="Calibri"/>
            </a:endParaRPr>
          </a:p>
          <a:p>
            <a:pPr lvl="0">
              <a:buClrTx/>
            </a:pPr>
            <a:endParaRPr lang="en-ZA" sz="2000" b="1" dirty="0" smtClean="0">
              <a:solidFill>
                <a:prstClr val="black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There were shooting stars all over the sky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The longest </a:t>
            </a:r>
            <a:r>
              <a:rPr lang="en-ZA" sz="3400" dirty="0">
                <a:solidFill>
                  <a:schemeClr val="tx1"/>
                </a:solidFill>
                <a:latin typeface="Calibri"/>
              </a:rPr>
              <a:t>lunar eclipse of the 21</a:t>
            </a:r>
            <a:r>
              <a:rPr lang="en-ZA" sz="3400" baseline="30000" dirty="0">
                <a:solidFill>
                  <a:schemeClr val="tx1"/>
                </a:solidFill>
                <a:latin typeface="Calibri"/>
              </a:rPr>
              <a:t>st</a:t>
            </a:r>
            <a:r>
              <a:rPr lang="en-ZA" sz="3400" dirty="0">
                <a:solidFill>
                  <a:schemeClr val="tx1"/>
                </a:solidFill>
                <a:latin typeface="Calibri"/>
              </a:rPr>
              <a:t> century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 An asteroid hit the Moon on Earth</a:t>
            </a:r>
            <a:endParaRPr lang="en-ZA" sz="3400" dirty="0">
              <a:solidFill>
                <a:schemeClr val="tx1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Saturn was very close to the Earth</a:t>
            </a:r>
            <a:endParaRPr lang="en-ZA" sz="3400" dirty="0">
              <a:solidFill>
                <a:schemeClr val="tx1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62276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718146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17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102" y="1164754"/>
            <a:ext cx="9620518" cy="4464497"/>
          </a:xfrm>
        </p:spPr>
        <p:txBody>
          <a:bodyPr/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During what time of the day did this 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event </a:t>
            </a:r>
            <a:r>
              <a:rPr lang="en-ZA" sz="3600" b="1" dirty="0">
                <a:solidFill>
                  <a:prstClr val="black"/>
                </a:solidFill>
                <a:latin typeface="Calibri"/>
              </a:rPr>
              <a:t>occur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? </a:t>
            </a:r>
            <a:endParaRPr lang="en-ZA" sz="20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ZA" sz="2000" dirty="0">
              <a:solidFill>
                <a:prstClr val="black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Day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Night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Morning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Noon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4483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74709" y="44624"/>
            <a:ext cx="8640960" cy="864096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1F497D"/>
                </a:solidFill>
                <a:latin typeface="Calibri"/>
              </a:rPr>
              <a:t>RULES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75520" y="908720"/>
            <a:ext cx="8640960" cy="4968552"/>
          </a:xfrm>
        </p:spPr>
        <p:txBody>
          <a:bodyPr>
            <a:normAutofit/>
          </a:bodyPr>
          <a:lstStyle/>
          <a:p>
            <a:pPr marL="342900" indent="-342900">
              <a:buClrTx/>
              <a:buFont typeface="Arial" pitchFamily="34" charset="0"/>
              <a:buChar char="•"/>
            </a:pPr>
            <a:r>
              <a:rPr lang="en-US" altLang="en-US" sz="3600" b="1" dirty="0">
                <a:solidFill>
                  <a:srgbClr val="1F497D"/>
                </a:solidFill>
                <a:latin typeface="Calibri"/>
              </a:rPr>
              <a:t>You only have 60 seconds to answer </a:t>
            </a:r>
            <a:r>
              <a:rPr lang="en-US" altLang="en-US" sz="3600" b="1" dirty="0" smtClean="0">
                <a:solidFill>
                  <a:srgbClr val="1F497D"/>
                </a:solidFill>
                <a:latin typeface="Calibri"/>
              </a:rPr>
              <a:t>each question.</a:t>
            </a:r>
            <a:endParaRPr lang="en-US" altLang="en-US" sz="3600" b="1" dirty="0">
              <a:solidFill>
                <a:srgbClr val="1F497D"/>
              </a:solidFill>
              <a:latin typeface="Calibri"/>
            </a:endParaRP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n-US" altLang="en-US" sz="3600" b="1" dirty="0">
                <a:solidFill>
                  <a:srgbClr val="1F497D"/>
                </a:solidFill>
                <a:latin typeface="Calibri"/>
              </a:rPr>
              <a:t>You are allowed to discuss amongst yourselves as team members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n-US" altLang="en-US" sz="3600" b="1" dirty="0">
                <a:solidFill>
                  <a:srgbClr val="1F497D"/>
                </a:solidFill>
                <a:latin typeface="Calibri"/>
              </a:rPr>
              <a:t>Calculators may be used if needed.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n-US" altLang="en-US" sz="3600" b="1" dirty="0">
                <a:solidFill>
                  <a:srgbClr val="1F497D"/>
                </a:solidFill>
                <a:latin typeface="Calibri"/>
              </a:rPr>
              <a:t>No internet is to be used, therefore the use of cellphones is also prohibited.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n-US" altLang="en-US" sz="3600" b="1" dirty="0">
                <a:solidFill>
                  <a:srgbClr val="1F497D"/>
                </a:solidFill>
                <a:latin typeface="Calibri"/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50302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633" y="247768"/>
            <a:ext cx="11521280" cy="731025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18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435" y="1049313"/>
            <a:ext cx="9182636" cy="4638700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During that 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event, </a:t>
            </a:r>
            <a:r>
              <a:rPr lang="en-ZA" sz="3600" b="1" dirty="0">
                <a:solidFill>
                  <a:prstClr val="black"/>
                </a:solidFill>
                <a:latin typeface="Calibri"/>
              </a:rPr>
              <a:t>what was the colour of the Moon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? </a:t>
            </a:r>
            <a:endParaRPr lang="en-ZA" sz="20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ZA" sz="2000" dirty="0">
              <a:solidFill>
                <a:prstClr val="black"/>
              </a:solidFill>
              <a:latin typeface="Calibri"/>
            </a:endParaRP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Very dark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Blood red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Blue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Black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47325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705267"/>
          </a:xfrm>
        </p:spPr>
        <p:txBody>
          <a:bodyPr>
            <a:normAutofit fontScale="90000"/>
          </a:bodyPr>
          <a:lstStyle/>
          <a:p>
            <a:pPr algn="ctr"/>
            <a:r>
              <a:rPr lang="en-ZA" sz="49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9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19</a:t>
            </a:r>
            <a:br>
              <a:rPr lang="en-ZA" sz="4900" dirty="0" smtClean="0">
                <a:solidFill>
                  <a:srgbClr val="4F81BD"/>
                </a:solidFill>
                <a:latin typeface="Calibri" panose="020F0502020204030204" pitchFamily="34" charset="0"/>
              </a:rPr>
            </a:br>
            <a:r>
              <a:rPr lang="en-ZA" sz="4400" dirty="0">
                <a:solidFill>
                  <a:srgbClr val="4F81BD"/>
                </a:solidFill>
              </a:rPr>
              <a:t/>
            </a:r>
            <a:br>
              <a:rPr lang="en-ZA" sz="4400" dirty="0">
                <a:solidFill>
                  <a:srgbClr val="4F81BD"/>
                </a:solidFill>
              </a:rPr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462" y="908721"/>
            <a:ext cx="9813701" cy="4862492"/>
          </a:xfrm>
        </p:spPr>
        <p:txBody>
          <a:bodyPr/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During 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the same event, </a:t>
            </a:r>
            <a:r>
              <a:rPr lang="en-ZA" sz="3600" b="1" dirty="0">
                <a:solidFill>
                  <a:prstClr val="black"/>
                </a:solidFill>
                <a:latin typeface="Calibri"/>
              </a:rPr>
              <a:t>there was a certain planet that 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could be seen not far from the </a:t>
            </a:r>
            <a:r>
              <a:rPr lang="en-ZA" sz="3600" b="1" dirty="0">
                <a:solidFill>
                  <a:prstClr val="black"/>
                </a:solidFill>
                <a:latin typeface="Calibri"/>
              </a:rPr>
              <a:t>Moon. Which planet was that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? </a:t>
            </a:r>
            <a:endParaRPr lang="en-ZA" sz="20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ZA" sz="2000" dirty="0">
              <a:solidFill>
                <a:prstClr val="black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Earth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Venus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Mars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Saturn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60897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80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20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908721"/>
            <a:ext cx="10444767" cy="4847502"/>
          </a:xfrm>
        </p:spPr>
        <p:txBody>
          <a:bodyPr/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Because this planet was 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not far from the </a:t>
            </a:r>
            <a:r>
              <a:rPr lang="en-ZA" sz="3600" b="1" dirty="0">
                <a:solidFill>
                  <a:prstClr val="black"/>
                </a:solidFill>
                <a:latin typeface="Calibri"/>
              </a:rPr>
              <a:t>Moon in the sky, its purpose was 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…  </a:t>
            </a:r>
            <a:endParaRPr lang="en-ZA" sz="20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ZA" sz="2000" dirty="0">
              <a:solidFill>
                <a:prstClr val="black"/>
              </a:solidFill>
              <a:latin typeface="Calibri"/>
            </a:endParaRPr>
          </a:p>
          <a:p>
            <a:pPr marL="1314450" lvl="2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t</a:t>
            </a: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o </a:t>
            </a:r>
            <a:r>
              <a:rPr lang="en-ZA" sz="3400" dirty="0">
                <a:solidFill>
                  <a:schemeClr val="tx1"/>
                </a:solidFill>
                <a:latin typeface="Calibri"/>
              </a:rPr>
              <a:t>give the Moon the blood red </a:t>
            </a: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colour.</a:t>
            </a:r>
            <a:endParaRPr lang="en-ZA" sz="3400" dirty="0">
              <a:solidFill>
                <a:schemeClr val="tx1"/>
              </a:solidFill>
              <a:latin typeface="Calibri"/>
            </a:endParaRPr>
          </a:p>
          <a:p>
            <a:pPr marL="1314450" lvl="2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t</a:t>
            </a: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o </a:t>
            </a:r>
            <a:r>
              <a:rPr lang="en-ZA" sz="3400" dirty="0">
                <a:solidFill>
                  <a:schemeClr val="tx1"/>
                </a:solidFill>
                <a:latin typeface="Calibri"/>
              </a:rPr>
              <a:t>keep the Moon in its place during the </a:t>
            </a: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event.</a:t>
            </a:r>
            <a:endParaRPr lang="en-ZA" sz="3400" dirty="0">
              <a:solidFill>
                <a:schemeClr val="tx1"/>
              </a:solidFill>
              <a:latin typeface="Calibri"/>
            </a:endParaRPr>
          </a:p>
          <a:p>
            <a:pPr marL="1314450" lvl="2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t</a:t>
            </a: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o </a:t>
            </a:r>
            <a:r>
              <a:rPr lang="en-ZA" sz="3400" dirty="0">
                <a:solidFill>
                  <a:schemeClr val="tx1"/>
                </a:solidFill>
                <a:latin typeface="Calibri"/>
              </a:rPr>
              <a:t>support the Moon, the Earth and the Sun during the </a:t>
            </a: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eclipse.</a:t>
            </a:r>
            <a:endParaRPr lang="en-ZA" sz="3400" dirty="0">
              <a:solidFill>
                <a:schemeClr val="tx1"/>
              </a:solidFill>
              <a:latin typeface="Calibri"/>
            </a:endParaRPr>
          </a:p>
          <a:p>
            <a:pPr marL="1314450" lvl="2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None of the above</a:t>
            </a:r>
            <a:endParaRPr lang="en-ZA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41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80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21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375" y="1217815"/>
            <a:ext cx="9388698" cy="4464497"/>
          </a:xfrm>
        </p:spPr>
        <p:txBody>
          <a:bodyPr>
            <a:normAutofit/>
          </a:bodyPr>
          <a:lstStyle/>
          <a:p>
            <a:r>
              <a:rPr lang="en-ZA" sz="3600" b="1" dirty="0" smtClean="0">
                <a:latin typeface="Calibri" panose="020F0502020204030204" pitchFamily="34" charset="0"/>
              </a:rPr>
              <a:t>How many known impact craters do we have in South Africa? </a:t>
            </a:r>
            <a:endParaRPr lang="en-ZA" sz="2000" b="1" dirty="0" smtClean="0">
              <a:latin typeface="Calibri" panose="020F0502020204030204" pitchFamily="34" charset="0"/>
            </a:endParaRPr>
          </a:p>
          <a:p>
            <a:endParaRPr lang="en-ZA" sz="2000" b="1" dirty="0">
              <a:latin typeface="Calibri" panose="020F0502020204030204" pitchFamily="34" charset="0"/>
            </a:endParaRPr>
          </a:p>
          <a:p>
            <a:pPr marL="3028950" lvl="5" indent="-74295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</a:rPr>
              <a:t>Two</a:t>
            </a:r>
          </a:p>
          <a:p>
            <a:pPr marL="3028950" lvl="5" indent="-74295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</a:rPr>
              <a:t>Three</a:t>
            </a:r>
          </a:p>
          <a:p>
            <a:pPr marL="3028950" lvl="5" indent="-74295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</a:rPr>
              <a:t>Four</a:t>
            </a:r>
          </a:p>
          <a:p>
            <a:pPr marL="3028950" lvl="5" indent="-74295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</a:rPr>
              <a:t>Five</a:t>
            </a:r>
            <a:endParaRPr lang="en-ZA" sz="3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571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731025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22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3644" y="1140543"/>
            <a:ext cx="9942491" cy="4268584"/>
          </a:xfrm>
        </p:spPr>
        <p:txBody>
          <a:bodyPr>
            <a:normAutofit/>
          </a:bodyPr>
          <a:lstStyle/>
          <a:p>
            <a:r>
              <a:rPr lang="en-ZA" sz="3600" b="1" dirty="0" smtClean="0">
                <a:latin typeface="Calibri" panose="020F0502020204030204" pitchFamily="34" charset="0"/>
              </a:rPr>
              <a:t>In which provinces do we find these craters? </a:t>
            </a:r>
            <a:endParaRPr lang="en-ZA" sz="2000" b="1" dirty="0" smtClean="0">
              <a:latin typeface="Calibri" panose="020F0502020204030204" pitchFamily="34" charset="0"/>
            </a:endParaRPr>
          </a:p>
          <a:p>
            <a:endParaRPr lang="en-ZA" sz="2000" b="1" dirty="0">
              <a:latin typeface="Calibri" panose="020F0502020204030204" pitchFamily="34" charset="0"/>
            </a:endParaRPr>
          </a:p>
          <a:p>
            <a:pPr marL="742950" indent="-74295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Western Cape, Northern Cape, Gauteng &amp; Limpopo</a:t>
            </a:r>
          </a:p>
          <a:p>
            <a:pPr marL="742950" lvl="0" indent="-742950">
              <a:buClr>
                <a:srgbClr val="4F81BD"/>
              </a:buClr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Mpumalanga, Free State,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</a:rPr>
              <a:t>Gauteng &amp; Limpopo</a:t>
            </a:r>
          </a:p>
          <a:p>
            <a:pPr marL="742950" lvl="0" indent="-742950">
              <a:buClr>
                <a:srgbClr val="4F81BD"/>
              </a:buClr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North West, Free State, Gauteng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</a:rPr>
              <a:t>&amp;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Limpopo</a:t>
            </a:r>
          </a:p>
          <a:p>
            <a:pPr marL="742950" lvl="0" indent="-742950">
              <a:buClr>
                <a:srgbClr val="4F81BD"/>
              </a:buClr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Free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</a:rPr>
              <a:t>State, North West, Eastern Cape &amp; Gauteng</a:t>
            </a:r>
          </a:p>
          <a:p>
            <a:pPr marL="742950" indent="-742950">
              <a:buFont typeface="+mj-lt"/>
              <a:buAutoNum type="alphaUcPeriod"/>
            </a:pPr>
            <a:endParaRPr lang="en-ZA" sz="3600" b="1" dirty="0" smtClean="0"/>
          </a:p>
          <a:p>
            <a:pPr marL="742950" indent="-742950">
              <a:buFont typeface="+mj-lt"/>
              <a:buAutoNum type="alphaUcPeriod"/>
            </a:pPr>
            <a:endParaRPr lang="en-ZA" sz="3600" b="1" dirty="0" smtClean="0"/>
          </a:p>
          <a:p>
            <a:pPr marL="742950" indent="-742950">
              <a:buFont typeface="+mj-lt"/>
              <a:buAutoNum type="alphaUcPeriod"/>
            </a:pPr>
            <a:endParaRPr lang="en-ZA" sz="3600" b="1" dirty="0"/>
          </a:p>
        </p:txBody>
      </p:sp>
    </p:spTree>
    <p:extLst>
      <p:ext uri="{BB962C8B-B14F-4D97-AF65-F5344CB8AC3E}">
        <p14:creationId xmlns:p14="http://schemas.microsoft.com/office/powerpoint/2010/main" val="1833487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65375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23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737" y="1011752"/>
            <a:ext cx="8989455" cy="4727581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US" sz="3600" b="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Which ones are the smallest craters in South Africa? </a:t>
            </a:r>
            <a:endParaRPr lang="en-US" sz="2000" b="1" dirty="0" smtClean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lvl="0">
              <a:buClrTx/>
            </a:pPr>
            <a:endParaRPr lang="en-US" sz="2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US" sz="3400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Tswaing</a:t>
            </a:r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34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Kalkop</a:t>
            </a:r>
            <a:endParaRPr lang="en-US" sz="3400" dirty="0" smtClean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US" sz="34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Kalkkop</a:t>
            </a:r>
            <a:r>
              <a:rPr lang="en-US" sz="3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34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Vredefort</a:t>
            </a:r>
            <a:endParaRPr lang="en-US" sz="3400" dirty="0" smtClean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US" sz="34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Vredefort</a:t>
            </a:r>
            <a:r>
              <a:rPr lang="en-US" sz="3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and </a:t>
            </a:r>
            <a:r>
              <a:rPr lang="en-US" sz="34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Morokweng</a:t>
            </a:r>
            <a:r>
              <a:rPr lang="en-US" sz="3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US" sz="34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Morokweng</a:t>
            </a:r>
            <a:r>
              <a:rPr lang="en-US" sz="34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34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Tswaing</a:t>
            </a:r>
            <a:endParaRPr lang="en-ZA" sz="34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4F81BD"/>
              </a:buClr>
            </a:pPr>
            <a:endParaRPr lang="en-ZA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52949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92389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24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980" y="908721"/>
            <a:ext cx="8860666" cy="4667831"/>
          </a:xfrm>
        </p:spPr>
        <p:txBody>
          <a:bodyPr>
            <a:normAutofit lnSpcReduction="10000"/>
          </a:bodyPr>
          <a:lstStyle/>
          <a:p>
            <a:endParaRPr lang="en-ZA" dirty="0" smtClean="0"/>
          </a:p>
          <a:p>
            <a:r>
              <a:rPr lang="en-ZA" sz="3600" b="1" dirty="0" smtClean="0">
                <a:latin typeface="Calibri" panose="020F0502020204030204" pitchFamily="34" charset="0"/>
              </a:rPr>
              <a:t>The two smallest craters in South Africa are found in which provinces of the following provinces? </a:t>
            </a:r>
            <a:endParaRPr lang="en-ZA" sz="2000" b="1" dirty="0" smtClean="0">
              <a:latin typeface="Calibri" panose="020F0502020204030204" pitchFamily="34" charset="0"/>
            </a:endParaRPr>
          </a:p>
          <a:p>
            <a:endParaRPr lang="en-ZA" sz="2000" dirty="0">
              <a:latin typeface="Calibri" panose="020F0502020204030204" pitchFamily="34" charset="0"/>
            </a:endParaRPr>
          </a:p>
          <a:p>
            <a:pPr marL="1657350" lvl="2" indent="-742950"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Gauteng and  Eastern Cape</a:t>
            </a:r>
          </a:p>
          <a:p>
            <a:pPr marL="1657350" lvl="2" indent="-742950"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Western Cape and Northern Cape</a:t>
            </a:r>
          </a:p>
          <a:p>
            <a:pPr marL="1657350" lvl="2" indent="-742950"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Gauteng and Free State</a:t>
            </a:r>
          </a:p>
          <a:p>
            <a:pPr marL="1657350" lvl="2" indent="-742950"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</a:rPr>
              <a:t>Western </a:t>
            </a: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Cape 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</a:rPr>
              <a:t>and Free State</a:t>
            </a:r>
            <a:endParaRPr lang="en-ZA" sz="3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742950" indent="-742950">
              <a:buAutoNum type="alphaUcPeriod"/>
            </a:pPr>
            <a:endParaRPr lang="en-ZA" sz="4000" dirty="0" smtClean="0">
              <a:solidFill>
                <a:srgbClr val="FF0000"/>
              </a:solidFill>
            </a:endParaRPr>
          </a:p>
          <a:p>
            <a:pPr marL="742950" indent="-742950">
              <a:buAutoNum type="alphaUcPeriod"/>
            </a:pPr>
            <a:endParaRPr lang="en-ZA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36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576479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25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613" y="1076147"/>
            <a:ext cx="10354615" cy="434585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Why is there no X-ray observatory in North America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? 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No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money for building one was available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There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are too many people living there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atmosphere blocks out X-rays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weather is too rainy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362028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02237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26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101" y="908722"/>
            <a:ext cx="9684914" cy="4802531"/>
          </a:xfrm>
        </p:spPr>
        <p:txBody>
          <a:bodyPr>
            <a:normAutofit/>
          </a:bodyPr>
          <a:lstStyle/>
          <a:p>
            <a:pPr lvl="0" defTabSz="457200" eaLnBrk="0" fontAlgn="base" hangingPunct="0">
              <a:spcAft>
                <a:spcPct val="0"/>
              </a:spcAft>
              <a:buClrTx/>
            </a:pPr>
            <a:r>
              <a:rPr lang="en-ZA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If the </a:t>
            </a:r>
            <a:r>
              <a:rPr lang="en-ZA" sz="3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Moon </a:t>
            </a:r>
            <a:r>
              <a:rPr lang="en-ZA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has a diameter of </a:t>
            </a:r>
            <a:r>
              <a:rPr lang="en-ZA" sz="3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3 474,2 kilometres</a:t>
            </a:r>
            <a:r>
              <a:rPr lang="en-ZA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what will </a:t>
            </a:r>
            <a:r>
              <a:rPr lang="en-ZA" sz="3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its </a:t>
            </a:r>
            <a:r>
              <a:rPr lang="en-ZA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circumference (C) be in kilometres? </a:t>
            </a:r>
          </a:p>
          <a:p>
            <a:pPr lvl="0" defTabSz="457200" eaLnBrk="0" fontAlgn="base" hangingPunct="0">
              <a:spcAft>
                <a:spcPct val="0"/>
              </a:spcAft>
              <a:buClrTx/>
            </a:pPr>
            <a:r>
              <a:rPr lang="en-ZA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NB: C = 2 </a:t>
            </a:r>
            <a:r>
              <a:rPr lang="el-GR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 </a:t>
            </a:r>
            <a:r>
              <a:rPr lang="en-ZA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 </a:t>
            </a:r>
            <a:r>
              <a:rPr lang="en-ZA" sz="3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where </a:t>
            </a:r>
            <a:r>
              <a:rPr lang="en-ZA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pi (</a:t>
            </a:r>
            <a:r>
              <a:rPr lang="el-GR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</a:t>
            </a:r>
            <a:r>
              <a:rPr lang="en-US" sz="3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= 3.14; r is radius</a:t>
            </a:r>
            <a:r>
              <a:rPr lang="en-US" sz="3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0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 defTabSz="457200" eaLnBrk="0" fontAlgn="base" hangingPunct="0">
              <a:spcAft>
                <a:spcPct val="0"/>
              </a:spcAft>
              <a:buClrTx/>
            </a:pPr>
            <a:endParaRPr lang="en-US" sz="2000" b="1" dirty="0">
              <a:solidFill>
                <a:srgbClr val="92D05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  <a:cs typeface="Arial" panose="020B0604020202020204" pitchFamily="34" charset="0"/>
              </a:rPr>
              <a:t>6.28</a:t>
            </a:r>
            <a:endParaRPr lang="en-ZA" sz="3400" baseline="30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400" dirty="0" smtClean="0">
                <a:latin typeface="Calibri" panose="020F0502020204030204" pitchFamily="34" charset="0"/>
                <a:cs typeface="Arial" panose="020B0604020202020204" pitchFamily="34" charset="0"/>
              </a:rPr>
              <a:t>18.84</a:t>
            </a:r>
            <a:endParaRPr lang="en-US" sz="3400" baseline="30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400" dirty="0" smtClean="0">
                <a:latin typeface="Calibri" panose="020F0502020204030204" pitchFamily="34" charset="0"/>
                <a:cs typeface="Arial" panose="020B0604020202020204" pitchFamily="34" charset="0"/>
              </a:rPr>
              <a:t>10 908.99</a:t>
            </a:r>
            <a:endParaRPr lang="en-US" sz="3400" baseline="30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686050" lvl="5" indent="-514350" defTabSz="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sz="3400" dirty="0" smtClean="0">
                <a:latin typeface="Calibri" panose="020F0502020204030204" pitchFamily="34" charset="0"/>
                <a:cs typeface="Arial" panose="020B0604020202020204" pitchFamily="34" charset="0"/>
              </a:rPr>
              <a:t>21 817.99</a:t>
            </a:r>
            <a:endParaRPr lang="en-US" sz="3400" baseline="30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038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15115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27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376" y="908722"/>
            <a:ext cx="9053848" cy="4464497"/>
          </a:xfrm>
        </p:spPr>
        <p:txBody>
          <a:bodyPr/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What is the name of the optical telescope that will collaborate with </a:t>
            </a:r>
            <a:r>
              <a:rPr lang="en-ZA" sz="3600" b="1" dirty="0" err="1" smtClean="0">
                <a:solidFill>
                  <a:prstClr val="black"/>
                </a:solidFill>
                <a:latin typeface="Calibri"/>
              </a:rPr>
              <a:t>MeerKAT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?  </a:t>
            </a:r>
            <a:endParaRPr lang="en-ZA" sz="20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ZA" sz="2000" dirty="0">
              <a:solidFill>
                <a:prstClr val="black"/>
              </a:solidFill>
              <a:latin typeface="Calibri"/>
            </a:endParaRP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SALT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HESS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 err="1">
                <a:solidFill>
                  <a:schemeClr val="tx1"/>
                </a:solidFill>
                <a:latin typeface="Calibri"/>
              </a:rPr>
              <a:t>Meerlicht</a:t>
            </a:r>
            <a:endParaRPr lang="en-ZA" sz="3400" dirty="0">
              <a:solidFill>
                <a:schemeClr val="tx1"/>
              </a:solidFill>
              <a:latin typeface="Calibri"/>
            </a:endParaRP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KAT-7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8889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80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654" y="1106155"/>
            <a:ext cx="7868992" cy="4464497"/>
          </a:xfrm>
        </p:spPr>
        <p:txBody>
          <a:bodyPr>
            <a:normAutofit/>
          </a:bodyPr>
          <a:lstStyle/>
          <a:p>
            <a:r>
              <a:rPr lang="en-ZA" sz="3600" b="1" dirty="0" smtClean="0">
                <a:latin typeface="Calibri" panose="020F0502020204030204" pitchFamily="34" charset="0"/>
              </a:rPr>
              <a:t>Which planet is referred to as the red planet?</a:t>
            </a:r>
          </a:p>
          <a:p>
            <a:endParaRPr lang="en-ZA" sz="4000" b="1" dirty="0"/>
          </a:p>
          <a:p>
            <a:pPr marL="1657350" lvl="2" indent="-74295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Mercury</a:t>
            </a:r>
          </a:p>
          <a:p>
            <a:pPr marL="1657350" lvl="2" indent="-74295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Mars</a:t>
            </a:r>
          </a:p>
          <a:p>
            <a:pPr marL="1657350" lvl="2" indent="-74295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Jupiter</a:t>
            </a:r>
          </a:p>
          <a:p>
            <a:pPr marL="1657350" lvl="2" indent="-742950"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Saturn</a:t>
            </a:r>
            <a:endParaRPr lang="en-ZA" sz="3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658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02237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28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345" y="908722"/>
            <a:ext cx="8371269" cy="446449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 shooting star is caused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by …</a:t>
            </a:r>
            <a:endParaRPr lang="en-ZA" sz="3600" dirty="0" smtClean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4000" dirty="0" smtClean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FF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dust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grain.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a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falling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star.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turbulence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in the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atmosphere.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All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of the above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290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02237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29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5014" y="960237"/>
            <a:ext cx="8899301" cy="446449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Who found out that the Earth’s axis is wobbling like a spinning top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? 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FF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Hipparchus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Aristarchus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Newton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Aristotle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769680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80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30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947" y="1140542"/>
            <a:ext cx="10509161" cy="4464497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en-US" sz="39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How can you detect colliding black holes</a:t>
            </a:r>
            <a:r>
              <a:rPr lang="en-US" sz="39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? </a:t>
            </a:r>
            <a:endParaRPr lang="en-ZA" sz="22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22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7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With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Southern African Large Telescope (SALT)</a:t>
            </a:r>
            <a:endParaRPr lang="en-ZA" sz="37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With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Square </a:t>
            </a:r>
            <a:r>
              <a:rPr lang="en-US" sz="3700" kern="0" dirty="0" err="1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Kilometre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Array (SKA)</a:t>
            </a:r>
            <a:endParaRPr lang="en-ZA" sz="37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With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</a:t>
            </a:r>
            <a:r>
              <a:rPr lang="de-DE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Laser Interferometer Gravitational-Wave </a:t>
            </a:r>
            <a:r>
              <a:rPr lang="de-DE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 </a:t>
            </a:r>
          </a:p>
          <a:p>
            <a:pPr lvl="2" fontAlgn="base"/>
            <a:r>
              <a:rPr lang="de-DE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   Observatory</a:t>
            </a: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(LIGO)</a:t>
            </a:r>
            <a:endParaRPr lang="en-ZA" sz="37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With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Cerenkov Telescope Array (CTA)</a:t>
            </a:r>
            <a:endParaRPr lang="en-ZA" sz="37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36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662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81" y="2261004"/>
            <a:ext cx="11521280" cy="1319323"/>
          </a:xfrm>
        </p:spPr>
        <p:txBody>
          <a:bodyPr>
            <a:normAutofit/>
          </a:bodyPr>
          <a:lstStyle/>
          <a:p>
            <a:pPr algn="ctr"/>
            <a:r>
              <a:rPr lang="en-ZA" sz="6000" b="1" dirty="0" smtClean="0">
                <a:latin typeface="Calibri" panose="020F0502020204030204" pitchFamily="34" charset="0"/>
              </a:rPr>
              <a:t>TIE BREAKERS</a:t>
            </a:r>
            <a:endParaRPr lang="en-ZA" sz="6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50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80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1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499" y="1063268"/>
            <a:ext cx="8603087" cy="446449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 refracting telescope collects light with a mirror</a:t>
            </a:r>
            <a:endParaRPr lang="en-ZA" sz="36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4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44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True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False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7003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863614"/>
          </a:xfrm>
        </p:spPr>
        <p:txBody>
          <a:bodyPr>
            <a:norm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561" y="1140542"/>
            <a:ext cx="8422783" cy="446449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Earth’s magnetic field protects us from asteroids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.  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True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False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92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92389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3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377" y="1063269"/>
            <a:ext cx="8654603" cy="446449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Which moon has lakes of hydrocarbons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?  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Phoibos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Europa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Titan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Our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Moon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20702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56360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4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560" y="1140542"/>
            <a:ext cx="8345510" cy="446449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Who was orbiting the Moon when Neil Armstrong set foot on it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?  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Buzz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Aldrin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Mark </a:t>
            </a:r>
            <a:r>
              <a:rPr lang="en-US" sz="3400" kern="0" dirty="0" err="1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Shuttleworth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Jim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Lovell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Michael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Collins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567287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08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5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2591" y="882964"/>
            <a:ext cx="8551572" cy="4464497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pPr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How many tails </a:t>
            </a:r>
            <a:r>
              <a:rPr lang="en-US" sz="3600" b="1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can a 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comet have?</a:t>
            </a:r>
            <a:endParaRPr lang="en-ZA" sz="360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440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1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2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3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4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379886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80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6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3644" y="1071292"/>
            <a:ext cx="10483404" cy="4724202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ClrTx/>
            </a:pPr>
            <a:r>
              <a:rPr lang="en-US" sz="3900" b="1" dirty="0">
                <a:solidFill>
                  <a:schemeClr val="tx1"/>
                </a:solidFill>
                <a:latin typeface="Calibri"/>
              </a:rPr>
              <a:t>Which of the following is not true</a:t>
            </a:r>
            <a:r>
              <a:rPr lang="en-US" sz="3900" b="1" dirty="0" smtClean="0">
                <a:solidFill>
                  <a:schemeClr val="tx1"/>
                </a:solidFill>
                <a:latin typeface="Calibri"/>
              </a:rPr>
              <a:t>?  </a:t>
            </a:r>
            <a:endParaRPr lang="en-US" sz="3900" b="1" dirty="0">
              <a:solidFill>
                <a:schemeClr val="tx1"/>
              </a:solidFill>
              <a:latin typeface="Calibri"/>
            </a:endParaRPr>
          </a:p>
          <a:p>
            <a:pPr marL="342900" lvl="0" indent="-342900">
              <a:buClrTx/>
            </a:pPr>
            <a:endParaRPr lang="en-US" sz="2000" dirty="0">
              <a:solidFill>
                <a:schemeClr val="tx1"/>
              </a:solidFill>
              <a:latin typeface="Calibri"/>
            </a:endParaRPr>
          </a:p>
          <a:p>
            <a:pPr marL="1371600" lvl="2" indent="-457200">
              <a:buClrTx/>
              <a:buFont typeface="+mj-lt"/>
              <a:buAutoNum type="alphaUcPeriod"/>
            </a:pPr>
            <a:r>
              <a:rPr lang="en-US" sz="3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All </a:t>
            </a:r>
            <a:r>
              <a:rPr lang="en-US" sz="3700" dirty="0">
                <a:solidFill>
                  <a:schemeClr val="tx1"/>
                </a:solidFill>
                <a:latin typeface="Calibri" panose="020F0502020204030204" pitchFamily="34" charset="0"/>
              </a:rPr>
              <a:t>planets revolve around the Sun in the </a:t>
            </a:r>
            <a:r>
              <a:rPr lang="en-US" sz="3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same             direction</a:t>
            </a:r>
            <a:endParaRPr lang="en-US" sz="37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428750" lvl="2" indent="-514350">
              <a:buClrTx/>
              <a:buFont typeface="+mj-lt"/>
              <a:buAutoNum type="alphaUcPeriod"/>
            </a:pPr>
            <a:r>
              <a:rPr lang="en-US" sz="3700" dirty="0">
                <a:solidFill>
                  <a:schemeClr val="tx1"/>
                </a:solidFill>
                <a:latin typeface="Calibri" panose="020F0502020204030204" pitchFamily="34" charset="0"/>
              </a:rPr>
              <a:t>The tilt of the rotation axis of Uranus is unlike  any other planet in the solar system</a:t>
            </a:r>
          </a:p>
          <a:p>
            <a:pPr marL="1428750" lvl="2" indent="-514350">
              <a:buClrTx/>
              <a:buFont typeface="+mj-lt"/>
              <a:buAutoNum type="alphaUcPeriod"/>
            </a:pPr>
            <a:r>
              <a:rPr lang="en-US" sz="3700" dirty="0">
                <a:solidFill>
                  <a:schemeClr val="tx1"/>
                </a:solidFill>
                <a:latin typeface="Calibri" panose="020F0502020204030204" pitchFamily="34" charset="0"/>
              </a:rPr>
              <a:t>All planets revolve around the Sun in the same   direction, except Mars</a:t>
            </a:r>
          </a:p>
          <a:p>
            <a:pPr marL="1428750" lvl="2" indent="-514350">
              <a:buClrTx/>
              <a:buFont typeface="+mj-lt"/>
              <a:buAutoNum type="alphaUcPeriod"/>
            </a:pPr>
            <a:r>
              <a:rPr lang="en-US" sz="3700" dirty="0">
                <a:solidFill>
                  <a:schemeClr val="tx1"/>
                </a:solidFill>
                <a:latin typeface="Calibri" panose="020F0502020204030204" pitchFamily="34" charset="0"/>
              </a:rPr>
              <a:t>A and B above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4181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2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552" y="908722"/>
            <a:ext cx="10444766" cy="4464497"/>
          </a:xfrm>
        </p:spPr>
        <p:txBody>
          <a:bodyPr>
            <a:normAutofit lnSpcReduction="10000"/>
          </a:bodyPr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The planet in Question 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1 above </a:t>
            </a:r>
            <a:r>
              <a:rPr lang="en-ZA" sz="3600" b="1" dirty="0">
                <a:solidFill>
                  <a:prstClr val="black"/>
                </a:solidFill>
                <a:latin typeface="Calibri"/>
              </a:rPr>
              <a:t>has a red 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colour, because …</a:t>
            </a:r>
            <a:endParaRPr lang="en-ZA" sz="36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pPr marL="1428750" lvl="2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schemeClr val="tx1"/>
                </a:solidFill>
                <a:latin typeface="Calibri"/>
              </a:rPr>
              <a:t>i</a:t>
            </a:r>
            <a:r>
              <a:rPr lang="en-US" sz="3400" dirty="0" smtClean="0">
                <a:solidFill>
                  <a:schemeClr val="tx1"/>
                </a:solidFill>
                <a:latin typeface="Calibri"/>
              </a:rPr>
              <a:t>t has been named after the Roman god of war.</a:t>
            </a:r>
          </a:p>
          <a:p>
            <a:pPr marL="1428750" lvl="2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schemeClr val="tx1"/>
                </a:solidFill>
                <a:latin typeface="Calibri"/>
              </a:rPr>
              <a:t>i</a:t>
            </a:r>
            <a:r>
              <a:rPr lang="en-US" sz="3400" dirty="0" smtClean="0">
                <a:solidFill>
                  <a:schemeClr val="tx1"/>
                </a:solidFill>
                <a:latin typeface="Calibri"/>
              </a:rPr>
              <a:t>t is covered with iron oxide dust.</a:t>
            </a:r>
          </a:p>
          <a:p>
            <a:pPr marL="1428750" lvl="2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schemeClr val="tx1"/>
                </a:solidFill>
                <a:latin typeface="Calibri"/>
              </a:rPr>
              <a:t>i</a:t>
            </a:r>
            <a:r>
              <a:rPr lang="en-US" sz="3400" dirty="0" smtClean="0">
                <a:solidFill>
                  <a:schemeClr val="tx1"/>
                </a:solidFill>
                <a:latin typeface="Calibri"/>
              </a:rPr>
              <a:t>t has a mixture of mud &amp; water which gives it the red appearance.</a:t>
            </a:r>
          </a:p>
          <a:p>
            <a:pPr marL="1428750" lvl="2" indent="-514350">
              <a:buClrTx/>
              <a:buFont typeface="+mj-lt"/>
              <a:buAutoNum type="alphaUcPeriod"/>
            </a:pPr>
            <a:r>
              <a:rPr lang="en-US" sz="3400" dirty="0" smtClean="0">
                <a:solidFill>
                  <a:schemeClr val="tx1"/>
                </a:solidFill>
                <a:latin typeface="Calibri"/>
              </a:rPr>
              <a:t>of the reflection of light from the Sun.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918320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08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7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2130" y="908722"/>
            <a:ext cx="9775064" cy="4951165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Tx/>
              <a:defRPr/>
            </a:pPr>
            <a:r>
              <a:rPr lang="en-GB" sz="36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Read the following statements </a:t>
            </a:r>
            <a:r>
              <a:rPr lang="en-GB" sz="3600" b="1" dirty="0">
                <a:solidFill>
                  <a:prstClr val="black"/>
                </a:solidFill>
                <a:latin typeface="Calibri"/>
                <a:cs typeface="Arial" pitchFamily="34" charset="0"/>
              </a:rPr>
              <a:t>about Ceres. It is:</a:t>
            </a:r>
          </a:p>
          <a:p>
            <a:pPr marL="971550" lvl="1" indent="-571500">
              <a:lnSpc>
                <a:spcPct val="110000"/>
              </a:lnSpc>
              <a:spcBef>
                <a:spcPts val="0"/>
              </a:spcBef>
              <a:buClrTx/>
              <a:buFont typeface="+mj-lt"/>
              <a:buAutoNum type="romanLcPeriod"/>
              <a:defRPr/>
            </a:pPr>
            <a:r>
              <a:rPr lang="en-GB" sz="3600" b="1" dirty="0">
                <a:solidFill>
                  <a:prstClr val="black"/>
                </a:solidFill>
                <a:latin typeface="Calibri"/>
                <a:cs typeface="Arial" pitchFamily="34" charset="0"/>
              </a:rPr>
              <a:t>in the Kuiper Belt.</a:t>
            </a:r>
            <a:endParaRPr lang="en-US" sz="3600" b="1" dirty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marL="971550" lvl="1" indent="-571500">
              <a:lnSpc>
                <a:spcPct val="110000"/>
              </a:lnSpc>
              <a:spcBef>
                <a:spcPts val="0"/>
              </a:spcBef>
              <a:buClrTx/>
              <a:buFont typeface="+mj-lt"/>
              <a:buAutoNum type="romanLcPeriod"/>
              <a:defRPr/>
            </a:pPr>
            <a:r>
              <a:rPr lang="en-US" sz="3600" b="1" dirty="0">
                <a:solidFill>
                  <a:prstClr val="black"/>
                </a:solidFill>
                <a:latin typeface="Calibri"/>
                <a:cs typeface="Arial" pitchFamily="34" charset="0"/>
              </a:rPr>
              <a:t>a dwarf planet.</a:t>
            </a:r>
          </a:p>
          <a:p>
            <a:pPr marL="971550" lvl="1" indent="-571500">
              <a:lnSpc>
                <a:spcPct val="110000"/>
              </a:lnSpc>
              <a:spcBef>
                <a:spcPts val="0"/>
              </a:spcBef>
              <a:buClrTx/>
              <a:buFont typeface="+mj-lt"/>
              <a:buAutoNum type="romanLcPeriod"/>
              <a:defRPr/>
            </a:pPr>
            <a:r>
              <a:rPr lang="en-US" sz="3600" b="1" dirty="0">
                <a:solidFill>
                  <a:prstClr val="black"/>
                </a:solidFill>
                <a:latin typeface="Calibri"/>
                <a:cs typeface="Arial" pitchFamily="34" charset="0"/>
              </a:rPr>
              <a:t>in the asteroid belt.</a:t>
            </a:r>
          </a:p>
          <a:p>
            <a:pPr marL="971550" lvl="1" indent="-571500">
              <a:lnSpc>
                <a:spcPct val="110000"/>
              </a:lnSpc>
              <a:spcBef>
                <a:spcPts val="0"/>
              </a:spcBef>
              <a:buClrTx/>
              <a:buFont typeface="+mj-lt"/>
              <a:buAutoNum type="romanLcPeriod"/>
              <a:defRPr/>
            </a:pPr>
            <a:r>
              <a:rPr lang="en-GB" sz="3600" b="1" dirty="0">
                <a:solidFill>
                  <a:prstClr val="black"/>
                </a:solidFill>
                <a:latin typeface="Calibri"/>
                <a:cs typeface="Arial" pitchFamily="34" charset="0"/>
              </a:rPr>
              <a:t>the largest comet.</a:t>
            </a:r>
          </a:p>
          <a:p>
            <a:pPr marL="571500" lvl="0" indent="-571500">
              <a:lnSpc>
                <a:spcPct val="150000"/>
              </a:lnSpc>
              <a:spcBef>
                <a:spcPts val="0"/>
              </a:spcBef>
              <a:buClrTx/>
              <a:defRPr/>
            </a:pPr>
            <a:r>
              <a:rPr lang="en-GB" sz="3600" b="1" dirty="0">
                <a:solidFill>
                  <a:prstClr val="black"/>
                </a:solidFill>
                <a:latin typeface="Calibri"/>
                <a:cs typeface="Arial" pitchFamily="34" charset="0"/>
              </a:rPr>
              <a:t>The true statements are:</a:t>
            </a:r>
          </a:p>
          <a:p>
            <a:pPr marL="1485900" lvl="2" indent="-571500">
              <a:lnSpc>
                <a:spcPct val="150000"/>
              </a:lnSpc>
              <a:spcBef>
                <a:spcPts val="0"/>
              </a:spcBef>
              <a:buClrTx/>
              <a:defRPr/>
            </a:pPr>
            <a:r>
              <a:rPr lang="en-GB" sz="3400" dirty="0">
                <a:solidFill>
                  <a:schemeClr val="tx1"/>
                </a:solidFill>
                <a:latin typeface="Calibri"/>
                <a:cs typeface="Arial" pitchFamily="34" charset="0"/>
              </a:rPr>
              <a:t>A. </a:t>
            </a:r>
            <a:r>
              <a:rPr lang="en-GB" sz="3400" dirty="0" err="1">
                <a:solidFill>
                  <a:schemeClr val="tx1"/>
                </a:solidFill>
                <a:latin typeface="Calibri"/>
                <a:cs typeface="Arial" pitchFamily="34" charset="0"/>
              </a:rPr>
              <a:t>i</a:t>
            </a:r>
            <a:r>
              <a:rPr lang="en-GB" sz="3400" dirty="0">
                <a:solidFill>
                  <a:schemeClr val="tx1"/>
                </a:solidFill>
                <a:latin typeface="Calibri"/>
                <a:cs typeface="Arial" pitchFamily="34" charset="0"/>
              </a:rPr>
              <a:t> &amp; ii     B. ii &amp; iii  	C. </a:t>
            </a:r>
            <a:r>
              <a:rPr lang="en-GB" sz="3400" dirty="0" err="1">
                <a:solidFill>
                  <a:schemeClr val="tx1"/>
                </a:solidFill>
                <a:latin typeface="Calibri"/>
                <a:cs typeface="Arial" pitchFamily="34" charset="0"/>
              </a:rPr>
              <a:t>i</a:t>
            </a:r>
            <a:r>
              <a:rPr lang="en-GB" sz="3400" dirty="0">
                <a:solidFill>
                  <a:schemeClr val="tx1"/>
                </a:solidFill>
                <a:latin typeface="Calibri"/>
                <a:cs typeface="Arial" pitchFamily="34" charset="0"/>
              </a:rPr>
              <a:t> &amp; iii  	D. </a:t>
            </a:r>
            <a:r>
              <a:rPr lang="en-GB" sz="3400" dirty="0" err="1">
                <a:solidFill>
                  <a:schemeClr val="tx1"/>
                </a:solidFill>
                <a:latin typeface="Calibri"/>
                <a:cs typeface="Arial" pitchFamily="34" charset="0"/>
              </a:rPr>
              <a:t>i</a:t>
            </a:r>
            <a:r>
              <a:rPr lang="en-GB" sz="3400" dirty="0">
                <a:solidFill>
                  <a:schemeClr val="tx1"/>
                </a:solidFill>
                <a:latin typeface="Calibri"/>
                <a:cs typeface="Arial" pitchFamily="34" charset="0"/>
              </a:rPr>
              <a:t> &amp; iv</a:t>
            </a:r>
            <a:endParaRPr lang="en-US" sz="3400" dirty="0">
              <a:solidFill>
                <a:schemeClr val="tx1"/>
              </a:solidFill>
              <a:latin typeface="Calibri"/>
              <a:cs typeface="Arial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03548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56360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8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670" y="998874"/>
            <a:ext cx="10270434" cy="4912529"/>
          </a:xfrm>
        </p:spPr>
        <p:txBody>
          <a:bodyPr>
            <a:normAutofit fontScale="85000" lnSpcReduction="20000"/>
          </a:bodyPr>
          <a:lstStyle/>
          <a:p>
            <a:pPr lvl="0" defTabSz="457200" eaLnBrk="0" fontAlgn="base" hangingPunct="0">
              <a:spcAft>
                <a:spcPct val="0"/>
              </a:spcAft>
              <a:buClrTx/>
            </a:pPr>
            <a:r>
              <a:rPr lang="en-ZA" sz="4600" b="1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There are not as many craters on Earth as on the </a:t>
            </a:r>
            <a:r>
              <a:rPr lang="en-ZA" sz="4600" b="1" dirty="0" smtClean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Moon, </a:t>
            </a:r>
            <a:r>
              <a:rPr lang="en-ZA" sz="4600" b="1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because</a:t>
            </a:r>
            <a:r>
              <a:rPr lang="en-ZA" sz="4200" b="1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: </a:t>
            </a:r>
          </a:p>
          <a:p>
            <a:pPr lvl="0" defTabSz="457200" eaLnBrk="0" fontAlgn="base" hangingPunct="0">
              <a:spcAft>
                <a:spcPct val="0"/>
              </a:spcAft>
              <a:buClrTx/>
            </a:pPr>
            <a:endParaRPr lang="en-ZA" sz="2800" b="1" dirty="0">
              <a:solidFill>
                <a:schemeClr val="tx1"/>
              </a:solidFill>
              <a:latin typeface="Calibri"/>
              <a:cs typeface="Arial" panose="020B0604020202020204" pitchFamily="34" charset="0"/>
            </a:endParaRPr>
          </a:p>
          <a:p>
            <a:pPr marL="742950" lvl="0" indent="-742950" defTabSz="457200" eaLnBrk="0" fontAlgn="base" hangingPunct="0">
              <a:spcAft>
                <a:spcPct val="0"/>
              </a:spcAft>
              <a:buClrTx/>
              <a:buFont typeface="+mj-lt"/>
              <a:buAutoNum type="alphaUcPeriod"/>
            </a:pPr>
            <a:r>
              <a:rPr lang="en-ZA" sz="36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t</a:t>
            </a:r>
            <a:r>
              <a:rPr lang="en-ZA" sz="3600" dirty="0" smtClean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he </a:t>
            </a:r>
            <a:r>
              <a:rPr lang="en-ZA" sz="36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Earth is bigger than the Moon and cannot be attacked easily by </a:t>
            </a:r>
            <a:r>
              <a:rPr lang="en-ZA" sz="3600" dirty="0" smtClean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asteroids.</a:t>
            </a:r>
            <a:endParaRPr lang="en-ZA" sz="3600" dirty="0">
              <a:solidFill>
                <a:schemeClr val="tx1"/>
              </a:solidFill>
              <a:latin typeface="Calibri"/>
              <a:cs typeface="Arial" panose="020B0604020202020204" pitchFamily="34" charset="0"/>
            </a:endParaRPr>
          </a:p>
          <a:p>
            <a:pPr marL="742950" lvl="0" indent="-742950" defTabSz="457200" eaLnBrk="0" fontAlgn="base" hangingPunct="0">
              <a:spcAft>
                <a:spcPct val="0"/>
              </a:spcAft>
              <a:buClrTx/>
              <a:buFont typeface="+mj-lt"/>
              <a:buAutoNum type="alphaUcPeriod"/>
            </a:pPr>
            <a:r>
              <a:rPr lang="en-ZA" sz="36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t</a:t>
            </a:r>
            <a:r>
              <a:rPr lang="en-ZA" sz="3600" dirty="0" smtClean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he </a:t>
            </a:r>
            <a:r>
              <a:rPr lang="en-ZA" sz="36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Earth has effective erosion mechanisms that erode away craters at a rapid </a:t>
            </a:r>
            <a:r>
              <a:rPr lang="en-ZA" sz="3600" dirty="0" smtClean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rate.</a:t>
            </a:r>
            <a:endParaRPr lang="en-ZA" sz="3600" dirty="0">
              <a:solidFill>
                <a:schemeClr val="tx1"/>
              </a:solidFill>
              <a:latin typeface="Calibri"/>
              <a:cs typeface="Arial" panose="020B0604020202020204" pitchFamily="34" charset="0"/>
            </a:endParaRPr>
          </a:p>
          <a:p>
            <a:pPr marL="742950" lvl="0" indent="-742950" defTabSz="457200" eaLnBrk="0" fontAlgn="base" hangingPunct="0">
              <a:spcAft>
                <a:spcPct val="0"/>
              </a:spcAft>
              <a:buClrTx/>
              <a:buFont typeface="+mj-lt"/>
              <a:buAutoNum type="alphaUcPeriod"/>
            </a:pPr>
            <a:r>
              <a:rPr lang="en-ZA" sz="36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t</a:t>
            </a:r>
            <a:r>
              <a:rPr lang="en-ZA" sz="3600" dirty="0" smtClean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he </a:t>
            </a:r>
            <a:r>
              <a:rPr lang="en-ZA" sz="36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Earth moves at a faster speed than the Moon and so it is </a:t>
            </a:r>
            <a:r>
              <a:rPr lang="en-ZA" sz="3600" dirty="0" smtClean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missed.</a:t>
            </a:r>
            <a:endParaRPr lang="en-ZA" sz="3600" dirty="0">
              <a:solidFill>
                <a:schemeClr val="tx1"/>
              </a:solidFill>
              <a:latin typeface="Calibri"/>
              <a:cs typeface="Arial" panose="020B0604020202020204" pitchFamily="34" charset="0"/>
            </a:endParaRPr>
          </a:p>
          <a:p>
            <a:pPr marL="742950" lvl="0" indent="-742950" defTabSz="457200" eaLnBrk="0" fontAlgn="base" hangingPunct="0">
              <a:spcAft>
                <a:spcPct val="0"/>
              </a:spcAft>
              <a:buClrTx/>
              <a:buFont typeface="+mj-lt"/>
              <a:buAutoNum type="alphaUcPeriod"/>
            </a:pPr>
            <a:r>
              <a:rPr lang="en-ZA" sz="36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t</a:t>
            </a:r>
            <a:r>
              <a:rPr lang="en-ZA" sz="3600" dirty="0" smtClean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he </a:t>
            </a:r>
            <a:r>
              <a:rPr lang="en-ZA" sz="36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surface of the Moon is softer than that of the Earth’s and hence it is more </a:t>
            </a:r>
            <a:r>
              <a:rPr lang="en-ZA" sz="3600" dirty="0" smtClean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sensitive. </a:t>
            </a:r>
            <a:endParaRPr lang="en-ZA" sz="3600" baseline="30000" dirty="0">
              <a:solidFill>
                <a:schemeClr val="tx1"/>
              </a:solidFill>
              <a:latin typeface="Calibri"/>
              <a:cs typeface="Arial" panose="020B0604020202020204" pitchFamily="34" charset="0"/>
            </a:endParaRPr>
          </a:p>
          <a:p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30119516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66631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9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555" y="1024632"/>
            <a:ext cx="9144001" cy="4464497"/>
          </a:xfrm>
        </p:spPr>
        <p:txBody>
          <a:bodyPr/>
          <a:lstStyle/>
          <a:p>
            <a:pPr lvl="0">
              <a:buClrTx/>
            </a:pPr>
            <a:r>
              <a:rPr lang="en-US" sz="3600" b="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In order </a:t>
            </a:r>
            <a:r>
              <a:rPr lang="en-US" sz="3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from hottest to coolest stars, which arrangement is correct</a:t>
            </a:r>
            <a:r>
              <a:rPr lang="en-US" sz="3600" b="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? </a:t>
            </a:r>
            <a:endParaRPr lang="en-US" sz="20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lvl="0">
              <a:buClrTx/>
            </a:pPr>
            <a:endParaRPr lang="en-US" sz="2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Red; white; blue; yellow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White; Red; blue; yellow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Blue; White; Yellow; Red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White; blue; Red; yellow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17706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66631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10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9256" y="1024632"/>
            <a:ext cx="8293995" cy="4464497"/>
          </a:xfrm>
        </p:spPr>
        <p:txBody>
          <a:bodyPr/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3600" b="1" dirty="0">
                <a:solidFill>
                  <a:schemeClr val="tx1"/>
                </a:solidFill>
                <a:latin typeface="Calibri"/>
                <a:cs typeface="Arial" charset="0"/>
              </a:rPr>
              <a:t>The exact lifetime of a star depends on its:</a:t>
            </a:r>
            <a:endParaRPr lang="en-US" sz="3600" dirty="0">
              <a:solidFill>
                <a:schemeClr val="tx1"/>
              </a:solidFill>
              <a:latin typeface="Calibri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3200" dirty="0">
                <a:solidFill>
                  <a:schemeClr val="tx1"/>
                </a:solidFill>
                <a:latin typeface="Calibri"/>
                <a:cs typeface="Arial" charset="0"/>
              </a:rPr>
              <a:t> </a:t>
            </a: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lphaUcPeriod"/>
              <a:defRPr/>
            </a:pPr>
            <a:r>
              <a:rPr lang="en-US" sz="3400" dirty="0" err="1">
                <a:solidFill>
                  <a:schemeClr val="tx1"/>
                </a:solidFill>
                <a:latin typeface="Calibri"/>
                <a:cs typeface="Arial" charset="0"/>
              </a:rPr>
              <a:t>Colour</a:t>
            </a:r>
            <a:endParaRPr lang="en-US" sz="3400" dirty="0">
              <a:solidFill>
                <a:schemeClr val="tx1"/>
              </a:solidFill>
              <a:latin typeface="Calibri"/>
              <a:cs typeface="Arial" charset="0"/>
            </a:endParaRP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lphaUcPeriod"/>
              <a:defRPr/>
            </a:pPr>
            <a:r>
              <a:rPr lang="en-US" sz="3400" dirty="0">
                <a:solidFill>
                  <a:schemeClr val="tx1"/>
                </a:solidFill>
                <a:latin typeface="Calibri"/>
                <a:cs typeface="Arial" charset="0"/>
              </a:rPr>
              <a:t>Temperature</a:t>
            </a: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lphaUcPeriod"/>
              <a:defRPr/>
            </a:pPr>
            <a:r>
              <a:rPr lang="en-US" sz="3400" dirty="0">
                <a:solidFill>
                  <a:schemeClr val="tx1"/>
                </a:solidFill>
                <a:latin typeface="Calibri"/>
                <a:cs typeface="Arial" charset="0"/>
              </a:rPr>
              <a:t>Brightness</a:t>
            </a:r>
          </a:p>
          <a:p>
            <a:pPr marL="1771650" lvl="3" indent="-514350" fontAlgn="base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lphaUcPeriod"/>
              <a:defRPr/>
            </a:pPr>
            <a:r>
              <a:rPr lang="en-US" sz="3400" dirty="0">
                <a:solidFill>
                  <a:schemeClr val="tx1"/>
                </a:solidFill>
                <a:latin typeface="Calibri"/>
                <a:cs typeface="Arial" charset="0"/>
              </a:rPr>
              <a:t>Mass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4713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70" y="743829"/>
            <a:ext cx="11521280" cy="4997404"/>
          </a:xfrm>
        </p:spPr>
        <p:txBody>
          <a:bodyPr>
            <a:normAutofit/>
          </a:bodyPr>
          <a:lstStyle/>
          <a:p>
            <a:pPr algn="ctr"/>
            <a:endParaRPr lang="en-ZA" sz="6000" b="1" dirty="0" smtClean="0"/>
          </a:p>
          <a:p>
            <a:pPr algn="ctr"/>
            <a:endParaRPr lang="en-ZA" sz="6000" b="1" dirty="0"/>
          </a:p>
          <a:p>
            <a:pPr algn="ctr"/>
            <a:r>
              <a:rPr lang="en-ZA" sz="6000" b="1" dirty="0" smtClean="0">
                <a:latin typeface="Calibri" panose="020F0502020204030204" pitchFamily="34" charset="0"/>
              </a:rPr>
              <a:t>THANK YOU</a:t>
            </a:r>
            <a:endParaRPr lang="en-ZA" sz="6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742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726904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3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100" y="1089026"/>
            <a:ext cx="9375821" cy="446449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Which of the following is not produced in stars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? 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714500" lvl="3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FF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Hydrogen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714500" lvl="3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Helium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714500" lvl="3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Carbon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714500" lvl="3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Oxygen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549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794377"/>
          </a:xfrm>
        </p:spPr>
        <p:txBody>
          <a:bodyPr>
            <a:norm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4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6" y="1055026"/>
            <a:ext cx="9530366" cy="4464497"/>
          </a:xfrm>
        </p:spPr>
        <p:txBody>
          <a:bodyPr/>
          <a:lstStyle/>
          <a:p>
            <a:r>
              <a:rPr lang="en-ZA" sz="3600" b="1" dirty="0">
                <a:latin typeface="Calibri" panose="020F0502020204030204" pitchFamily="34" charset="0"/>
              </a:rPr>
              <a:t>What is the heaviest element to form in the core of a star? </a:t>
            </a:r>
            <a:r>
              <a:rPr lang="en-ZA" sz="2000" b="1" dirty="0">
                <a:latin typeface="Calibri" panose="020F0502020204030204" pitchFamily="34" charset="0"/>
              </a:rPr>
              <a:t>    </a:t>
            </a:r>
          </a:p>
          <a:p>
            <a:r>
              <a:rPr lang="en-ZA" sz="2000" dirty="0">
                <a:latin typeface="Calibri" panose="020F0502020204030204" pitchFamily="34" charset="0"/>
              </a:rPr>
              <a:t>	</a:t>
            </a:r>
            <a:endParaRPr lang="en-ZA" sz="2000" dirty="0" smtClean="0">
              <a:latin typeface="Calibri" panose="020F0502020204030204" pitchFamily="34" charset="0"/>
            </a:endParaRPr>
          </a:p>
          <a:p>
            <a:pPr marL="2743200" lvl="5" indent="-45720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</a:rPr>
              <a:t>Lithium</a:t>
            </a:r>
            <a:r>
              <a:rPr lang="en-ZA" sz="3400" dirty="0">
                <a:latin typeface="Calibri" panose="020F0502020204030204" pitchFamily="34" charset="0"/>
              </a:rPr>
              <a:t>	</a:t>
            </a:r>
            <a:endParaRPr lang="en-ZA" sz="3400" dirty="0" smtClean="0">
              <a:latin typeface="Calibri" panose="020F0502020204030204" pitchFamily="34" charset="0"/>
            </a:endParaRPr>
          </a:p>
          <a:p>
            <a:pPr marL="2743200" lvl="5" indent="-45720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</a:rPr>
              <a:t>Iron</a:t>
            </a:r>
            <a:r>
              <a:rPr lang="en-ZA" sz="3400" dirty="0">
                <a:latin typeface="Calibri" panose="020F0502020204030204" pitchFamily="34" charset="0"/>
              </a:rPr>
              <a:t>		</a:t>
            </a:r>
            <a:endParaRPr lang="en-ZA" sz="3400" dirty="0" smtClean="0">
              <a:latin typeface="Calibri" panose="020F0502020204030204" pitchFamily="34" charset="0"/>
            </a:endParaRPr>
          </a:p>
          <a:p>
            <a:pPr marL="2743200" lvl="5" indent="-45720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</a:rPr>
              <a:t>Carbon</a:t>
            </a:r>
            <a:r>
              <a:rPr lang="en-ZA" sz="3400" dirty="0">
                <a:latin typeface="Calibri" panose="020F0502020204030204" pitchFamily="34" charset="0"/>
              </a:rPr>
              <a:t>	</a:t>
            </a:r>
            <a:endParaRPr lang="en-ZA" sz="3400" dirty="0" smtClean="0">
              <a:latin typeface="Calibri" panose="020F0502020204030204" pitchFamily="34" charset="0"/>
            </a:endParaRPr>
          </a:p>
          <a:p>
            <a:pPr marL="2743200" lvl="5" indent="-457200">
              <a:buFont typeface="+mj-lt"/>
              <a:buAutoNum type="alphaUcPeriod"/>
            </a:pPr>
            <a:r>
              <a:rPr lang="en-ZA" sz="3400" dirty="0" smtClean="0">
                <a:latin typeface="Calibri" panose="020F0502020204030204" pitchFamily="34" charset="0"/>
              </a:rPr>
              <a:t>Uranium</a:t>
            </a:r>
            <a:endParaRPr lang="en-ZA" sz="3400" dirty="0">
              <a:latin typeface="Calibri" panose="020F050202020403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4988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593208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5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9538" y="982645"/>
            <a:ext cx="9840409" cy="4896544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Equinox refers to days when the day and night have equal lengths. How many times a year do we experience this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? </a:t>
            </a:r>
            <a:endParaRPr lang="en-ZA" sz="20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ZA" sz="2000" dirty="0">
              <a:solidFill>
                <a:prstClr val="black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4 times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3 times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2 times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12 times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7100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7"/>
            <a:ext cx="11521280" cy="648073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6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8648" y="908722"/>
            <a:ext cx="9053848" cy="4464497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How long does it take the reflected sunlight to reach us from the Earth’s Moon? </a:t>
            </a:r>
            <a:endParaRPr lang="en-ZA" sz="20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ZA" sz="2000" b="1" dirty="0">
              <a:solidFill>
                <a:prstClr val="black"/>
              </a:solidFill>
              <a:latin typeface="Calibri"/>
            </a:endParaRPr>
          </a:p>
          <a:p>
            <a:pPr marL="2171700" lvl="4" indent="-45720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8 </a:t>
            </a:r>
            <a:r>
              <a:rPr lang="en-ZA" sz="3400" dirty="0">
                <a:solidFill>
                  <a:schemeClr val="tx1"/>
                </a:solidFill>
                <a:latin typeface="Calibri"/>
              </a:rPr>
              <a:t>minutes</a:t>
            </a:r>
          </a:p>
          <a:p>
            <a:pPr marL="2171700" lvl="4" indent="-45720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 1 </a:t>
            </a:r>
            <a:r>
              <a:rPr lang="en-ZA" sz="3400" dirty="0">
                <a:solidFill>
                  <a:schemeClr val="tx1"/>
                </a:solidFill>
                <a:latin typeface="Calibri"/>
              </a:rPr>
              <a:t>hour</a:t>
            </a:r>
          </a:p>
          <a:p>
            <a:pPr marL="2171700" lvl="4" indent="-45720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 1</a:t>
            </a:r>
            <a:r>
              <a:rPr lang="en-ZA" sz="3400" dirty="0">
                <a:solidFill>
                  <a:schemeClr val="tx1"/>
                </a:solidFill>
                <a:latin typeface="Calibri"/>
              </a:rPr>
              <a:t>¼ seconds</a:t>
            </a:r>
          </a:p>
          <a:p>
            <a:pPr marL="2171700" lvl="4" indent="-45720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 1 </a:t>
            </a:r>
            <a:r>
              <a:rPr lang="en-ZA" sz="3400" dirty="0">
                <a:solidFill>
                  <a:schemeClr val="tx1"/>
                </a:solidFill>
                <a:latin typeface="Calibri"/>
              </a:rPr>
              <a:t>minute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17957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0648"/>
            <a:ext cx="11521280" cy="718146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7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224" y="1173898"/>
            <a:ext cx="9156878" cy="459596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earth’s axis is wobbling like a spinning top. This means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that …  </a:t>
            </a:r>
            <a:endParaRPr lang="en-ZA" sz="2000" b="1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over ten thousand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years ago our winter sky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constellations were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seen in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summer.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there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are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seasons.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Earth’s rotation is slowing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down.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the </a:t>
            </a: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Moon is moving away from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us.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91216190"/>
      </p:ext>
    </p:extLst>
  </p:cSld>
  <p:clrMapOvr>
    <a:masterClrMapping/>
  </p:clrMapOvr>
</p:sld>
</file>

<file path=ppt/theme/theme1.xml><?xml version="1.0" encoding="utf-8"?>
<a:theme xmlns:a="http://schemas.openxmlformats.org/drawingml/2006/main" name="NRF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ASTA PowerPointP Jan 2019.potx" id="{42F3EDD1-3B92-4C64-B221-DED4AF2E7CA2}" vid="{A796FB41-E7B6-476B-9396-355CCA19C3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1074</Words>
  <Application>Microsoft Office PowerPoint</Application>
  <PresentationFormat>Custom</PresentationFormat>
  <Paragraphs>295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NRF Theme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 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  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Bafedile Kgwadi</dc:creator>
  <cp:lastModifiedBy>Erna Taljaard</cp:lastModifiedBy>
  <cp:revision>135</cp:revision>
  <dcterms:created xsi:type="dcterms:W3CDTF">2019-08-20T11:41:52Z</dcterms:created>
  <dcterms:modified xsi:type="dcterms:W3CDTF">2020-04-20T11:17:59Z</dcterms:modified>
</cp:coreProperties>
</file>