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93" r:id="rId2"/>
    <p:sldId id="271" r:id="rId3"/>
    <p:sldId id="258" r:id="rId4"/>
    <p:sldId id="260" r:id="rId5"/>
    <p:sldId id="295" r:id="rId6"/>
    <p:sldId id="261" r:id="rId7"/>
    <p:sldId id="262" r:id="rId8"/>
    <p:sldId id="265" r:id="rId9"/>
    <p:sldId id="263" r:id="rId10"/>
    <p:sldId id="264" r:id="rId11"/>
    <p:sldId id="266" r:id="rId12"/>
    <p:sldId id="267" r:id="rId13"/>
    <p:sldId id="269" r:id="rId14"/>
    <p:sldId id="270" r:id="rId15"/>
    <p:sldId id="272" r:id="rId16"/>
    <p:sldId id="273" r:id="rId17"/>
    <p:sldId id="296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3" r:id="rId26"/>
    <p:sldId id="285" r:id="rId27"/>
    <p:sldId id="286" r:id="rId28"/>
    <p:sldId id="287" r:id="rId29"/>
    <p:sldId id="288" r:id="rId30"/>
    <p:sldId id="289" r:id="rId31"/>
    <p:sldId id="290" r:id="rId32"/>
    <p:sldId id="292" r:id="rId33"/>
    <p:sldId id="26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>
        <p:scale>
          <a:sx n="77" d="100"/>
          <a:sy n="77" d="100"/>
        </p:scale>
        <p:origin x="-1176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F72C8-21D2-441C-BDD7-C9D62FF4105C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B66DA9-4CD5-4265-9128-F9AC5045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776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Tex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9"/>
            <a:ext cx="8712968" cy="432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8712968" cy="504056"/>
          </a:xfrm>
        </p:spPr>
        <p:txBody>
          <a:bodyPr>
            <a:normAutofit/>
          </a:bodyPr>
          <a:lstStyle>
            <a:lvl1pPr marL="0" indent="0" algn="l">
              <a:buNone/>
              <a:defRPr sz="16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251520" y="1556792"/>
            <a:ext cx="8712968" cy="3816424"/>
          </a:xfrm>
        </p:spPr>
        <p:txBody>
          <a:bodyPr/>
          <a:lstStyle>
            <a:lvl1pPr marL="285750" indent="-285750">
              <a:buFont typeface="Wingdings" panose="05000000000000000000" pitchFamily="2" charset="2"/>
              <a:buChar char="v"/>
              <a:defRPr/>
            </a:lvl1pPr>
            <a:lvl3pPr marL="1257300" indent="-342900">
              <a:buFont typeface="+mj-lt"/>
              <a:buAutoNum type="arabicPeriod"/>
              <a:defRPr/>
            </a:lvl3pPr>
            <a:lvl4pPr marL="1714500" indent="-342900">
              <a:buFont typeface="+mj-lt"/>
              <a:buAutoNum type="alphaLcParenR"/>
              <a:defRPr/>
            </a:lvl4pPr>
            <a:lvl5pPr marL="2114550" indent="-285750">
              <a:buFont typeface="Wingdings" panose="05000000000000000000" pitchFamily="2" charset="2"/>
              <a:buChar char="ü"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55707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55850" cy="4320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519" y="908720"/>
            <a:ext cx="8655851" cy="446449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55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12360" y="274638"/>
            <a:ext cx="1095010" cy="509857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6629" y="274638"/>
            <a:ext cx="7287699" cy="509857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873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ubtitle Text Pictur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29" y="332657"/>
            <a:ext cx="8670742" cy="504056"/>
          </a:xfrm>
        </p:spPr>
        <p:txBody>
          <a:bodyPr anchor="t">
            <a:normAutofit/>
          </a:bodyPr>
          <a:lstStyle>
            <a:lvl1pPr algn="l">
              <a:defRPr sz="2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36629" y="1052736"/>
            <a:ext cx="8670742" cy="360040"/>
          </a:xfrm>
        </p:spPr>
        <p:txBody>
          <a:bodyPr anchor="t">
            <a:normAutofit/>
          </a:bodyPr>
          <a:lstStyle>
            <a:lvl1pPr marL="0" indent="0">
              <a:buNone/>
              <a:defRPr sz="1600" b="1">
                <a:solidFill>
                  <a:srgbClr val="FF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subtitle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236629" y="1628799"/>
            <a:ext cx="5271475" cy="3744417"/>
          </a:xfrm>
        </p:spPr>
        <p:txBody>
          <a:bodyPr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4"/>
          </p:nvPr>
        </p:nvSpPr>
        <p:spPr>
          <a:xfrm>
            <a:off x="5724525" y="1628775"/>
            <a:ext cx="3182938" cy="2952352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5724526" y="4797152"/>
            <a:ext cx="3182846" cy="576064"/>
          </a:xfrm>
          <a:solidFill>
            <a:schemeClr val="accent1"/>
          </a:solidFill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Caption to go here</a:t>
            </a:r>
          </a:p>
        </p:txBody>
      </p:sp>
    </p:spTree>
    <p:extLst>
      <p:ext uri="{BB962C8B-B14F-4D97-AF65-F5344CB8AC3E}">
        <p14:creationId xmlns:p14="http://schemas.microsoft.com/office/powerpoint/2010/main" val="2672291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aseline="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61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628" y="889654"/>
            <a:ext cx="4407379" cy="4525963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031" y="889654"/>
            <a:ext cx="4047339" cy="4525963"/>
          </a:xfrm>
        </p:spPr>
        <p:txBody>
          <a:bodyPr>
            <a:normAutofit/>
          </a:bodyPr>
          <a:lstStyle>
            <a:lvl1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>
              <a:defRPr sz="140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590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4176464" cy="639762"/>
          </a:xfrm>
        </p:spPr>
        <p:txBody>
          <a:bodyPr anchor="t"/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520" y="1548482"/>
            <a:ext cx="4176464" cy="3951288"/>
          </a:xfrm>
        </p:spPr>
        <p:txBody>
          <a:bodyPr anchor="t"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008" y="908720"/>
            <a:ext cx="4257799" cy="639762"/>
          </a:xfrm>
        </p:spPr>
        <p:txBody>
          <a:bodyPr anchor="t"/>
          <a:lstStyle>
            <a:lvl1pPr marL="0" indent="0">
              <a:buNone/>
              <a:defRPr sz="1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008" y="1548482"/>
            <a:ext cx="4257799" cy="3951288"/>
          </a:xfrm>
        </p:spPr>
        <p:txBody>
          <a:bodyPr anchor="t"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479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72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56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630" y="273050"/>
            <a:ext cx="3111234" cy="116205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6630" y="1435101"/>
            <a:ext cx="3111234" cy="39381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563888" y="273050"/>
            <a:ext cx="5343483" cy="5100167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581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7228" y="260648"/>
            <a:ext cx="3620144" cy="648072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6629" y="260648"/>
            <a:ext cx="4767419" cy="417646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87227" y="1052736"/>
            <a:ext cx="3620144" cy="43204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0A061-CD05-4DD2-BD6C-C0A6E7B7931E}" type="datetimeFigureOut">
              <a:rPr lang="en-US" smtClean="0"/>
              <a:t>4/20/2020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380127-2E4F-4720-A546-49D7111EBC0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236630" y="4652962"/>
            <a:ext cx="4839426" cy="720253"/>
          </a:xfrm>
          <a:solidFill>
            <a:schemeClr val="accent1"/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1000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59485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43204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640960" cy="44644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6629" y="5661248"/>
            <a:ext cx="2133600" cy="216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5110A061-CD05-4DD2-BD6C-C0A6E7B7931E}" type="datetimeFigureOut">
              <a:rPr lang="en-US" smtClean="0"/>
              <a:pPr/>
              <a:t>4/20/2020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661248"/>
            <a:ext cx="2895600" cy="216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73771" y="5661248"/>
            <a:ext cx="2133600" cy="2160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A8380127-2E4F-4720-A546-49D7111EBC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197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03648" y="764704"/>
            <a:ext cx="6336704" cy="3456384"/>
          </a:xfrm>
        </p:spPr>
        <p:txBody>
          <a:bodyPr>
            <a:normAutofit fontScale="85000" lnSpcReduction="20000"/>
          </a:bodyPr>
          <a:lstStyle/>
          <a:p>
            <a:pPr lvl="0" algn="ctr">
              <a:buClrTx/>
            </a:pPr>
            <a:endParaRPr lang="en-US" sz="5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Tx/>
            </a:pPr>
            <a:endParaRPr lang="en-US" sz="54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>
              <a:buClrTx/>
            </a:pPr>
            <a:r>
              <a:rPr lang="en-US" sz="7100" b="1" dirty="0" err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AstroQuiz</a:t>
            </a:r>
            <a:r>
              <a:rPr lang="en-US" sz="71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2019</a:t>
            </a:r>
            <a:endParaRPr lang="en-US" sz="71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pPr lvl="0" algn="ctr">
              <a:buClrTx/>
            </a:pPr>
            <a:r>
              <a:rPr lang="en-US" sz="71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ROUND 3</a:t>
            </a:r>
            <a:endParaRPr lang="en-ZA" sz="71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5948117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8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908720"/>
            <a:ext cx="7200800" cy="4464497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US" sz="3600" b="1" dirty="0">
                <a:solidFill>
                  <a:prstClr val="black"/>
                </a:solidFill>
                <a:latin typeface="Calibri"/>
              </a:rPr>
              <a:t>At what speed does Earth go around the Sun?</a:t>
            </a:r>
            <a:endParaRPr lang="en-ZA" sz="3600" b="1" dirty="0">
              <a:solidFill>
                <a:prstClr val="black"/>
              </a:solidFill>
              <a:latin typeface="Calibri"/>
            </a:endParaRPr>
          </a:p>
          <a:p>
            <a:pPr marL="800100" lvl="2">
              <a:buClrTx/>
            </a:pPr>
            <a:endParaRPr lang="en-ZA" sz="2400" dirty="0">
              <a:solidFill>
                <a:prstClr val="black"/>
              </a:solidFill>
              <a:latin typeface="Calibri"/>
            </a:endParaRPr>
          </a:p>
          <a:p>
            <a:pPr marL="2000250" lvl="4" indent="-51435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9,8 km/s</a:t>
            </a:r>
          </a:p>
          <a:p>
            <a:pPr marL="2000250" lvl="4" indent="-51435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11,2 km/s</a:t>
            </a:r>
          </a:p>
          <a:p>
            <a:pPr marL="2000250" lvl="4" indent="-514350"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latin typeface="Calibri"/>
              </a:rPr>
              <a:t>29,8 km/s</a:t>
            </a:r>
          </a:p>
          <a:p>
            <a:pPr marL="2000250" lvl="4" indent="-51435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23,9 km/s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884425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9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59" y="1268760"/>
            <a:ext cx="8064897" cy="446449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Big stars live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longer,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because they have more hydrogen to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fuse than small ones.</a:t>
            </a:r>
            <a:endParaRPr lang="en-ZA" sz="36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400" b="1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 </a:t>
            </a:r>
            <a:endParaRPr lang="en-ZA" sz="4400" dirty="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marL="1714500" lvl="3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True</a:t>
            </a:r>
            <a:endParaRPr lang="en-ZA" sz="3400" kern="0" dirty="0" smtClean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714500" lvl="3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False</a:t>
            </a:r>
            <a:endParaRPr lang="en-ZA" sz="3400" kern="0" dirty="0" smtClean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lvl="0">
              <a:buClrTx/>
            </a:pPr>
            <a:endParaRPr lang="en-ZA" sz="4400" b="1" dirty="0">
              <a:solidFill>
                <a:prstClr val="black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220049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10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08720"/>
            <a:ext cx="7848872" cy="4824536"/>
          </a:xfrm>
        </p:spPr>
        <p:txBody>
          <a:bodyPr>
            <a:normAutofit lnSpcReduction="10000"/>
          </a:bodyPr>
          <a:lstStyle/>
          <a:p>
            <a:pPr lvl="0">
              <a:buClrTx/>
            </a:pPr>
            <a:r>
              <a:rPr lang="en-US" sz="3600" b="1" dirty="0" smtClean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A </a:t>
            </a:r>
            <a:r>
              <a:rPr lang="en-US" altLang="en-US" sz="3600" b="1" kern="0" dirty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starburst </a:t>
            </a:r>
            <a:r>
              <a:rPr lang="en-US" altLang="en-US" sz="3600" b="1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galaxy is …</a:t>
            </a:r>
            <a:r>
              <a:rPr lang="en-US" altLang="en-US" sz="36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/>
            </a:r>
            <a:br>
              <a:rPr lang="en-US" altLang="en-US" sz="36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</a:br>
            <a:endParaRPr lang="en-US" altLang="en-US" sz="3600" kern="0" dirty="0">
              <a:solidFill>
                <a:srgbClr val="000000"/>
              </a:solidFill>
              <a:latin typeface="Calibri" panose="020F0502020204030204" pitchFamily="34" charset="0"/>
              <a:cs typeface="Arial"/>
            </a:endParaRPr>
          </a:p>
          <a:p>
            <a:pPr marL="1257300" lvl="2" indent="-457200" fontAlgn="base">
              <a:spcAft>
                <a:spcPct val="0"/>
              </a:spcAft>
              <a:buClrTx/>
              <a:buFont typeface="+mj-lt"/>
              <a:buAutoNum type="alphaUcPeriod"/>
            </a:pPr>
            <a:r>
              <a:rPr lang="en-US" alt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a galaxy </a:t>
            </a:r>
            <a:r>
              <a:rPr lang="en-US" altLang="en-US" sz="34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with </a:t>
            </a:r>
            <a:r>
              <a:rPr lang="en-US" alt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stars continually bursting.</a:t>
            </a:r>
            <a:endParaRPr lang="en-US" altLang="en-US" sz="3400" kern="0" dirty="0">
              <a:solidFill>
                <a:srgbClr val="000000"/>
              </a:solidFill>
              <a:latin typeface="Calibri" panose="020F0502020204030204" pitchFamily="34" charset="0"/>
              <a:cs typeface="Arial"/>
            </a:endParaRPr>
          </a:p>
          <a:p>
            <a:pPr marL="1257300" lvl="2" indent="-457200" fontAlgn="base">
              <a:spcAft>
                <a:spcPct val="0"/>
              </a:spcAft>
              <a:buClrTx/>
              <a:buFont typeface="+mj-lt"/>
              <a:buAutoNum type="alphaUcPeriod"/>
            </a:pPr>
            <a:r>
              <a:rPr lang="en-US" alt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a galaxy </a:t>
            </a:r>
            <a:r>
              <a:rPr lang="en-US" altLang="en-US" sz="34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that produces </a:t>
            </a:r>
            <a:r>
              <a:rPr lang="en-US" alt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bursts </a:t>
            </a:r>
            <a:r>
              <a:rPr lang="en-US" altLang="en-US" sz="34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of intense light in a regular </a:t>
            </a:r>
            <a:r>
              <a:rPr lang="en-US" alt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way.</a:t>
            </a:r>
          </a:p>
          <a:p>
            <a:pPr marL="1257300" lvl="2" indent="-457200" fontAlgn="base">
              <a:spcAft>
                <a:spcPct val="0"/>
              </a:spcAft>
              <a:buClrTx/>
              <a:buFont typeface="+mj-lt"/>
              <a:buAutoNum type="alphaUcPeriod"/>
            </a:pPr>
            <a:r>
              <a:rPr lang="en-US" alt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cs typeface="Arial"/>
              </a:rPr>
              <a:t>a </a:t>
            </a:r>
            <a:r>
              <a:rPr lang="en-US" altLang="en-US" sz="3400" kern="0" dirty="0">
                <a:solidFill>
                  <a:schemeClr val="tx1"/>
                </a:solidFill>
                <a:latin typeface="Calibri" panose="020F0502020204030204" pitchFamily="34" charset="0"/>
                <a:cs typeface="Arial"/>
              </a:rPr>
              <a:t>galaxy with very high star birth </a:t>
            </a:r>
            <a:r>
              <a:rPr lang="en-US" alt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cs typeface="Arial"/>
              </a:rPr>
              <a:t>rate.</a:t>
            </a:r>
            <a:endParaRPr lang="en-US" altLang="en-US" sz="3400" kern="0" dirty="0">
              <a:solidFill>
                <a:schemeClr val="tx1"/>
              </a:solidFill>
              <a:latin typeface="Calibri" panose="020F0502020204030204" pitchFamily="34" charset="0"/>
              <a:cs typeface="Arial"/>
            </a:endParaRPr>
          </a:p>
          <a:p>
            <a:pPr marL="1257300" lvl="2" indent="-457200" fontAlgn="base">
              <a:spcAft>
                <a:spcPct val="0"/>
              </a:spcAft>
              <a:buClrTx/>
              <a:buFont typeface="+mj-lt"/>
              <a:buAutoNum type="alphaUcPeriod"/>
            </a:pPr>
            <a:r>
              <a:rPr lang="en-US" alt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None </a:t>
            </a:r>
            <a:r>
              <a:rPr lang="en-US" altLang="en-US" sz="3400" kern="0" dirty="0">
                <a:solidFill>
                  <a:srgbClr val="000000"/>
                </a:solidFill>
                <a:latin typeface="Calibri" panose="020F0502020204030204" pitchFamily="34" charset="0"/>
                <a:cs typeface="Arial"/>
              </a:rPr>
              <a:t>of the above</a:t>
            </a:r>
            <a:endParaRPr lang="en-ZA" altLang="en-US" sz="3400" kern="0" dirty="0">
              <a:solidFill>
                <a:srgbClr val="000000"/>
              </a:solidFill>
              <a:latin typeface="Calibri" panose="020F0502020204030204" pitchFamily="34" charset="0"/>
              <a:cs typeface="Arial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467548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11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08720"/>
            <a:ext cx="7992888" cy="4896544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One of the definitions of a Blue Moon is that it is a second full moon in a month. When in 2015 did we have a blue moon?</a:t>
            </a:r>
          </a:p>
          <a:p>
            <a:pPr lvl="0">
              <a:buClrTx/>
            </a:pPr>
            <a:endParaRPr lang="en-US" sz="2800" b="1" dirty="0">
              <a:solidFill>
                <a:prstClr val="black"/>
              </a:solidFill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Calibri"/>
              </a:rPr>
              <a:t>May 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Calibri"/>
              </a:rPr>
              <a:t>June 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400" dirty="0" smtClean="0">
                <a:latin typeface="Calibri"/>
              </a:rPr>
              <a:t>July </a:t>
            </a:r>
            <a:endParaRPr lang="en-US" sz="3400" dirty="0"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400" dirty="0" smtClean="0">
                <a:solidFill>
                  <a:prstClr val="black"/>
                </a:solidFill>
                <a:latin typeface="Calibri"/>
              </a:rPr>
              <a:t>August</a:t>
            </a:r>
            <a:endParaRPr lang="en-ZA" sz="3400" b="1" dirty="0">
              <a:solidFill>
                <a:prstClr val="black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14636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12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80728"/>
            <a:ext cx="7992888" cy="4824536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en-US" sz="39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Why does a star at the end of its life collapse?</a:t>
            </a:r>
            <a:endParaRPr lang="en-ZA" sz="39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000" b="1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 </a:t>
            </a:r>
            <a:endParaRPr lang="en-ZA" dirty="0" smtClean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742950" lvl="0" indent="-742950" fontAlgn="base">
              <a:spcAft>
                <a:spcPts val="0"/>
              </a:spcAft>
              <a:buFont typeface="+mj-lt"/>
              <a:buAutoNum type="alphaUcPeriod"/>
            </a:pPr>
            <a:r>
              <a:rPr lang="en-US" sz="37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Its electrons generate a massive pressure</a:t>
            </a:r>
            <a:endParaRPr lang="en-ZA" sz="3700" kern="0" dirty="0" smtClean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742950" lvl="0" indent="-742950" fontAlgn="base">
              <a:spcAft>
                <a:spcPts val="0"/>
              </a:spcAft>
              <a:buFont typeface="+mj-lt"/>
              <a:buAutoNum type="alphaUcPeriod"/>
            </a:pP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There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is no heat pressure any more</a:t>
            </a:r>
            <a:endParaRPr lang="en-ZA" sz="37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742950" lvl="0" indent="-742950" fontAlgn="base">
              <a:spcAft>
                <a:spcPts val="0"/>
              </a:spcAft>
              <a:buFont typeface="+mj-lt"/>
              <a:buAutoNum type="alphaUcPeriod"/>
            </a:pPr>
            <a:r>
              <a:rPr lang="en-US" sz="3700" kern="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magnetic field has become stronger</a:t>
            </a:r>
            <a:endParaRPr lang="en-ZA" sz="3700" kern="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742950" lvl="0" indent="-742950" fontAlgn="base">
              <a:spcAft>
                <a:spcPts val="0"/>
              </a:spcAft>
              <a:buFont typeface="+mj-lt"/>
              <a:buAutoNum type="alphaUcPeriod"/>
            </a:pPr>
            <a:r>
              <a:rPr lang="en-US" sz="3700" kern="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electric field has weakened</a:t>
            </a:r>
            <a:endParaRPr lang="en-ZA" sz="3700" u="none" strike="noStrike" kern="0" spc="0" dirty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  <a:ea typeface="Arial Unicode MS"/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155128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13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640960" cy="4824536"/>
          </a:xfrm>
        </p:spPr>
        <p:txBody>
          <a:bodyPr>
            <a:normAutofit lnSpcReduction="10000"/>
          </a:bodyPr>
          <a:lstStyle/>
          <a:p>
            <a:pPr lvl="0">
              <a:lnSpc>
                <a:spcPct val="107000"/>
              </a:lnSpc>
              <a:buClrTx/>
            </a:pPr>
            <a:r>
              <a:rPr lang="en-ZA" sz="3600" b="1" dirty="0">
                <a:solidFill>
                  <a:srgbClr val="000000"/>
                </a:solidFill>
                <a:latin typeface="Calibri"/>
                <a:ea typeface="Times New Roman"/>
              </a:rPr>
              <a:t>Constellations are </a:t>
            </a:r>
            <a:r>
              <a:rPr lang="en-ZA" sz="3600" b="1" dirty="0" smtClean="0">
                <a:solidFill>
                  <a:srgbClr val="000000"/>
                </a:solidFill>
                <a:latin typeface="Calibri"/>
                <a:ea typeface="Times New Roman"/>
              </a:rPr>
              <a:t>…</a:t>
            </a:r>
            <a:endParaRPr lang="en-ZA" sz="3600" dirty="0">
              <a:solidFill>
                <a:srgbClr val="000000"/>
              </a:solidFill>
              <a:latin typeface="Calibri"/>
              <a:ea typeface="Times New Roman"/>
            </a:endParaRPr>
          </a:p>
          <a:p>
            <a:pPr marL="36830" lvl="0">
              <a:lnSpc>
                <a:spcPct val="107000"/>
              </a:lnSpc>
              <a:buClrTx/>
            </a:pPr>
            <a:endParaRPr lang="en-ZA" sz="2800" dirty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marL="800100" lvl="2" fontAlgn="base">
              <a:lnSpc>
                <a:spcPct val="107000"/>
              </a:lnSpc>
              <a:buClr>
                <a:srgbClr val="000000"/>
              </a:buClr>
              <a:buSzPts val="1200"/>
            </a:pPr>
            <a:r>
              <a:rPr lang="en-ZA" sz="32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A. </a:t>
            </a:r>
            <a:r>
              <a:rPr lang="en-ZA" sz="3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clusters of stars very near each other </a:t>
            </a:r>
          </a:p>
          <a:p>
            <a:pPr marL="800100" lvl="2" fontAlgn="base">
              <a:lnSpc>
                <a:spcPct val="107000"/>
              </a:lnSpc>
              <a:buClr>
                <a:srgbClr val="000000"/>
              </a:buClr>
              <a:buSzPts val="1200"/>
            </a:pPr>
            <a:r>
              <a:rPr lang="en-ZA" sz="3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     in </a:t>
            </a:r>
            <a:r>
              <a:rPr lang="en-ZA" sz="3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space.</a:t>
            </a:r>
            <a:endParaRPr lang="en-ZA" sz="3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/>
              <a:ea typeface="Times New Roman"/>
              <a:cs typeface="Times New Roman"/>
            </a:endParaRPr>
          </a:p>
          <a:p>
            <a:pPr marL="800100" lvl="2" fontAlgn="base">
              <a:lnSpc>
                <a:spcPct val="107000"/>
              </a:lnSpc>
              <a:buClr>
                <a:srgbClr val="000000"/>
              </a:buClr>
              <a:buSzPts val="1200"/>
            </a:pPr>
            <a:r>
              <a:rPr lang="en-ZA" sz="3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B</a:t>
            </a:r>
            <a:r>
              <a:rPr lang="en-ZA" sz="3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. groupings of planets in the </a:t>
            </a:r>
            <a:r>
              <a:rPr lang="en-ZA" sz="3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sky.</a:t>
            </a:r>
            <a:endParaRPr lang="en-ZA" sz="3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/>
              <a:ea typeface="Times New Roman"/>
              <a:cs typeface="Times New Roman"/>
            </a:endParaRPr>
          </a:p>
          <a:p>
            <a:pPr marL="800100" lvl="2" fontAlgn="base">
              <a:lnSpc>
                <a:spcPct val="107000"/>
              </a:lnSpc>
              <a:buClr>
                <a:srgbClr val="000000"/>
              </a:buClr>
              <a:buSzPts val="1200"/>
            </a:pPr>
            <a:r>
              <a:rPr lang="en-ZA" sz="3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C</a:t>
            </a:r>
            <a:r>
              <a:rPr lang="en-ZA" sz="3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. </a:t>
            </a:r>
            <a:r>
              <a:rPr lang="en-ZA" sz="3400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patterns </a:t>
            </a:r>
            <a:r>
              <a:rPr lang="en-ZA" sz="34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of stars in the </a:t>
            </a:r>
            <a:r>
              <a:rPr lang="en-ZA" sz="3400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sky.</a:t>
            </a:r>
            <a:endParaRPr lang="en-ZA" sz="3400" dirty="0">
              <a:solidFill>
                <a:schemeClr val="tx1"/>
              </a:solidFill>
              <a:uFill>
                <a:solidFill>
                  <a:srgbClr val="000000"/>
                </a:solidFill>
              </a:uFill>
              <a:latin typeface="Calibri"/>
              <a:ea typeface="Times New Roman"/>
              <a:cs typeface="Times New Roman"/>
            </a:endParaRPr>
          </a:p>
          <a:p>
            <a:pPr marL="800100" lvl="2" fontAlgn="base">
              <a:lnSpc>
                <a:spcPct val="107000"/>
              </a:lnSpc>
              <a:buClr>
                <a:srgbClr val="000000"/>
              </a:buClr>
              <a:buSzPts val="1200"/>
            </a:pPr>
            <a:r>
              <a:rPr lang="en-ZA" sz="3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D. close associations of stars and visible  </a:t>
            </a:r>
          </a:p>
          <a:p>
            <a:pPr marL="800100" lvl="2" fontAlgn="base">
              <a:lnSpc>
                <a:spcPct val="107000"/>
              </a:lnSpc>
              <a:buClr>
                <a:srgbClr val="000000"/>
              </a:buClr>
              <a:buSzPts val="1200"/>
            </a:pPr>
            <a:r>
              <a:rPr lang="en-ZA" sz="3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    </a:t>
            </a:r>
            <a:r>
              <a:rPr lang="en-ZA" sz="3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/>
                <a:ea typeface="Times New Roman"/>
                <a:cs typeface="Times New Roman"/>
              </a:rPr>
              <a:t>planets.</a:t>
            </a:r>
            <a:endParaRPr lang="en-ZA" sz="3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/>
              <a:ea typeface="Times New Roman"/>
              <a:cs typeface="Times New Roman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854103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14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268760"/>
            <a:ext cx="7776864" cy="4464497"/>
          </a:xfrm>
        </p:spPr>
        <p:txBody>
          <a:bodyPr/>
          <a:lstStyle/>
          <a:p>
            <a:pPr>
              <a:spcAft>
                <a:spcPts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All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stars in a constellation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are about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same distance from Earth.</a:t>
            </a:r>
            <a:endParaRPr lang="en-ZA" sz="36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000" b="1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 </a:t>
            </a:r>
            <a:endParaRPr lang="en-ZA" sz="4000" dirty="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True</a:t>
            </a:r>
            <a:endParaRPr lang="en-ZA" sz="3400" kern="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57300" lvl="2" indent="-34290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 False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902706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15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920880" cy="4464497"/>
          </a:xfrm>
        </p:spPr>
        <p:txBody>
          <a:bodyPr>
            <a:normAutofit fontScale="92500" lnSpcReduction="10000"/>
          </a:bodyPr>
          <a:lstStyle/>
          <a:p>
            <a:pPr lvl="0">
              <a:buClrTx/>
            </a:pPr>
            <a:r>
              <a:rPr lang="en-ZA" sz="3900" b="1" dirty="0">
                <a:solidFill>
                  <a:prstClr val="black"/>
                </a:solidFill>
                <a:latin typeface="Calibri"/>
              </a:rPr>
              <a:t>How many days are there between the waxing quarter and waning quarter Moon? </a:t>
            </a:r>
          </a:p>
          <a:p>
            <a:pPr lvl="0">
              <a:buClrTx/>
            </a:pPr>
            <a:endParaRPr lang="en-ZA" sz="3700" b="1" dirty="0">
              <a:solidFill>
                <a:prstClr val="black"/>
              </a:solidFill>
              <a:latin typeface="Calibri"/>
            </a:endParaRPr>
          </a:p>
          <a:p>
            <a:pPr marL="2628900" lvl="5" indent="-45720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29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30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400" dirty="0">
                <a:latin typeface="Calibri"/>
              </a:rPr>
              <a:t>14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31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74321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16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640960" cy="4824536"/>
          </a:xfrm>
        </p:spPr>
        <p:txBody>
          <a:bodyPr>
            <a:normAutofit fontScale="92500" lnSpcReduction="20000"/>
          </a:bodyPr>
          <a:lstStyle/>
          <a:p>
            <a:pPr lvl="0">
              <a:buClrTx/>
            </a:pPr>
            <a:endParaRPr lang="en-US" sz="3700" b="1" dirty="0" smtClean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r>
              <a:rPr lang="en-US" sz="3900" b="1" dirty="0" smtClean="0">
                <a:solidFill>
                  <a:prstClr val="black"/>
                </a:solidFill>
                <a:latin typeface="Calibri"/>
              </a:rPr>
              <a:t>Which </a:t>
            </a:r>
            <a:r>
              <a:rPr lang="en-US" sz="3900" b="1" dirty="0">
                <a:solidFill>
                  <a:prstClr val="black"/>
                </a:solidFill>
                <a:latin typeface="Calibri"/>
              </a:rPr>
              <a:t>celestial body has been selected for possible exploration as it has features that resemble that of the Earth?</a:t>
            </a:r>
          </a:p>
          <a:p>
            <a:pPr lvl="0">
              <a:buClrTx/>
            </a:pPr>
            <a:endParaRPr lang="en-US" sz="3000" dirty="0">
              <a:solidFill>
                <a:prstClr val="black"/>
              </a:solidFill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700" dirty="0">
                <a:solidFill>
                  <a:prstClr val="black"/>
                </a:solidFill>
                <a:latin typeface="Calibri"/>
              </a:rPr>
              <a:t>Neptune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700" dirty="0">
                <a:solidFill>
                  <a:prstClr val="black"/>
                </a:solidFill>
                <a:latin typeface="Calibri"/>
              </a:rPr>
              <a:t>Pluto</a:t>
            </a:r>
            <a:endParaRPr lang="en-ZA" sz="3700" dirty="0">
              <a:solidFill>
                <a:prstClr val="black"/>
              </a:solidFill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700" dirty="0">
                <a:latin typeface="Calibri"/>
              </a:rPr>
              <a:t>Mars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700" dirty="0">
                <a:solidFill>
                  <a:prstClr val="black"/>
                </a:solidFill>
                <a:latin typeface="Calibri"/>
              </a:rPr>
              <a:t>Uranus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2627976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17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268760"/>
            <a:ext cx="7776864" cy="4176464"/>
          </a:xfrm>
        </p:spPr>
        <p:txBody>
          <a:bodyPr/>
          <a:lstStyle/>
          <a:p>
            <a:pPr lvl="0">
              <a:buClrTx/>
            </a:pPr>
            <a:r>
              <a:rPr lang="en-ZA" sz="3600" b="1" kern="50" dirty="0">
                <a:solidFill>
                  <a:prstClr val="black"/>
                </a:solidFill>
                <a:latin typeface="Calibri" panose="020F0502020204030204" pitchFamily="34" charset="0"/>
                <a:ea typeface="SimSun"/>
                <a:cs typeface="Lucida Sans"/>
              </a:rPr>
              <a:t>Light travels at a speed of </a:t>
            </a:r>
            <a:r>
              <a:rPr lang="en-ZA" sz="3600" b="1" kern="50" dirty="0" smtClean="0">
                <a:solidFill>
                  <a:prstClr val="black"/>
                </a:solidFill>
                <a:latin typeface="Calibri" panose="020F0502020204030204" pitchFamily="34" charset="0"/>
                <a:ea typeface="SimSun"/>
                <a:cs typeface="Lucida Sans"/>
              </a:rPr>
              <a:t>…</a:t>
            </a:r>
          </a:p>
          <a:p>
            <a:pPr lvl="0">
              <a:buClrTx/>
            </a:pPr>
            <a:endParaRPr lang="en-US" sz="2000" dirty="0">
              <a:solidFill>
                <a:prstClr val="black"/>
              </a:solidFill>
              <a:latin typeface="Calibri"/>
            </a:endParaRPr>
          </a:p>
          <a:p>
            <a:pPr marL="2000250" lvl="3" indent="-742950">
              <a:buClrTx/>
              <a:buFont typeface="+mj-lt"/>
              <a:buAutoNum type="alphaUcPeriod"/>
            </a:pPr>
            <a:r>
              <a:rPr lang="en-ZA" sz="3400" kern="50" dirty="0">
                <a:solidFill>
                  <a:prstClr val="black"/>
                </a:solidFill>
                <a:latin typeface="Calibri" panose="020F0502020204030204" pitchFamily="34" charset="0"/>
                <a:ea typeface="SimSun"/>
                <a:cs typeface="Lucida Sans"/>
              </a:rPr>
              <a:t>300 000 m/s</a:t>
            </a:r>
          </a:p>
          <a:p>
            <a:pPr marL="2000250" lvl="3" indent="-742950">
              <a:buClrTx/>
              <a:buFont typeface="+mj-lt"/>
              <a:buAutoNum type="alphaUcPeriod"/>
            </a:pPr>
            <a:r>
              <a:rPr lang="en-US" sz="3400" kern="50" dirty="0">
                <a:solidFill>
                  <a:prstClr val="black"/>
                </a:solidFill>
                <a:latin typeface="Calibri" panose="020F0502020204030204" pitchFamily="34" charset="0"/>
                <a:ea typeface="SimSun"/>
                <a:cs typeface="Lucida Sans"/>
              </a:rPr>
              <a:t>30 000 km/s</a:t>
            </a:r>
          </a:p>
          <a:p>
            <a:pPr marL="2000250" lvl="3" indent="-742950">
              <a:buClrTx/>
              <a:buFont typeface="+mj-lt"/>
              <a:buAutoNum type="alphaUcPeriod"/>
            </a:pPr>
            <a:r>
              <a:rPr lang="en-ZA" sz="3400" kern="50" dirty="0" smtClean="0">
                <a:solidFill>
                  <a:schemeClr val="tx1"/>
                </a:solidFill>
                <a:latin typeface="Calibri" panose="020F0502020204030204" pitchFamily="34" charset="0"/>
                <a:ea typeface="SimSun"/>
                <a:cs typeface="Lucida Sans"/>
              </a:rPr>
              <a:t>300 </a:t>
            </a:r>
            <a:r>
              <a:rPr lang="en-ZA" sz="3400" kern="50" dirty="0">
                <a:solidFill>
                  <a:schemeClr val="tx1"/>
                </a:solidFill>
                <a:latin typeface="Calibri" panose="020F0502020204030204" pitchFamily="34" charset="0"/>
                <a:ea typeface="SimSun"/>
                <a:cs typeface="Lucida Sans"/>
              </a:rPr>
              <a:t>000 </a:t>
            </a:r>
            <a:r>
              <a:rPr lang="en-ZA" sz="3400" kern="50" dirty="0" smtClean="0">
                <a:solidFill>
                  <a:schemeClr val="tx1"/>
                </a:solidFill>
                <a:latin typeface="Calibri" panose="020F0502020204030204" pitchFamily="34" charset="0"/>
                <a:ea typeface="SimSun"/>
                <a:cs typeface="Lucida Sans"/>
              </a:rPr>
              <a:t>000 m/s</a:t>
            </a:r>
            <a:endParaRPr lang="en-ZA" sz="3400" kern="50" dirty="0">
              <a:solidFill>
                <a:schemeClr val="tx1"/>
              </a:solidFill>
              <a:latin typeface="Calibri" panose="020F0502020204030204" pitchFamily="34" charset="0"/>
              <a:ea typeface="SimSun"/>
              <a:cs typeface="Lucida Sans"/>
            </a:endParaRPr>
          </a:p>
          <a:p>
            <a:pPr marL="2000250" lvl="3" indent="-742950">
              <a:buClrTx/>
              <a:buFont typeface="+mj-lt"/>
              <a:buAutoNum type="alphaUcPeriod"/>
            </a:pPr>
            <a:r>
              <a:rPr lang="en-US" sz="3400" kern="50" dirty="0" smtClean="0">
                <a:solidFill>
                  <a:prstClr val="black"/>
                </a:solidFill>
                <a:latin typeface="Calibri" panose="020F0502020204030204" pitchFamily="34" charset="0"/>
                <a:ea typeface="SimSun"/>
                <a:cs typeface="Lucida Sans"/>
              </a:rPr>
              <a:t>30 </a:t>
            </a:r>
            <a:r>
              <a:rPr lang="en-US" sz="3400" kern="50" dirty="0">
                <a:solidFill>
                  <a:prstClr val="black"/>
                </a:solidFill>
                <a:latin typeface="Calibri" panose="020F0502020204030204" pitchFamily="34" charset="0"/>
                <a:ea typeface="SimSun"/>
                <a:cs typeface="Lucida Sans"/>
              </a:rPr>
              <a:t>000 m/s</a:t>
            </a:r>
            <a:endParaRPr lang="en-ZA" sz="3400" kern="50" dirty="0">
              <a:solidFill>
                <a:prstClr val="black"/>
              </a:solidFill>
              <a:latin typeface="Calibri" panose="020F0502020204030204" pitchFamily="34" charset="0"/>
              <a:ea typeface="SimSun"/>
              <a:cs typeface="Lucida San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1494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0709" y="44624"/>
            <a:ext cx="8640960" cy="864096"/>
          </a:xfrm>
        </p:spPr>
        <p:txBody>
          <a:bodyPr>
            <a:normAutofit/>
          </a:bodyPr>
          <a:lstStyle/>
          <a:p>
            <a:pPr algn="ctr"/>
            <a:r>
              <a:rPr lang="en-US" sz="4400" dirty="0">
                <a:solidFill>
                  <a:srgbClr val="1F497D"/>
                </a:solidFill>
                <a:latin typeface="Calibri"/>
              </a:rPr>
              <a:t>RULES</a:t>
            </a:r>
            <a:endParaRPr lang="en-ZA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55576" y="908720"/>
            <a:ext cx="7848872" cy="4968552"/>
          </a:xfrm>
        </p:spPr>
        <p:txBody>
          <a:bodyPr>
            <a:normAutofit fontScale="92500" lnSpcReduction="20000"/>
          </a:bodyPr>
          <a:lstStyle/>
          <a:p>
            <a:pPr marL="342900" lvl="0" indent="-342900">
              <a:buClrTx/>
              <a:buFont typeface="Arial" pitchFamily="34" charset="0"/>
              <a:buChar char="•"/>
            </a:pPr>
            <a:r>
              <a:rPr lang="en-US" altLang="en-US" sz="3900" b="1" dirty="0">
                <a:solidFill>
                  <a:srgbClr val="1F497D"/>
                </a:solidFill>
                <a:latin typeface="Calibri"/>
              </a:rPr>
              <a:t>You only have 60 seconds to answer </a:t>
            </a:r>
            <a:r>
              <a:rPr lang="en-US" altLang="en-US" sz="3900" b="1" dirty="0" smtClean="0">
                <a:solidFill>
                  <a:srgbClr val="1F497D"/>
                </a:solidFill>
                <a:latin typeface="Calibri"/>
              </a:rPr>
              <a:t>each question.</a:t>
            </a:r>
            <a:endParaRPr lang="en-US" altLang="en-US" sz="3900" b="1" dirty="0">
              <a:solidFill>
                <a:srgbClr val="1F497D"/>
              </a:solidFill>
              <a:latin typeface="Calibri"/>
            </a:endParaRPr>
          </a:p>
          <a:p>
            <a:pPr marL="342900" lvl="0" indent="-342900">
              <a:buClrTx/>
              <a:buFont typeface="Arial" pitchFamily="34" charset="0"/>
              <a:buChar char="•"/>
            </a:pPr>
            <a:r>
              <a:rPr lang="en-US" altLang="en-US" sz="3900" b="1" dirty="0">
                <a:solidFill>
                  <a:srgbClr val="1F497D"/>
                </a:solidFill>
                <a:latin typeface="Calibri"/>
              </a:rPr>
              <a:t>You are allowed to discuss amongst </a:t>
            </a:r>
            <a:r>
              <a:rPr lang="en-US" altLang="en-US" sz="3900" b="1" dirty="0" smtClean="0">
                <a:solidFill>
                  <a:srgbClr val="1F497D"/>
                </a:solidFill>
                <a:latin typeface="Calibri"/>
              </a:rPr>
              <a:t>yourselves as team members</a:t>
            </a:r>
            <a:endParaRPr lang="en-US" altLang="en-US" sz="3900" b="1" dirty="0">
              <a:solidFill>
                <a:srgbClr val="1F497D"/>
              </a:solidFill>
              <a:latin typeface="Calibri"/>
            </a:endParaRPr>
          </a:p>
          <a:p>
            <a:pPr marL="342900" lvl="0" indent="-342900">
              <a:buClrTx/>
              <a:buFont typeface="Arial" pitchFamily="34" charset="0"/>
              <a:buChar char="•"/>
            </a:pPr>
            <a:r>
              <a:rPr lang="en-US" altLang="en-US" sz="3900" b="1" dirty="0">
                <a:solidFill>
                  <a:srgbClr val="1F497D"/>
                </a:solidFill>
                <a:latin typeface="Calibri"/>
              </a:rPr>
              <a:t>Calculators may be used if needed.</a:t>
            </a:r>
          </a:p>
          <a:p>
            <a:pPr marL="342900" lvl="0" indent="-342900">
              <a:buClrTx/>
              <a:buFont typeface="Arial" pitchFamily="34" charset="0"/>
              <a:buChar char="•"/>
            </a:pPr>
            <a:r>
              <a:rPr lang="en-US" altLang="en-US" sz="3900" b="1" dirty="0">
                <a:solidFill>
                  <a:srgbClr val="1F497D"/>
                </a:solidFill>
                <a:latin typeface="Calibri"/>
              </a:rPr>
              <a:t>No internet is to be used, therefore the use of cellphones is also prohibited.</a:t>
            </a:r>
          </a:p>
          <a:p>
            <a:pPr marL="342900" lvl="0" indent="-342900">
              <a:buClrTx/>
              <a:buFont typeface="Arial" pitchFamily="34" charset="0"/>
              <a:buChar char="•"/>
            </a:pPr>
            <a:r>
              <a:rPr lang="en-US" altLang="en-US" sz="3900" b="1" dirty="0">
                <a:solidFill>
                  <a:srgbClr val="1F497D"/>
                </a:solidFill>
                <a:latin typeface="Calibri"/>
              </a:rPr>
              <a:t>The judge’s decision is final.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8552447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18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980728"/>
            <a:ext cx="7920880" cy="4824536"/>
          </a:xfrm>
        </p:spPr>
        <p:txBody>
          <a:bodyPr>
            <a:normAutofit/>
          </a:bodyPr>
          <a:lstStyle/>
          <a:p>
            <a:pPr lvl="0" fontAlgn="base">
              <a:lnSpc>
                <a:spcPct val="107000"/>
              </a:lnSpc>
              <a:buClr>
                <a:srgbClr val="000000"/>
              </a:buClr>
              <a:buSzPts val="1200"/>
            </a:pPr>
            <a:r>
              <a:rPr lang="en-ZA" sz="3600" b="1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What is the most abundant gas found in Venus' atmosphere</a:t>
            </a:r>
            <a:r>
              <a:rPr lang="en-ZA" sz="3600" b="1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? </a:t>
            </a:r>
            <a:endParaRPr lang="en-ZA" sz="2000" b="1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457200" lvl="0" indent="-6350">
              <a:lnSpc>
                <a:spcPct val="107000"/>
              </a:lnSpc>
              <a:buClrTx/>
              <a:buFont typeface="Arial" pitchFamily="34" charset="0"/>
              <a:buChar char="•"/>
            </a:pPr>
            <a:endParaRPr lang="en-ZA" sz="2000" dirty="0">
              <a:solidFill>
                <a:srgbClr val="000000"/>
              </a:solidFill>
              <a:latin typeface="Calibri" panose="020F0502020204030204" pitchFamily="34" charset="0"/>
              <a:ea typeface="Times New Roman"/>
            </a:endParaRP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Nitrogen</a:t>
            </a:r>
            <a:endParaRPr lang="en-ZA" sz="3400" dirty="0">
              <a:solidFill>
                <a:srgbClr val="000000"/>
              </a:solidFill>
              <a:uFill>
                <a:solidFill>
                  <a:srgbClr val="000000"/>
                </a:solidFill>
              </a:uFill>
              <a:latin typeface="Calibri" panose="020F0502020204030204" pitchFamily="34" charset="0"/>
              <a:ea typeface="Times New Roman"/>
              <a:cs typeface="Times New Roman"/>
            </a:endParaRP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Hydrogen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US" sz="3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Oxygen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Carbon </a:t>
            </a:r>
            <a:r>
              <a:rPr lang="en-ZA" sz="34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Dioxide</a:t>
            </a:r>
          </a:p>
          <a:p>
            <a:pPr marL="1771650" lvl="3" indent="-514350">
              <a:buClrTx/>
              <a:buFont typeface="+mj-lt"/>
              <a:buAutoNum type="alphaUcPeriod"/>
            </a:pPr>
            <a:endParaRPr lang="en-US" sz="3700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008179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19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632848" cy="4968552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The most abundant gas found in Earth’s atmosphere is </a:t>
            </a:r>
            <a:r>
              <a:rPr lang="en-ZA" sz="3600" b="1" dirty="0" smtClean="0">
                <a:solidFill>
                  <a:prstClr val="black"/>
                </a:solidFill>
                <a:latin typeface="Calibri"/>
              </a:rPr>
              <a:t>…</a:t>
            </a:r>
            <a:endParaRPr lang="en-ZA" sz="36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US" sz="3300" b="1" dirty="0">
              <a:solidFill>
                <a:prstClr val="black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Carbon </a:t>
            </a:r>
            <a:r>
              <a:rPr lang="en-ZA" sz="3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Dioxide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chemeClr val="tx1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Nitrogen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Times New Roman"/>
                <a:cs typeface="Times New Roman"/>
              </a:rPr>
              <a:t>Hydrogen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Calibri" panose="020F0502020204030204" pitchFamily="34" charset="0"/>
              </a:rPr>
              <a:t>Oxygen</a:t>
            </a:r>
            <a:endParaRPr lang="en-ZA" sz="3400" dirty="0">
              <a:solidFill>
                <a:prstClr val="black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886872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576064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20</a:t>
            </a:r>
            <a:endParaRPr lang="en-ZA" sz="28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908720"/>
            <a:ext cx="7704856" cy="4824536"/>
          </a:xfrm>
        </p:spPr>
        <p:txBody>
          <a:bodyPr/>
          <a:lstStyle/>
          <a:p>
            <a:pPr lvl="0" algn="just">
              <a:buClrTx/>
            </a:pPr>
            <a:r>
              <a:rPr lang="en-US" sz="3600" b="1" dirty="0">
                <a:solidFill>
                  <a:prstClr val="black"/>
                </a:solidFill>
                <a:latin typeface="Calibri"/>
              </a:rPr>
              <a:t>Which of the following is a gas planet and has at least 27 moons?</a:t>
            </a:r>
          </a:p>
          <a:p>
            <a:pPr lvl="0" algn="just">
              <a:buClrTx/>
            </a:pPr>
            <a:endParaRPr lang="en-US" sz="3200" dirty="0">
              <a:solidFill>
                <a:prstClr val="black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Calibri"/>
              </a:rPr>
              <a:t>Venus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Calibri"/>
              </a:rPr>
              <a:t>Mercury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Calibri"/>
              </a:rPr>
              <a:t>Neptune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US" sz="3400" dirty="0">
                <a:solidFill>
                  <a:schemeClr val="tx1"/>
                </a:solidFill>
                <a:latin typeface="Calibri"/>
              </a:rPr>
              <a:t>Uranus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387828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21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3" y="908720"/>
            <a:ext cx="7632849" cy="4896544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US" sz="3600" b="1" dirty="0">
                <a:solidFill>
                  <a:prstClr val="black"/>
                </a:solidFill>
                <a:latin typeface="Calibri"/>
              </a:rPr>
              <a:t>Which of the following is an inner planet and is usually referred to as morning or evening star? </a:t>
            </a:r>
          </a:p>
          <a:p>
            <a:pPr lvl="0">
              <a:buClrTx/>
            </a:pPr>
            <a:endParaRPr lang="en-US" sz="3000" b="1" dirty="0">
              <a:solidFill>
                <a:prstClr val="black"/>
              </a:solidFill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400" dirty="0" smtClean="0">
                <a:solidFill>
                  <a:prstClr val="black"/>
                </a:solidFill>
                <a:latin typeface="Calibri"/>
              </a:rPr>
              <a:t>Mercury</a:t>
            </a:r>
            <a:endParaRPr lang="en-US" sz="3400" dirty="0">
              <a:solidFill>
                <a:prstClr val="black"/>
              </a:solidFill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400" dirty="0" smtClean="0">
                <a:solidFill>
                  <a:prstClr val="black"/>
                </a:solidFill>
                <a:latin typeface="Calibri"/>
              </a:rPr>
              <a:t>Neptune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US" sz="3400" dirty="0" smtClean="0">
                <a:latin typeface="Calibri"/>
              </a:rPr>
              <a:t>Venus</a:t>
            </a:r>
            <a:endParaRPr lang="en-US" sz="3400" dirty="0"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US" sz="3400" dirty="0" smtClean="0">
                <a:solidFill>
                  <a:prstClr val="black"/>
                </a:solidFill>
                <a:latin typeface="Calibri"/>
              </a:rPr>
              <a:t>Uranus</a:t>
            </a:r>
            <a:endParaRPr lang="en-ZA" sz="3400" dirty="0"/>
          </a:p>
        </p:txBody>
      </p:sp>
    </p:spTree>
    <p:extLst>
      <p:ext uri="{BB962C8B-B14F-4D97-AF65-F5344CB8AC3E}">
        <p14:creationId xmlns:p14="http://schemas.microsoft.com/office/powerpoint/2010/main" val="425776898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22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908720"/>
            <a:ext cx="7848872" cy="4896544"/>
          </a:xfrm>
        </p:spPr>
        <p:txBody>
          <a:bodyPr/>
          <a:lstStyle/>
          <a:p>
            <a:pPr lvl="0">
              <a:buClrTx/>
            </a:pPr>
            <a:r>
              <a:rPr lang="en-ZA" sz="3600" b="1" kern="50" dirty="0">
                <a:solidFill>
                  <a:prstClr val="black"/>
                </a:solidFill>
                <a:latin typeface="Calibri" panose="020F0502020204030204" pitchFamily="34" charset="0"/>
                <a:ea typeface="SimSun"/>
                <a:cs typeface="Lucida Sans"/>
              </a:rPr>
              <a:t>The largest optical telescope in Southern Africa is the </a:t>
            </a:r>
            <a:r>
              <a:rPr lang="en-ZA" sz="3600" b="1" kern="50" dirty="0" smtClean="0">
                <a:solidFill>
                  <a:prstClr val="black"/>
                </a:solidFill>
                <a:latin typeface="Calibri" panose="020F0502020204030204" pitchFamily="34" charset="0"/>
                <a:ea typeface="SimSun"/>
                <a:cs typeface="Lucida Sans"/>
              </a:rPr>
              <a:t>…</a:t>
            </a:r>
            <a:endParaRPr lang="en-ZA" sz="3600" b="1" kern="50" dirty="0">
              <a:solidFill>
                <a:prstClr val="black"/>
              </a:solidFill>
              <a:latin typeface="Calibri" panose="020F0502020204030204" pitchFamily="34" charset="0"/>
              <a:ea typeface="SimSun"/>
              <a:cs typeface="Lucida Sans"/>
            </a:endParaRPr>
          </a:p>
          <a:p>
            <a:pPr lvl="0">
              <a:buClrTx/>
            </a:pPr>
            <a:endParaRPr lang="en-ZA" sz="3600" b="1" kern="50" dirty="0">
              <a:solidFill>
                <a:prstClr val="black"/>
              </a:solidFill>
              <a:latin typeface="Liberation Serif"/>
              <a:ea typeface="SimSun"/>
              <a:cs typeface="Lucida Sans"/>
            </a:endParaRPr>
          </a:p>
          <a:p>
            <a:pPr marL="2000250" lvl="3" indent="-742950">
              <a:buClrTx/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Hubble Space Telescope	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  Innes Telescope</a:t>
            </a: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  </a:t>
            </a:r>
            <a:r>
              <a:rPr lang="en-ZA" sz="3400" dirty="0" smtClean="0">
                <a:solidFill>
                  <a:schemeClr val="tx1"/>
                </a:solidFill>
                <a:latin typeface="Calibri"/>
              </a:rPr>
              <a:t>South African Large Telescope</a:t>
            </a:r>
            <a:endParaRPr lang="en-ZA" sz="3400" dirty="0">
              <a:solidFill>
                <a:schemeClr val="tx1"/>
              </a:solidFill>
              <a:latin typeface="Calibri"/>
            </a:endParaRPr>
          </a:p>
          <a:p>
            <a:pPr marL="1771650" lvl="3" indent="-514350">
              <a:buClrTx/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ZA" sz="3400" dirty="0" smtClean="0">
                <a:solidFill>
                  <a:prstClr val="black"/>
                </a:solidFill>
                <a:latin typeface="Calibri"/>
              </a:rPr>
              <a:t>High Energy Stereoscopic System</a:t>
            </a:r>
            <a:endParaRPr lang="en-ZA" sz="3400" dirty="0">
              <a:solidFill>
                <a:prstClr val="black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64287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23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632848" cy="4968552"/>
          </a:xfrm>
        </p:spPr>
        <p:txBody>
          <a:bodyPr/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What is the name of the South African Square Kilometre Array forerunner? </a:t>
            </a:r>
          </a:p>
          <a:p>
            <a:pPr lvl="0">
              <a:buClrTx/>
            </a:pPr>
            <a:endParaRPr lang="en-ZA" sz="4000" b="1" dirty="0">
              <a:solidFill>
                <a:prstClr val="black"/>
              </a:solidFill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Pathfinder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Explorer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400" dirty="0" err="1">
                <a:latin typeface="Calibri"/>
              </a:rPr>
              <a:t>MeerKAT</a:t>
            </a:r>
            <a:endParaRPr lang="en-ZA" sz="3400" dirty="0"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Square Kilometre Array </a:t>
            </a:r>
            <a:endParaRPr lang="en-ZA" sz="3400" dirty="0"/>
          </a:p>
        </p:txBody>
      </p:sp>
    </p:spTree>
    <p:extLst>
      <p:ext uri="{BB962C8B-B14F-4D97-AF65-F5344CB8AC3E}">
        <p14:creationId xmlns:p14="http://schemas.microsoft.com/office/powerpoint/2010/main" val="29296740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24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08720"/>
            <a:ext cx="8712968" cy="5688632"/>
          </a:xfrm>
        </p:spPr>
        <p:txBody>
          <a:bodyPr>
            <a:normAutofit fontScale="92500" lnSpcReduction="20000"/>
          </a:bodyPr>
          <a:lstStyle/>
          <a:p>
            <a:pPr lvl="0">
              <a:buClrTx/>
            </a:pPr>
            <a:r>
              <a:rPr lang="en-ZA" sz="3900" b="1" dirty="0">
                <a:solidFill>
                  <a:prstClr val="black"/>
                </a:solidFill>
                <a:latin typeface="Calibri"/>
              </a:rPr>
              <a:t>Why do we not have lunar or solar eclipses every month? It is </a:t>
            </a:r>
            <a:r>
              <a:rPr lang="en-ZA" sz="3900" b="1" dirty="0" smtClean="0">
                <a:solidFill>
                  <a:prstClr val="black"/>
                </a:solidFill>
                <a:latin typeface="Calibri"/>
              </a:rPr>
              <a:t>because …</a:t>
            </a:r>
            <a:endParaRPr lang="en-ZA" sz="39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ZA" sz="2200" b="1" dirty="0">
              <a:solidFill>
                <a:prstClr val="black"/>
              </a:solidFill>
              <a:latin typeface="Calibri"/>
            </a:endParaRP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  <a:latin typeface="Calibri"/>
              </a:rPr>
              <a:t>w</a:t>
            </a:r>
            <a:r>
              <a:rPr lang="en-ZA" sz="3500" dirty="0" smtClean="0">
                <a:solidFill>
                  <a:prstClr val="black"/>
                </a:solidFill>
                <a:latin typeface="Calibri"/>
              </a:rPr>
              <a:t>e </a:t>
            </a:r>
            <a:r>
              <a:rPr lang="en-ZA" sz="3500" dirty="0">
                <a:solidFill>
                  <a:prstClr val="black"/>
                </a:solidFill>
                <a:latin typeface="Calibri"/>
              </a:rPr>
              <a:t>cannot see the Moon everyday of the </a:t>
            </a:r>
            <a:r>
              <a:rPr lang="en-ZA" sz="3500" dirty="0" smtClean="0">
                <a:solidFill>
                  <a:prstClr val="black"/>
                </a:solidFill>
                <a:latin typeface="Calibri"/>
              </a:rPr>
              <a:t>month.</a:t>
            </a:r>
            <a:endParaRPr lang="en-ZA" sz="3500" dirty="0">
              <a:solidFill>
                <a:prstClr val="black"/>
              </a:solidFill>
              <a:latin typeface="Calibri"/>
            </a:endParaRP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ZA" sz="3500" dirty="0" smtClean="0">
                <a:solidFill>
                  <a:schemeClr val="tx1"/>
                </a:solidFill>
                <a:latin typeface="Calibri"/>
              </a:rPr>
              <a:t>the </a:t>
            </a:r>
            <a:r>
              <a:rPr lang="en-ZA" sz="3500" dirty="0">
                <a:solidFill>
                  <a:schemeClr val="tx1"/>
                </a:solidFill>
                <a:latin typeface="Calibri"/>
              </a:rPr>
              <a:t>Earth's orbit around the Sun is not in the same plane as the Moon's orbit around the </a:t>
            </a:r>
            <a:r>
              <a:rPr lang="en-ZA" sz="3500" dirty="0" smtClean="0">
                <a:solidFill>
                  <a:schemeClr val="tx1"/>
                </a:solidFill>
                <a:latin typeface="Calibri"/>
              </a:rPr>
              <a:t>Earth.</a:t>
            </a:r>
            <a:endParaRPr lang="en-ZA" sz="3500" dirty="0">
              <a:solidFill>
                <a:schemeClr val="tx1"/>
              </a:solidFill>
              <a:latin typeface="Calibri"/>
            </a:endParaRP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  <a:latin typeface="Calibri"/>
              </a:rPr>
              <a:t>o</a:t>
            </a:r>
            <a:r>
              <a:rPr lang="en-ZA" sz="3500" dirty="0" smtClean="0">
                <a:solidFill>
                  <a:prstClr val="black"/>
                </a:solidFill>
                <a:latin typeface="Calibri"/>
              </a:rPr>
              <a:t>f </a:t>
            </a:r>
            <a:r>
              <a:rPr lang="en-ZA" sz="3500" dirty="0">
                <a:solidFill>
                  <a:prstClr val="black"/>
                </a:solidFill>
                <a:latin typeface="Calibri"/>
              </a:rPr>
              <a:t>the speed at which the Moon is orbiting the </a:t>
            </a:r>
            <a:r>
              <a:rPr lang="en-ZA" sz="3500" dirty="0" smtClean="0">
                <a:solidFill>
                  <a:prstClr val="black"/>
                </a:solidFill>
                <a:latin typeface="Calibri"/>
              </a:rPr>
              <a:t>Earth.</a:t>
            </a:r>
            <a:endParaRPr lang="en-ZA" sz="3500" dirty="0">
              <a:solidFill>
                <a:prstClr val="black"/>
              </a:solidFill>
              <a:latin typeface="Calibri"/>
            </a:endParaRP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ZA" sz="3500" dirty="0">
                <a:solidFill>
                  <a:prstClr val="black"/>
                </a:solidFill>
                <a:latin typeface="Calibri"/>
              </a:rPr>
              <a:t>o</a:t>
            </a:r>
            <a:r>
              <a:rPr lang="en-ZA" sz="3500" dirty="0" smtClean="0">
                <a:solidFill>
                  <a:prstClr val="black"/>
                </a:solidFill>
                <a:latin typeface="Calibri"/>
              </a:rPr>
              <a:t>f </a:t>
            </a:r>
            <a:r>
              <a:rPr lang="en-ZA" sz="3500" dirty="0">
                <a:solidFill>
                  <a:prstClr val="black"/>
                </a:solidFill>
                <a:latin typeface="Calibri"/>
              </a:rPr>
              <a:t>the speed at which the Earth is orbiting the </a:t>
            </a:r>
            <a:r>
              <a:rPr lang="en-ZA" sz="3500" dirty="0" smtClean="0">
                <a:solidFill>
                  <a:prstClr val="black"/>
                </a:solidFill>
                <a:latin typeface="Calibri"/>
              </a:rPr>
              <a:t>Moon.</a:t>
            </a:r>
            <a:endParaRPr lang="en-ZA" sz="3500" dirty="0">
              <a:solidFill>
                <a:prstClr val="black"/>
              </a:solidFill>
              <a:latin typeface="Calibri"/>
            </a:endParaRPr>
          </a:p>
          <a:p>
            <a:pPr marL="914400" lvl="1" indent="-514350">
              <a:buClrTx/>
              <a:buFont typeface="+mj-lt"/>
              <a:buAutoNum type="alphaUcPeriod"/>
            </a:pPr>
            <a:endParaRPr lang="en-ZA" sz="2800" dirty="0">
              <a:solidFill>
                <a:prstClr val="black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2039499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25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908720"/>
            <a:ext cx="7488832" cy="4824536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The second nearest star to us after the Sun is </a:t>
            </a:r>
            <a:r>
              <a:rPr lang="en-ZA" sz="3600" b="1" dirty="0" err="1">
                <a:solidFill>
                  <a:prstClr val="black"/>
                </a:solidFill>
                <a:latin typeface="Calibri"/>
              </a:rPr>
              <a:t>Proxima</a:t>
            </a:r>
            <a:r>
              <a:rPr lang="en-ZA" sz="3600" b="1" dirty="0">
                <a:solidFill>
                  <a:prstClr val="black"/>
                </a:solidFill>
                <a:latin typeface="Calibri"/>
              </a:rPr>
              <a:t> Centauri. What is the third nearest star to us? </a:t>
            </a:r>
          </a:p>
          <a:p>
            <a:pPr lvl="0">
              <a:buClrTx/>
            </a:pPr>
            <a:endParaRPr lang="en-ZA" sz="3200" dirty="0">
              <a:solidFill>
                <a:prstClr val="black"/>
              </a:solidFill>
              <a:latin typeface="Calibri"/>
            </a:endParaRPr>
          </a:p>
          <a:p>
            <a:pPr marL="2628900" lvl="5" indent="-45720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Barnard’s Star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Sirius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Antares</a:t>
            </a:r>
          </a:p>
          <a:p>
            <a:pPr marL="2628900" lvl="5" indent="-457200">
              <a:buFont typeface="+mj-lt"/>
              <a:buAutoNum type="alphaUcPeriod"/>
            </a:pPr>
            <a:r>
              <a:rPr lang="en-ZA" sz="3400" dirty="0">
                <a:latin typeface="Calibri"/>
              </a:rPr>
              <a:t>Alpha Centauri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40410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26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064896" cy="4464497"/>
          </a:xfrm>
        </p:spPr>
        <p:txBody>
          <a:bodyPr>
            <a:normAutofit lnSpcReduction="10000"/>
          </a:bodyPr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 panose="020F0502020204030204" pitchFamily="34" charset="0"/>
              </a:rPr>
              <a:t>Of the </a:t>
            </a:r>
            <a:r>
              <a:rPr lang="en-ZA" sz="3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five officially </a:t>
            </a:r>
            <a:r>
              <a:rPr lang="en-ZA" sz="3600" b="1" dirty="0">
                <a:solidFill>
                  <a:prstClr val="black"/>
                </a:solidFill>
                <a:latin typeface="Calibri" panose="020F0502020204030204" pitchFamily="34" charset="0"/>
              </a:rPr>
              <a:t>recognised dwarf planets in our solar system, Pluto is the largest, followed </a:t>
            </a:r>
            <a:r>
              <a:rPr lang="en-ZA" sz="3600" b="1" dirty="0" smtClean="0">
                <a:solidFill>
                  <a:prstClr val="black"/>
                </a:solidFill>
                <a:latin typeface="Calibri" panose="020F0502020204030204" pitchFamily="34" charset="0"/>
              </a:rPr>
              <a:t>by …</a:t>
            </a:r>
          </a:p>
          <a:p>
            <a:pPr lvl="0">
              <a:buClrTx/>
            </a:pPr>
            <a:endParaRPr lang="en-ZA" sz="3600" b="1" dirty="0">
              <a:solidFill>
                <a:prstClr val="black"/>
              </a:solidFill>
              <a:latin typeface="Calibri" panose="020F0502020204030204" pitchFamily="34" charset="0"/>
            </a:endParaRPr>
          </a:p>
          <a:p>
            <a:pPr marL="2000250" lvl="3" indent="-742950">
              <a:buClrTx/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 panose="020F0502020204030204" pitchFamily="34" charset="0"/>
              </a:rPr>
              <a:t>Eris, Haumea, </a:t>
            </a:r>
            <a:r>
              <a:rPr lang="en-ZA" sz="3400" dirty="0" err="1">
                <a:solidFill>
                  <a:prstClr val="black"/>
                </a:solidFill>
                <a:latin typeface="Calibri" panose="020F0502020204030204" pitchFamily="34" charset="0"/>
              </a:rPr>
              <a:t>Makemake</a:t>
            </a:r>
            <a:r>
              <a:rPr lang="en-ZA" sz="3400" dirty="0">
                <a:solidFill>
                  <a:prstClr val="black"/>
                </a:solidFill>
                <a:latin typeface="Calibri" panose="020F0502020204030204" pitchFamily="34" charset="0"/>
              </a:rPr>
              <a:t>, Ceres</a:t>
            </a:r>
          </a:p>
          <a:p>
            <a:pPr marL="2000250" lvl="3" indent="-7429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Eris</a:t>
            </a:r>
            <a:r>
              <a:rPr lang="en-ZA" sz="3400" dirty="0">
                <a:solidFill>
                  <a:prstClr val="black"/>
                </a:solidFill>
                <a:latin typeface="Calibri" panose="020F0502020204030204" pitchFamily="34" charset="0"/>
              </a:rPr>
              <a:t>, Haumea, </a:t>
            </a:r>
            <a:r>
              <a:rPr lang="en-ZA" sz="3400" dirty="0" err="1">
                <a:solidFill>
                  <a:prstClr val="black"/>
                </a:solidFill>
                <a:latin typeface="Calibri" panose="020F0502020204030204" pitchFamily="34" charset="0"/>
              </a:rPr>
              <a:t>Makemake</a:t>
            </a:r>
            <a:r>
              <a:rPr lang="en-ZA" sz="3400" dirty="0">
                <a:solidFill>
                  <a:prstClr val="black"/>
                </a:solidFill>
                <a:latin typeface="Calibri" panose="020F0502020204030204" pitchFamily="34" charset="0"/>
              </a:rPr>
              <a:t>, Ceres</a:t>
            </a:r>
          </a:p>
          <a:p>
            <a:pPr marL="2000250" lvl="3" indent="-7429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Eris</a:t>
            </a:r>
            <a:r>
              <a:rPr lang="en-ZA" sz="3400" dirty="0">
                <a:solidFill>
                  <a:prstClr val="black"/>
                </a:solidFill>
                <a:latin typeface="Calibri" panose="020F0502020204030204" pitchFamily="34" charset="0"/>
              </a:rPr>
              <a:t>, Ceres, </a:t>
            </a:r>
            <a:r>
              <a:rPr lang="en-ZA" sz="3400" dirty="0" err="1">
                <a:solidFill>
                  <a:prstClr val="black"/>
                </a:solidFill>
                <a:latin typeface="Calibri" panose="020F0502020204030204" pitchFamily="34" charset="0"/>
              </a:rPr>
              <a:t>Makemake</a:t>
            </a:r>
            <a:r>
              <a:rPr lang="en-ZA" sz="3400" dirty="0">
                <a:solidFill>
                  <a:prstClr val="black"/>
                </a:solidFill>
                <a:latin typeface="Calibri" panose="020F0502020204030204" pitchFamily="34" charset="0"/>
              </a:rPr>
              <a:t>, </a:t>
            </a:r>
            <a:r>
              <a:rPr lang="en-ZA" sz="3400" dirty="0" smtClean="0">
                <a:solidFill>
                  <a:prstClr val="black"/>
                </a:solidFill>
                <a:latin typeface="Calibri" panose="020F0502020204030204" pitchFamily="34" charset="0"/>
              </a:rPr>
              <a:t>Haumea</a:t>
            </a:r>
          </a:p>
          <a:p>
            <a:pPr marL="2000250" lvl="3" indent="-742950">
              <a:buClrTx/>
              <a:buFont typeface="+mj-lt"/>
              <a:buAutoNum type="alphaUcPeriod"/>
            </a:pPr>
            <a:r>
              <a:rPr lang="en-ZA" sz="34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Eris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</a:rPr>
              <a:t>, </a:t>
            </a:r>
            <a:r>
              <a:rPr lang="en-ZA" sz="3400" dirty="0" err="1">
                <a:solidFill>
                  <a:schemeClr val="tx1"/>
                </a:solidFill>
                <a:latin typeface="Calibri" panose="020F0502020204030204" pitchFamily="34" charset="0"/>
              </a:rPr>
              <a:t>Makemake</a:t>
            </a:r>
            <a:r>
              <a:rPr lang="en-ZA" sz="3400" dirty="0">
                <a:solidFill>
                  <a:schemeClr val="tx1"/>
                </a:solidFill>
                <a:latin typeface="Calibri" panose="020F0502020204030204" pitchFamily="34" charset="0"/>
              </a:rPr>
              <a:t>, Haumea, Ceres</a:t>
            </a:r>
          </a:p>
        </p:txBody>
      </p:sp>
    </p:spTree>
    <p:extLst>
      <p:ext uri="{BB962C8B-B14F-4D97-AF65-F5344CB8AC3E}">
        <p14:creationId xmlns:p14="http://schemas.microsoft.com/office/powerpoint/2010/main" val="243682245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27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268760"/>
            <a:ext cx="7848872" cy="4464497"/>
          </a:xfrm>
        </p:spPr>
        <p:txBody>
          <a:bodyPr>
            <a:normAutofit fontScale="92500" lnSpcReduction="20000"/>
          </a:bodyPr>
          <a:lstStyle/>
          <a:p>
            <a:pPr lvl="0">
              <a:buClrTx/>
            </a:pPr>
            <a:r>
              <a:rPr lang="en-ZA" sz="3900" b="1" dirty="0">
                <a:solidFill>
                  <a:prstClr val="black"/>
                </a:solidFill>
                <a:latin typeface="Calibri"/>
              </a:rPr>
              <a:t>During a total solar eclipse the Moon’s shadow causes a narrow path of total darkness across the Earth. What is this path of total shadow called? </a:t>
            </a:r>
          </a:p>
          <a:p>
            <a:pPr lvl="0">
              <a:buClrTx/>
            </a:pPr>
            <a:endParaRPr lang="en-ZA" sz="3200" dirty="0">
              <a:solidFill>
                <a:prstClr val="black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  <a:latin typeface="Calibri"/>
              </a:rPr>
              <a:t>Penumbra</a:t>
            </a:r>
            <a:endParaRPr lang="en-ZA" sz="3700" dirty="0">
              <a:solidFill>
                <a:prstClr val="black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  <a:latin typeface="Calibri"/>
              </a:rPr>
              <a:t>Corona</a:t>
            </a: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700" dirty="0" smtClean="0">
                <a:solidFill>
                  <a:schemeClr val="tx1"/>
                </a:solidFill>
                <a:latin typeface="Calibri"/>
              </a:rPr>
              <a:t>Umbra</a:t>
            </a:r>
            <a:endParaRPr lang="en-ZA" sz="3700" dirty="0">
              <a:solidFill>
                <a:schemeClr val="tx1"/>
              </a:solidFill>
              <a:latin typeface="Calibri"/>
            </a:endParaRPr>
          </a:p>
          <a:p>
            <a:pPr marL="2228850" lvl="4" indent="-514350">
              <a:buClrTx/>
              <a:buFont typeface="+mj-lt"/>
              <a:buAutoNum type="alphaUcPeriod"/>
            </a:pPr>
            <a:r>
              <a:rPr lang="en-ZA" sz="3700" dirty="0" smtClean="0">
                <a:solidFill>
                  <a:prstClr val="black"/>
                </a:solidFill>
                <a:latin typeface="Calibri"/>
              </a:rPr>
              <a:t>Luna</a:t>
            </a:r>
            <a:endParaRPr lang="en-ZA" sz="3700" dirty="0">
              <a:solidFill>
                <a:prstClr val="black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6163886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en-ZA" sz="4400" dirty="0" smtClean="0">
                <a:latin typeface="Calibri" panose="020F0502020204030204" pitchFamily="34" charset="0"/>
              </a:rPr>
              <a:t>QUESTION 1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539552" y="1196752"/>
            <a:ext cx="8136904" cy="4608512"/>
          </a:xfrm>
        </p:spPr>
        <p:txBody>
          <a:bodyPr>
            <a:normAutofit fontScale="92500" lnSpcReduction="20000"/>
          </a:bodyPr>
          <a:lstStyle/>
          <a:p>
            <a:pPr lvl="0" algn="just">
              <a:buClrTx/>
            </a:pPr>
            <a:r>
              <a:rPr lang="en-US" sz="3900" b="1" dirty="0">
                <a:solidFill>
                  <a:prstClr val="black"/>
                </a:solidFill>
                <a:latin typeface="Calibri"/>
              </a:rPr>
              <a:t>Which of the following is </a:t>
            </a:r>
            <a:r>
              <a:rPr lang="en-US" sz="3900" b="1" dirty="0" smtClean="0">
                <a:solidFill>
                  <a:prstClr val="black"/>
                </a:solidFill>
                <a:latin typeface="Calibri"/>
              </a:rPr>
              <a:t>false </a:t>
            </a:r>
            <a:r>
              <a:rPr lang="en-US" sz="3900" b="1" dirty="0">
                <a:solidFill>
                  <a:prstClr val="black"/>
                </a:solidFill>
                <a:latin typeface="Calibri"/>
              </a:rPr>
              <a:t>about </a:t>
            </a:r>
            <a:r>
              <a:rPr lang="en-US" sz="3900" b="1" dirty="0" err="1">
                <a:solidFill>
                  <a:prstClr val="black"/>
                </a:solidFill>
                <a:latin typeface="Calibri"/>
              </a:rPr>
              <a:t>Proxima</a:t>
            </a:r>
            <a:r>
              <a:rPr lang="en-US" sz="3900" b="1" dirty="0">
                <a:solidFill>
                  <a:prstClr val="black"/>
                </a:solidFill>
                <a:latin typeface="Calibri"/>
              </a:rPr>
              <a:t> Centauri, the 2</a:t>
            </a:r>
            <a:r>
              <a:rPr lang="en-US" sz="3900" b="1" baseline="30000" dirty="0">
                <a:solidFill>
                  <a:prstClr val="black"/>
                </a:solidFill>
                <a:latin typeface="Calibri"/>
              </a:rPr>
              <a:t>nd</a:t>
            </a:r>
            <a:r>
              <a:rPr lang="en-US" sz="3900" b="1" dirty="0">
                <a:solidFill>
                  <a:prstClr val="black"/>
                </a:solidFill>
                <a:latin typeface="Calibri"/>
              </a:rPr>
              <a:t> closest star to Earth?</a:t>
            </a:r>
          </a:p>
          <a:p>
            <a:pPr lvl="0">
              <a:buClrTx/>
            </a:pPr>
            <a:endParaRPr lang="en-US" sz="3000" dirty="0">
              <a:solidFill>
                <a:prstClr val="black"/>
              </a:solidFill>
              <a:latin typeface="Calibri"/>
            </a:endParaRP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US" sz="3700" dirty="0">
                <a:solidFill>
                  <a:schemeClr val="tx1"/>
                </a:solidFill>
                <a:latin typeface="Calibri"/>
              </a:rPr>
              <a:t>It is a </a:t>
            </a:r>
            <a:r>
              <a:rPr lang="en-US" sz="3700" dirty="0" smtClean="0">
                <a:solidFill>
                  <a:schemeClr val="tx1"/>
                </a:solidFill>
                <a:latin typeface="Calibri"/>
              </a:rPr>
              <a:t>red </a:t>
            </a:r>
            <a:r>
              <a:rPr lang="en-US" sz="3700" dirty="0">
                <a:solidFill>
                  <a:schemeClr val="tx1"/>
                </a:solidFill>
                <a:latin typeface="Calibri"/>
              </a:rPr>
              <a:t>dwarf and discovered in 1915</a:t>
            </a: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US" sz="3700" dirty="0">
                <a:solidFill>
                  <a:prstClr val="black"/>
                </a:solidFill>
                <a:latin typeface="Calibri"/>
              </a:rPr>
              <a:t>It is </a:t>
            </a:r>
            <a:r>
              <a:rPr lang="en-US" sz="3700" dirty="0" smtClean="0">
                <a:solidFill>
                  <a:prstClr val="black"/>
                </a:solidFill>
                <a:latin typeface="Calibri"/>
              </a:rPr>
              <a:t>4,2 light years away from Earth</a:t>
            </a: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US" sz="3700" dirty="0" smtClean="0">
                <a:solidFill>
                  <a:schemeClr val="tx1"/>
                </a:solidFill>
                <a:latin typeface="Calibri"/>
              </a:rPr>
              <a:t>It </a:t>
            </a:r>
            <a:r>
              <a:rPr lang="en-US" sz="3700" dirty="0">
                <a:solidFill>
                  <a:schemeClr val="tx1"/>
                </a:solidFill>
                <a:latin typeface="Calibri"/>
              </a:rPr>
              <a:t>is a red dwarf and discovered in 1815</a:t>
            </a:r>
          </a:p>
          <a:p>
            <a:pPr marL="914400" lvl="1" indent="-514350">
              <a:buClrTx/>
              <a:buFont typeface="+mj-lt"/>
              <a:buAutoNum type="alphaUcPeriod"/>
            </a:pPr>
            <a:r>
              <a:rPr lang="en-ZA" sz="3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It is </a:t>
            </a:r>
            <a:r>
              <a:rPr lang="en-ZA" sz="3700" dirty="0">
                <a:solidFill>
                  <a:schemeClr val="tx1"/>
                </a:solidFill>
                <a:latin typeface="Calibri" panose="020F0502020204030204" pitchFamily="34" charset="0"/>
              </a:rPr>
              <a:t>part of the three star Alpha Centauri </a:t>
            </a:r>
            <a:r>
              <a:rPr lang="en-ZA" sz="3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system</a:t>
            </a:r>
            <a:endParaRPr lang="en-ZA" sz="37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206678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28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196752"/>
            <a:ext cx="8208912" cy="4464497"/>
          </a:xfrm>
        </p:spPr>
        <p:txBody>
          <a:bodyPr>
            <a:normAutofit fontScale="92500" lnSpcReduction="20000"/>
          </a:bodyPr>
          <a:lstStyle/>
          <a:p>
            <a:pPr lvl="0">
              <a:buClrTx/>
            </a:pPr>
            <a:r>
              <a:rPr lang="en-US" sz="39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Proxima Centauri is approximately 4,22 light years away from the Earth. How far is it in km given that 1 light year = 9,46 x 10</a:t>
            </a:r>
            <a:r>
              <a:rPr lang="en-US" sz="3900" b="1" baseline="30000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12</a:t>
            </a:r>
            <a:r>
              <a:rPr lang="en-US" sz="3900" b="1" dirty="0">
                <a:solidFill>
                  <a:prstClr val="black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km?</a:t>
            </a:r>
          </a:p>
          <a:p>
            <a:pPr lvl="0">
              <a:buClrTx/>
            </a:pPr>
            <a:endParaRPr lang="en-US" sz="2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ClrTx/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2,241 x 10</a:t>
            </a:r>
            <a:r>
              <a:rPr lang="en-US" sz="34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en-US" sz="3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ClrTx/>
              <a:buFont typeface="+mj-lt"/>
              <a:buAutoNum type="alphaUcPeriod"/>
            </a:pPr>
            <a:r>
              <a:rPr lang="en-US" sz="3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22,41 </a:t>
            </a:r>
            <a:r>
              <a:rPr lang="en-US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</a:t>
            </a:r>
            <a:r>
              <a:rPr lang="en-US" sz="3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34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3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57450" lvl="4" indent="-742950">
              <a:buClrTx/>
              <a:buFont typeface="+mj-lt"/>
              <a:buAutoNum type="alphaUcPeriod"/>
            </a:pPr>
            <a:r>
              <a:rPr lang="en-US" sz="3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3,992 </a:t>
            </a:r>
            <a:r>
              <a:rPr lang="en-US" sz="3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</a:t>
            </a:r>
            <a:r>
              <a:rPr lang="en-US" sz="34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</a:p>
          <a:p>
            <a:pPr marL="2457450" lvl="4" indent="-742950">
              <a:buClrTx/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39,92 x </a:t>
            </a:r>
            <a:r>
              <a:rPr lang="en-US" sz="3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en-US" sz="3400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en-US" sz="3400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7392072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29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352928" cy="4680520"/>
          </a:xfrm>
        </p:spPr>
        <p:txBody>
          <a:bodyPr>
            <a:normAutofit fontScale="62500" lnSpcReduction="20000"/>
          </a:bodyPr>
          <a:lstStyle/>
          <a:p>
            <a:pPr lvl="0">
              <a:buClrTx/>
            </a:pPr>
            <a:r>
              <a:rPr lang="en-ZA" sz="5800" b="1" dirty="0" smtClean="0">
                <a:solidFill>
                  <a:prstClr val="black"/>
                </a:solidFill>
                <a:latin typeface="Calibri"/>
              </a:rPr>
              <a:t>Whilst on </a:t>
            </a:r>
            <a:r>
              <a:rPr lang="en-ZA" sz="5800" b="1" dirty="0">
                <a:solidFill>
                  <a:prstClr val="black"/>
                </a:solidFill>
                <a:latin typeface="Calibri"/>
              </a:rPr>
              <a:t>Earth the Sun rises in the east and sets in the </a:t>
            </a:r>
            <a:r>
              <a:rPr lang="en-ZA" sz="5800" b="1" dirty="0" smtClean="0">
                <a:solidFill>
                  <a:prstClr val="black"/>
                </a:solidFill>
                <a:latin typeface="Calibri"/>
              </a:rPr>
              <a:t>west, on Venus …</a:t>
            </a:r>
            <a:endParaRPr lang="en-ZA" sz="5800" b="1" dirty="0">
              <a:solidFill>
                <a:prstClr val="black"/>
              </a:solidFill>
              <a:latin typeface="Calibri"/>
            </a:endParaRPr>
          </a:p>
          <a:p>
            <a:pPr lvl="0">
              <a:buClrTx/>
            </a:pPr>
            <a:endParaRPr lang="en-ZA" sz="2700" dirty="0">
              <a:solidFill>
                <a:prstClr val="black"/>
              </a:solidFill>
              <a:latin typeface="Calibri"/>
            </a:endParaRPr>
          </a:p>
          <a:p>
            <a:pPr marL="514350" lvl="0" indent="-514350">
              <a:buClrTx/>
              <a:buFont typeface="+mj-lt"/>
              <a:buAutoNum type="alphaUcPeriod"/>
            </a:pPr>
            <a:r>
              <a:rPr lang="en-ZA" sz="4900" dirty="0">
                <a:solidFill>
                  <a:prstClr val="black"/>
                </a:solidFill>
                <a:latin typeface="Calibri"/>
              </a:rPr>
              <a:t>w</a:t>
            </a:r>
            <a:r>
              <a:rPr lang="en-ZA" sz="4900" dirty="0" smtClean="0">
                <a:solidFill>
                  <a:prstClr val="black"/>
                </a:solidFill>
                <a:latin typeface="Calibri"/>
              </a:rPr>
              <a:t>e </a:t>
            </a:r>
            <a:r>
              <a:rPr lang="en-ZA" sz="4900" dirty="0">
                <a:solidFill>
                  <a:prstClr val="black"/>
                </a:solidFill>
                <a:latin typeface="Calibri"/>
              </a:rPr>
              <a:t>will never know from where the Sun sets and rises because of the planet’s thick </a:t>
            </a:r>
            <a:r>
              <a:rPr lang="en-ZA" sz="4900" dirty="0" smtClean="0">
                <a:solidFill>
                  <a:prstClr val="black"/>
                </a:solidFill>
                <a:latin typeface="Calibri"/>
              </a:rPr>
              <a:t>atmosphere.</a:t>
            </a:r>
            <a:endParaRPr lang="en-ZA" sz="4900" dirty="0">
              <a:solidFill>
                <a:prstClr val="black"/>
              </a:solidFill>
              <a:latin typeface="Calibri"/>
            </a:endParaRPr>
          </a:p>
          <a:p>
            <a:pPr marL="514350" lvl="0" indent="-514350">
              <a:buClrTx/>
              <a:buFont typeface="+mj-lt"/>
              <a:buAutoNum type="alphaUcPeriod"/>
            </a:pPr>
            <a:r>
              <a:rPr lang="en-ZA" sz="4900" dirty="0">
                <a:solidFill>
                  <a:prstClr val="black"/>
                </a:solidFill>
                <a:latin typeface="Calibri"/>
              </a:rPr>
              <a:t>t</a:t>
            </a:r>
            <a:r>
              <a:rPr lang="en-ZA" sz="4900" dirty="0" smtClean="0">
                <a:solidFill>
                  <a:prstClr val="black"/>
                </a:solidFill>
                <a:latin typeface="Calibri"/>
              </a:rPr>
              <a:t>he </a:t>
            </a:r>
            <a:r>
              <a:rPr lang="en-ZA" sz="4900" dirty="0">
                <a:solidFill>
                  <a:prstClr val="black"/>
                </a:solidFill>
                <a:latin typeface="Calibri"/>
              </a:rPr>
              <a:t>Sun also rises in the east and sets in the </a:t>
            </a:r>
            <a:r>
              <a:rPr lang="en-ZA" sz="4900" dirty="0" smtClean="0">
                <a:solidFill>
                  <a:prstClr val="black"/>
                </a:solidFill>
                <a:latin typeface="Calibri"/>
              </a:rPr>
              <a:t>west.</a:t>
            </a:r>
            <a:endParaRPr lang="en-ZA" sz="4900" dirty="0">
              <a:solidFill>
                <a:prstClr val="black"/>
              </a:solidFill>
              <a:latin typeface="Calibri"/>
            </a:endParaRPr>
          </a:p>
          <a:p>
            <a:pPr marL="514350" lvl="0" indent="-514350">
              <a:buClrTx/>
              <a:buFont typeface="+mj-lt"/>
              <a:buAutoNum type="alphaUcPeriod"/>
            </a:pPr>
            <a:r>
              <a:rPr lang="en-ZA" sz="4900" dirty="0">
                <a:solidFill>
                  <a:prstClr val="black"/>
                </a:solidFill>
                <a:latin typeface="Calibri"/>
              </a:rPr>
              <a:t>t</a:t>
            </a:r>
            <a:r>
              <a:rPr lang="en-ZA" sz="4900" dirty="0" smtClean="0">
                <a:solidFill>
                  <a:prstClr val="black"/>
                </a:solidFill>
                <a:latin typeface="Calibri"/>
              </a:rPr>
              <a:t>here </a:t>
            </a:r>
            <a:r>
              <a:rPr lang="en-ZA" sz="4900" dirty="0">
                <a:solidFill>
                  <a:prstClr val="black"/>
                </a:solidFill>
                <a:latin typeface="Calibri"/>
              </a:rPr>
              <a:t>is no sunrise </a:t>
            </a:r>
            <a:r>
              <a:rPr lang="en-ZA" sz="4900" dirty="0" smtClean="0">
                <a:solidFill>
                  <a:prstClr val="black"/>
                </a:solidFill>
                <a:latin typeface="Calibri"/>
              </a:rPr>
              <a:t>or sunset because Venus </a:t>
            </a:r>
            <a:r>
              <a:rPr lang="en-ZA" sz="4900" dirty="0">
                <a:solidFill>
                  <a:prstClr val="black"/>
                </a:solidFill>
                <a:latin typeface="Calibri"/>
              </a:rPr>
              <a:t>does not rotate around its </a:t>
            </a:r>
            <a:r>
              <a:rPr lang="en-ZA" sz="4900" dirty="0" smtClean="0">
                <a:solidFill>
                  <a:prstClr val="black"/>
                </a:solidFill>
                <a:latin typeface="Calibri"/>
              </a:rPr>
              <a:t>axis.</a:t>
            </a:r>
          </a:p>
          <a:p>
            <a:pPr marL="514350" indent="-514350">
              <a:buClrTx/>
              <a:buFont typeface="+mj-lt"/>
              <a:buAutoNum type="alphaUcPeriod"/>
            </a:pPr>
            <a:r>
              <a:rPr lang="en-ZA" sz="4900" dirty="0">
                <a:solidFill>
                  <a:schemeClr val="tx1"/>
                </a:solidFill>
                <a:latin typeface="Calibri"/>
              </a:rPr>
              <a:t>t</a:t>
            </a:r>
            <a:r>
              <a:rPr lang="en-ZA" sz="4900" dirty="0" smtClean="0">
                <a:solidFill>
                  <a:schemeClr val="tx1"/>
                </a:solidFill>
                <a:latin typeface="Calibri"/>
              </a:rPr>
              <a:t>he </a:t>
            </a:r>
            <a:r>
              <a:rPr lang="en-ZA" sz="4900" dirty="0">
                <a:solidFill>
                  <a:schemeClr val="tx1"/>
                </a:solidFill>
                <a:latin typeface="Calibri"/>
              </a:rPr>
              <a:t>Sun rises in the west and sets in the </a:t>
            </a:r>
            <a:r>
              <a:rPr lang="en-ZA" sz="4900" dirty="0" smtClean="0">
                <a:solidFill>
                  <a:schemeClr val="tx1"/>
                </a:solidFill>
                <a:latin typeface="Calibri"/>
              </a:rPr>
              <a:t>east.</a:t>
            </a:r>
            <a:endParaRPr lang="en-ZA" sz="4900" dirty="0">
              <a:solidFill>
                <a:schemeClr val="tx1"/>
              </a:solidFill>
              <a:latin typeface="Calibri"/>
            </a:endParaRPr>
          </a:p>
          <a:p>
            <a:pPr lvl="0">
              <a:buClrTx/>
            </a:pPr>
            <a:endParaRPr lang="en-ZA" sz="2700" dirty="0">
              <a:solidFill>
                <a:prstClr val="black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41006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30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24744"/>
            <a:ext cx="7992888" cy="4896544"/>
          </a:xfrm>
        </p:spPr>
        <p:txBody>
          <a:bodyPr/>
          <a:lstStyle/>
          <a:p>
            <a:pPr lvl="0">
              <a:buClrTx/>
            </a:pPr>
            <a:r>
              <a:rPr lang="en-ZA" sz="3600" b="1" dirty="0">
                <a:solidFill>
                  <a:prstClr val="black"/>
                </a:solidFill>
                <a:latin typeface="Calibri"/>
              </a:rPr>
              <a:t>A solar eclipse occurs during the night whilst a lunar eclipse occurs only during the day.</a:t>
            </a:r>
          </a:p>
          <a:p>
            <a:pPr lvl="0">
              <a:buClrTx/>
            </a:pPr>
            <a:endParaRPr lang="en-ZA" sz="3200" dirty="0">
              <a:solidFill>
                <a:prstClr val="black"/>
              </a:solidFill>
              <a:latin typeface="Calibri"/>
            </a:endParaRPr>
          </a:p>
          <a:p>
            <a:pPr marL="2686050" lvl="5" indent="-514350">
              <a:buFont typeface="+mj-lt"/>
              <a:buAutoNum type="alphaUcPeriod"/>
            </a:pPr>
            <a:r>
              <a:rPr lang="en-ZA" sz="3400" dirty="0">
                <a:solidFill>
                  <a:prstClr val="black"/>
                </a:solidFill>
                <a:latin typeface="Calibri"/>
              </a:rPr>
              <a:t>True</a:t>
            </a:r>
          </a:p>
          <a:p>
            <a:pPr marL="2686050" lvl="5" indent="-514350">
              <a:buFont typeface="+mj-lt"/>
              <a:buAutoNum type="alphaUcPeriod"/>
            </a:pPr>
            <a:r>
              <a:rPr lang="en-ZA" sz="3400" dirty="0">
                <a:latin typeface="Calibri"/>
              </a:rPr>
              <a:t>False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567365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412776"/>
            <a:ext cx="7056784" cy="3024336"/>
          </a:xfrm>
        </p:spPr>
        <p:txBody>
          <a:bodyPr/>
          <a:lstStyle/>
          <a:p>
            <a:pPr lvl="0" algn="ctr">
              <a:buClrTx/>
            </a:pPr>
            <a:r>
              <a:rPr lang="en-US" sz="4800" b="1" dirty="0">
                <a:solidFill>
                  <a:prstClr val="black"/>
                </a:solidFill>
                <a:latin typeface="Calibri"/>
              </a:rPr>
              <a:t>THANK YOU </a:t>
            </a:r>
          </a:p>
          <a:p>
            <a:pPr lvl="0" algn="ctr">
              <a:buClrTx/>
            </a:pPr>
            <a:r>
              <a:rPr lang="en-US" sz="4800" b="1" dirty="0">
                <a:solidFill>
                  <a:prstClr val="black"/>
                </a:solidFill>
                <a:latin typeface="Calibri"/>
              </a:rPr>
              <a:t>FOR PARTICIPATING</a:t>
            </a:r>
          </a:p>
          <a:p>
            <a:pPr lvl="0" algn="ctr">
              <a:buClrTx/>
            </a:pPr>
            <a:r>
              <a:rPr lang="en-US" sz="4800" b="1" dirty="0" smtClean="0">
                <a:solidFill>
                  <a:prstClr val="black"/>
                </a:solidFill>
                <a:latin typeface="Calibri"/>
              </a:rPr>
              <a:t>GOOD LUCK TO ALL!</a:t>
            </a:r>
            <a:endParaRPr lang="en-ZA" sz="4800" b="1" dirty="0">
              <a:solidFill>
                <a:prstClr val="black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90302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2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124744"/>
            <a:ext cx="7848872" cy="4752528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One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can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jump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much higher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on Earth than </a:t>
            </a: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on </a:t>
            </a:r>
            <a:r>
              <a:rPr lang="en-US" sz="36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Moon.</a:t>
            </a:r>
            <a:endParaRPr lang="en-ZA" sz="36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400" b="1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 </a:t>
            </a:r>
            <a:endParaRPr lang="en-ZA" sz="33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2114550" lvl="3" indent="-742950" fontAlgn="base">
              <a:buAutoNum type="alphaUcPeriod"/>
            </a:pPr>
            <a:r>
              <a:rPr lang="en-ZA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True</a:t>
            </a:r>
          </a:p>
          <a:p>
            <a:pPr marL="2114550" lvl="3" indent="-742950" fontAlgn="base">
              <a:buAutoNum type="alphaUcPeriod"/>
            </a:pPr>
            <a:r>
              <a:rPr lang="en-ZA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False</a:t>
            </a:r>
            <a:endParaRPr lang="en-ZA" sz="3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103941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3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124744"/>
            <a:ext cx="7272808" cy="4752528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0"/>
              </a:spcAft>
            </a:pPr>
            <a:r>
              <a:rPr lang="en-US" sz="39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 reason why one can jump </a:t>
            </a:r>
            <a:r>
              <a:rPr lang="en-US" sz="39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much higher on the Moon than on </a:t>
            </a:r>
            <a:r>
              <a:rPr lang="en-US" sz="3900" b="1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Earth is because _____ on the Moon.</a:t>
            </a:r>
            <a:endParaRPr lang="en-ZA" sz="39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400" b="1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 </a:t>
            </a:r>
            <a:endParaRPr lang="en-ZA" sz="4400" dirty="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marL="1200150" lvl="1" indent="-742950" fontAlgn="base">
              <a:buAutoNum type="alphaUcPeriod"/>
            </a:pP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</a:t>
            </a: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here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is no </a:t>
            </a: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atmosphere.</a:t>
            </a:r>
            <a:endParaRPr lang="en-ZA" sz="3700" kern="0" dirty="0" smtClean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00150" lvl="1" indent="-742950" fontAlgn="base">
              <a:buAutoNum type="alphaUcPeriod"/>
            </a:pP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</a:t>
            </a: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he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magnetic field is </a:t>
            </a: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weaker.</a:t>
            </a:r>
            <a:endParaRPr lang="en-ZA" sz="3700" kern="0" dirty="0" smtClean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00150" lvl="1" indent="-742950" fontAlgn="base">
              <a:buAutoNum type="alphaUcPeriod"/>
            </a:pP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</a:t>
            </a: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here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is no </a:t>
            </a: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water.</a:t>
            </a:r>
            <a:endParaRPr lang="en-ZA" sz="3700" kern="0" dirty="0" smtClean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00150" lvl="1" indent="-742950" fontAlgn="base">
              <a:buAutoNum type="alphaUcPeriod"/>
            </a:pP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g</a:t>
            </a:r>
            <a:r>
              <a:rPr lang="en-US" sz="37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ravity </a:t>
            </a:r>
            <a:r>
              <a:rPr lang="en-US" sz="37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is weaker.</a:t>
            </a:r>
            <a:endParaRPr lang="en-ZA" sz="37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22660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4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3" y="1196752"/>
            <a:ext cx="7272809" cy="4464497"/>
          </a:xfrm>
        </p:spPr>
        <p:txBody>
          <a:bodyPr>
            <a:normAutofit/>
          </a:bodyPr>
          <a:lstStyle/>
          <a:p>
            <a:pPr lvl="0">
              <a:buClrTx/>
            </a:pPr>
            <a:r>
              <a:rPr lang="en-US" sz="3600" b="1" dirty="0">
                <a:solidFill>
                  <a:prstClr val="black"/>
                </a:solidFill>
                <a:latin typeface="Calibri"/>
              </a:rPr>
              <a:t>During which </a:t>
            </a:r>
            <a:r>
              <a:rPr lang="en-US" sz="3600" b="1" dirty="0" smtClean="0">
                <a:solidFill>
                  <a:prstClr val="black"/>
                </a:solidFill>
                <a:latin typeface="Calibri"/>
              </a:rPr>
              <a:t>Moon </a:t>
            </a:r>
            <a:r>
              <a:rPr lang="en-US" sz="3600" b="1" dirty="0">
                <a:solidFill>
                  <a:prstClr val="black"/>
                </a:solidFill>
                <a:latin typeface="Calibri"/>
              </a:rPr>
              <a:t>phase can we experience a total solar eclipse?</a:t>
            </a:r>
          </a:p>
          <a:p>
            <a:pPr lvl="0">
              <a:buClrTx/>
            </a:pPr>
            <a:endParaRPr lang="en-US" sz="4000" b="1" dirty="0">
              <a:solidFill>
                <a:prstClr val="black"/>
              </a:solidFill>
              <a:latin typeface="Calibri"/>
            </a:endParaRPr>
          </a:p>
          <a:p>
            <a:pPr marL="2228850" lvl="4" indent="-742950"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Calibri"/>
              </a:rPr>
              <a:t>Full Moon</a:t>
            </a:r>
          </a:p>
          <a:p>
            <a:pPr marL="2228850" lvl="4" indent="-742950">
              <a:buFont typeface="+mj-lt"/>
              <a:buAutoNum type="alphaUcPeriod"/>
            </a:pPr>
            <a:r>
              <a:rPr lang="en-US" sz="3400" dirty="0">
                <a:solidFill>
                  <a:schemeClr val="tx1"/>
                </a:solidFill>
                <a:latin typeface="Calibri"/>
              </a:rPr>
              <a:t>New Moon</a:t>
            </a:r>
          </a:p>
          <a:p>
            <a:pPr marL="2228850" lvl="4" indent="-742950"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Calibri"/>
              </a:rPr>
              <a:t>First Quarter</a:t>
            </a:r>
          </a:p>
          <a:p>
            <a:pPr marL="2228850" lvl="4" indent="-742950">
              <a:buFont typeface="+mj-lt"/>
              <a:buAutoNum type="alphaUcPeriod"/>
            </a:pPr>
            <a:r>
              <a:rPr lang="en-US" sz="3400" dirty="0">
                <a:solidFill>
                  <a:prstClr val="black"/>
                </a:solidFill>
                <a:latin typeface="Calibri"/>
              </a:rPr>
              <a:t>Last Quarter</a:t>
            </a:r>
            <a:endParaRPr lang="en-US" sz="3400" b="1" dirty="0">
              <a:solidFill>
                <a:prstClr val="black"/>
              </a:solidFill>
              <a:latin typeface="Calibri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975134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5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24744"/>
            <a:ext cx="8280920" cy="4464497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en-US" sz="4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Why do stars twinkle?</a:t>
            </a:r>
            <a:endParaRPr lang="en-ZA" sz="46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400" b="1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 </a:t>
            </a:r>
            <a:endParaRPr lang="en-ZA" sz="4400" dirty="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marL="742950" lvl="0" indent="-742950" fontAlgn="base">
              <a:spcAft>
                <a:spcPts val="0"/>
              </a:spcAft>
              <a:buFont typeface="+mj-lt"/>
              <a:buAutoNum type="alphaUcPeriod"/>
            </a:pPr>
            <a:r>
              <a:rPr lang="en-US" sz="4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Because they get smaller and bigger</a:t>
            </a:r>
            <a:endParaRPr lang="en-ZA" sz="4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742950" lvl="0" indent="-742950" fontAlgn="base">
              <a:spcAft>
                <a:spcPts val="0"/>
              </a:spcAft>
              <a:buFont typeface="+mj-lt"/>
              <a:buAutoNum type="alphaUcPeriod"/>
            </a:pPr>
            <a:r>
              <a:rPr lang="en-US" sz="4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Because of turbulence in our atmosphere</a:t>
            </a:r>
            <a:endParaRPr lang="en-ZA" sz="4400" kern="0" dirty="0">
              <a:solidFill>
                <a:schemeClr val="tx1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742950" lvl="0" indent="-742950" fontAlgn="base">
              <a:spcAft>
                <a:spcPts val="0"/>
              </a:spcAft>
              <a:buFont typeface="+mj-lt"/>
              <a:buAutoNum type="alphaUcPeriod"/>
            </a:pPr>
            <a:r>
              <a:rPr lang="en-US" sz="4400" kern="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Because they fuse different amounts of hydrogen</a:t>
            </a:r>
            <a:endParaRPr lang="en-ZA" sz="4400" kern="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742950" lvl="0" indent="-742950" fontAlgn="base">
              <a:spcAft>
                <a:spcPts val="0"/>
              </a:spcAft>
              <a:buFont typeface="+mj-lt"/>
              <a:buAutoNum type="alphaUcPeriod"/>
            </a:pPr>
            <a:r>
              <a:rPr lang="en-US" sz="4400" kern="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Because their magnetic field varies in strength</a:t>
            </a:r>
            <a:endParaRPr lang="en-ZA" sz="4400" kern="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9688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92088"/>
          </a:xfrm>
        </p:spPr>
        <p:txBody>
          <a:bodyPr>
            <a:norm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</a:t>
            </a:r>
            <a:r>
              <a:rPr lang="en-ZA" sz="4400" dirty="0" smtClean="0">
                <a:solidFill>
                  <a:srgbClr val="4F81BD"/>
                </a:solidFill>
                <a:latin typeface="Calibri" panose="020F0502020204030204" pitchFamily="34" charset="0"/>
              </a:rPr>
              <a:t>6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196752"/>
            <a:ext cx="7848872" cy="4464497"/>
          </a:xfrm>
        </p:spPr>
        <p:txBody>
          <a:bodyPr>
            <a:normAutofit/>
          </a:bodyPr>
          <a:lstStyle/>
          <a:p>
            <a:pPr>
              <a:spcAft>
                <a:spcPts val="0"/>
              </a:spcAft>
            </a:pPr>
            <a:r>
              <a:rPr lang="en-US" sz="3600" b="1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Why has the Universe cooled down to about 3 degrees above absolute zero?</a:t>
            </a:r>
            <a:endParaRPr lang="en-ZA" sz="360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>
              <a:spcAft>
                <a:spcPts val="0"/>
              </a:spcAft>
            </a:pPr>
            <a:r>
              <a:rPr lang="en-US" sz="4000" b="1" dirty="0">
                <a:solidFill>
                  <a:srgbClr val="000000"/>
                </a:solidFill>
                <a:latin typeface="Helvetica Neue"/>
                <a:ea typeface="Arial Unicode MS"/>
                <a:cs typeface="Arial Unicode MS"/>
              </a:rPr>
              <a:t> </a:t>
            </a:r>
            <a:endParaRPr lang="en-ZA" sz="4000" dirty="0">
              <a:solidFill>
                <a:srgbClr val="000000"/>
              </a:solidFill>
              <a:latin typeface="Helvetica Neue"/>
              <a:ea typeface="Arial Unicode MS"/>
              <a:cs typeface="Arial Unicode MS"/>
            </a:endParaRPr>
          </a:p>
          <a:p>
            <a:pPr marL="1200150" lvl="1" indent="-74295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There </a:t>
            </a:r>
            <a:r>
              <a:rPr lang="en-US" sz="3400" kern="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were more stars earlier on</a:t>
            </a:r>
            <a:endParaRPr lang="en-ZA" sz="3400" kern="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00150" lvl="1" indent="-742950" fontAlgn="base">
              <a:buFont typeface="+mj-lt"/>
              <a:buAutoNum type="alphaUcPeriod"/>
            </a:pPr>
            <a:r>
              <a:rPr lang="en-US" sz="3400" kern="0" dirty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There were fewer stars earlier on</a:t>
            </a:r>
            <a:endParaRPr lang="en-ZA" sz="3400" kern="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pPr marL="1200150" lvl="1" indent="-742950" fontAlgn="base">
              <a:buFont typeface="+mj-lt"/>
              <a:buAutoNum type="alphaUcPeriod"/>
            </a:pPr>
            <a:r>
              <a:rPr lang="en-US" sz="3400" kern="0" dirty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It has become </a:t>
            </a:r>
            <a:r>
              <a:rPr lang="en-US" sz="3400" kern="0" dirty="0" smtClean="0">
                <a:solidFill>
                  <a:schemeClr val="tx1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bigger</a:t>
            </a:r>
          </a:p>
          <a:p>
            <a:pPr marL="1200150" lvl="1" indent="-742950" fontAlgn="base">
              <a:buFont typeface="+mj-lt"/>
              <a:buAutoNum type="alphaUcPeriod"/>
            </a:pPr>
            <a:r>
              <a:rPr lang="en-US" sz="3400" kern="0" dirty="0" smtClean="0">
                <a:solidFill>
                  <a:srgbClr val="000000"/>
                </a:solidFill>
                <a:latin typeface="Calibri" panose="020F0502020204030204" pitchFamily="34" charset="0"/>
                <a:ea typeface="Arial Unicode MS"/>
                <a:cs typeface="Arial Unicode MS"/>
              </a:rPr>
              <a:t>It is due to climate change</a:t>
            </a:r>
            <a:endParaRPr lang="en-ZA" sz="3400" kern="0" dirty="0">
              <a:solidFill>
                <a:srgbClr val="000000"/>
              </a:solidFill>
              <a:latin typeface="Calibri" panose="020F0502020204030204" pitchFamily="34" charset="0"/>
              <a:ea typeface="Arial Unicode MS"/>
              <a:cs typeface="Arial Unicode MS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70115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648072"/>
          </a:xfrm>
        </p:spPr>
        <p:txBody>
          <a:bodyPr>
            <a:noAutofit/>
          </a:bodyPr>
          <a:lstStyle/>
          <a:p>
            <a:pPr algn="ctr"/>
            <a:r>
              <a:rPr lang="en-ZA" sz="4400" dirty="0">
                <a:solidFill>
                  <a:srgbClr val="4F81BD"/>
                </a:solidFill>
                <a:latin typeface="Calibri" panose="020F0502020204030204" pitchFamily="34" charset="0"/>
              </a:rPr>
              <a:t>QUESTION 7</a:t>
            </a:r>
            <a:endParaRPr lang="en-ZA" sz="44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4464497"/>
          </a:xfrm>
        </p:spPr>
        <p:txBody>
          <a:bodyPr>
            <a:normAutofit fontScale="92500"/>
          </a:bodyPr>
          <a:lstStyle/>
          <a:p>
            <a:pPr lvl="0">
              <a:buClrTx/>
            </a:pPr>
            <a:r>
              <a:rPr lang="en-US" sz="3900" b="1" dirty="0" smtClean="0">
                <a:solidFill>
                  <a:prstClr val="black"/>
                </a:solidFill>
                <a:latin typeface="Calibri"/>
              </a:rPr>
              <a:t>Which </a:t>
            </a:r>
            <a:r>
              <a:rPr lang="en-US" sz="3900" b="1" dirty="0">
                <a:solidFill>
                  <a:prstClr val="black"/>
                </a:solidFill>
                <a:latin typeface="Calibri"/>
              </a:rPr>
              <a:t>pair </a:t>
            </a:r>
            <a:r>
              <a:rPr lang="en-US" sz="3900" b="1" dirty="0" smtClean="0">
                <a:solidFill>
                  <a:prstClr val="black"/>
                </a:solidFill>
                <a:latin typeface="Calibri"/>
              </a:rPr>
              <a:t>of planets below, represent </a:t>
            </a:r>
            <a:r>
              <a:rPr lang="en-US" sz="3900" b="1" dirty="0">
                <a:solidFill>
                  <a:prstClr val="black"/>
                </a:solidFill>
                <a:latin typeface="Calibri"/>
              </a:rPr>
              <a:t>the </a:t>
            </a:r>
            <a:r>
              <a:rPr lang="en-US" sz="3900" b="1" dirty="0" smtClean="0">
                <a:solidFill>
                  <a:prstClr val="black"/>
                </a:solidFill>
                <a:latin typeface="Calibri"/>
              </a:rPr>
              <a:t>smallest planets </a:t>
            </a:r>
            <a:r>
              <a:rPr lang="en-US" sz="3900" b="1" dirty="0">
                <a:solidFill>
                  <a:prstClr val="black"/>
                </a:solidFill>
                <a:latin typeface="Calibri"/>
              </a:rPr>
              <a:t>within their own groups?</a:t>
            </a:r>
          </a:p>
          <a:p>
            <a:pPr lvl="0">
              <a:buClrTx/>
            </a:pPr>
            <a:endParaRPr lang="en-US" sz="2400" b="1" dirty="0">
              <a:solidFill>
                <a:prstClr val="black"/>
              </a:solidFill>
              <a:latin typeface="Calibri"/>
            </a:endParaRPr>
          </a:p>
          <a:p>
            <a:pPr marL="2914650" lvl="5" indent="-742950">
              <a:buFont typeface="+mj-lt"/>
              <a:buAutoNum type="alphaUcPeriod"/>
            </a:pPr>
            <a:r>
              <a:rPr lang="en-US" sz="3700" dirty="0">
                <a:solidFill>
                  <a:prstClr val="black"/>
                </a:solidFill>
                <a:latin typeface="Calibri"/>
              </a:rPr>
              <a:t>Mercury &amp; Saturn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700" dirty="0">
                <a:latin typeface="Calibri"/>
              </a:rPr>
              <a:t>Jupiter &amp; Earth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700" dirty="0" smtClean="0">
                <a:latin typeface="Calibri"/>
              </a:rPr>
              <a:t>Neptune </a:t>
            </a:r>
            <a:r>
              <a:rPr lang="en-US" sz="3700" dirty="0">
                <a:latin typeface="Calibri"/>
              </a:rPr>
              <a:t>&amp; Mercury</a:t>
            </a:r>
          </a:p>
          <a:p>
            <a:pPr marL="2914650" lvl="5" indent="-742950">
              <a:buFont typeface="+mj-lt"/>
              <a:buAutoNum type="alphaUcPeriod"/>
            </a:pPr>
            <a:r>
              <a:rPr lang="en-US" sz="3700" dirty="0" smtClean="0">
                <a:solidFill>
                  <a:prstClr val="black"/>
                </a:solidFill>
                <a:latin typeface="Calibri"/>
              </a:rPr>
              <a:t>Mercury &amp; </a:t>
            </a:r>
            <a:r>
              <a:rPr lang="en-US" sz="3700" dirty="0">
                <a:solidFill>
                  <a:prstClr val="black"/>
                </a:solidFill>
                <a:latin typeface="Calibri"/>
              </a:rPr>
              <a:t>Uranus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09111661"/>
      </p:ext>
    </p:extLst>
  </p:cSld>
  <p:clrMapOvr>
    <a:masterClrMapping/>
  </p:clrMapOvr>
</p:sld>
</file>

<file path=ppt/theme/theme1.xml><?xml version="1.0" encoding="utf-8"?>
<a:theme xmlns:a="http://schemas.openxmlformats.org/drawingml/2006/main" name="NRF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SAASTA PowerPointP Jan 2019.potx" id="{42F3EDD1-3B92-4C64-B221-DED4AF2E7CA2}" vid="{A796FB41-E7B6-476B-9396-355CCA19C3B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SAASTA PowerPointP Jan 2019</Template>
  <TotalTime>601</TotalTime>
  <Words>833</Words>
  <Application>Microsoft Office PowerPoint</Application>
  <PresentationFormat>On-screen Show (4:3)</PresentationFormat>
  <Paragraphs>217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NRF Theme</vt:lpstr>
      <vt:lpstr>PowerPoint Presentation</vt:lpstr>
      <vt:lpstr>RULES</vt:lpstr>
      <vt:lpstr>QUESTION 1</vt:lpstr>
      <vt:lpstr>QUESTION 2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Daphney Molewa</dc:creator>
  <cp:lastModifiedBy>Erna Taljaard</cp:lastModifiedBy>
  <cp:revision>68</cp:revision>
  <dcterms:created xsi:type="dcterms:W3CDTF">2019-03-18T09:58:38Z</dcterms:created>
  <dcterms:modified xsi:type="dcterms:W3CDTF">2020-04-20T11:18:44Z</dcterms:modified>
</cp:coreProperties>
</file>