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30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80" r:id="rId20"/>
    <p:sldId id="284" r:id="rId21"/>
    <p:sldId id="285" r:id="rId22"/>
    <p:sldId id="276" r:id="rId23"/>
    <p:sldId id="286" r:id="rId24"/>
    <p:sldId id="278" r:id="rId25"/>
    <p:sldId id="287" r:id="rId26"/>
    <p:sldId id="297" r:id="rId27"/>
    <p:sldId id="295" r:id="rId28"/>
    <p:sldId id="279" r:id="rId29"/>
    <p:sldId id="307" r:id="rId30"/>
    <p:sldId id="289" r:id="rId31"/>
    <p:sldId id="291" r:id="rId32"/>
    <p:sldId id="292" r:id="rId33"/>
    <p:sldId id="293" r:id="rId34"/>
    <p:sldId id="303" r:id="rId35"/>
    <p:sldId id="296" r:id="rId36"/>
    <p:sldId id="310" r:id="rId37"/>
    <p:sldId id="311" r:id="rId38"/>
    <p:sldId id="308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2" r:id="rId48"/>
    <p:sldId id="323" r:id="rId49"/>
    <p:sldId id="327" r:id="rId50"/>
    <p:sldId id="328" r:id="rId51"/>
    <p:sldId id="329" r:id="rId52"/>
    <p:sldId id="330" r:id="rId53"/>
    <p:sldId id="331" r:id="rId54"/>
    <p:sldId id="32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8AA8-587F-4B2C-BD50-05D09FBD6622}" type="datetimeFigureOut">
              <a:rPr lang="en-ZA" smtClean="0"/>
              <a:t>2018/10/10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DDB36-E4CE-4A21-8D53-3B84FCEEB7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550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2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3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4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9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3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8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5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4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4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50" y="1196754"/>
            <a:ext cx="10633164" cy="47250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SAASTA </a:t>
            </a:r>
          </a:p>
          <a:p>
            <a:pPr marL="0" indent="0" algn="ctr">
              <a:buNone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AstroQuiz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FINALS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96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QUESTION </a:t>
            </a:r>
            <a:r>
              <a:rPr lang="en-ZA" b="1" dirty="0" smtClean="0"/>
              <a:t>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4367"/>
            <a:ext cx="10894423" cy="46242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romanUcPeriod"/>
            </a:pPr>
            <a:r>
              <a:rPr lang="en-ZA" sz="2800" dirty="0"/>
              <a:t>More than 100 spacecraft have been launched to explore the Moon. </a:t>
            </a:r>
            <a:endParaRPr lang="en-ZA" sz="2800" dirty="0" smtClean="0"/>
          </a:p>
          <a:p>
            <a:pPr marL="742950" indent="-742950">
              <a:buFont typeface="+mj-lt"/>
              <a:buAutoNum type="romanUcPeriod"/>
            </a:pPr>
            <a:r>
              <a:rPr lang="en-ZA" sz="2800" dirty="0" smtClean="0"/>
              <a:t>It’s </a:t>
            </a:r>
            <a:r>
              <a:rPr lang="en-ZA" sz="2800" dirty="0"/>
              <a:t>the only celestial body beyond Earth visited by human beings</a:t>
            </a:r>
            <a:r>
              <a:rPr lang="en-ZA" sz="2800" dirty="0" smtClean="0"/>
              <a:t>.</a:t>
            </a:r>
          </a:p>
          <a:p>
            <a:pPr marL="742950" indent="-742950">
              <a:buFont typeface="+mj-lt"/>
              <a:buAutoNum type="romanUcPeriod"/>
            </a:pPr>
            <a:r>
              <a:rPr lang="en-ZA" sz="2800" dirty="0"/>
              <a:t>The moon is the brightest and largest feature in the night sky. </a:t>
            </a:r>
            <a:endParaRPr lang="en-ZA" sz="2800" dirty="0" smtClean="0"/>
          </a:p>
          <a:p>
            <a:pPr marL="742950" indent="-742950">
              <a:buFont typeface="+mj-lt"/>
              <a:buAutoNum type="romanUcPeriod"/>
            </a:pPr>
            <a:r>
              <a:rPr lang="en-ZA" sz="2800" dirty="0"/>
              <a:t>The Moon is a rocky, solid-surface body with much of its surface cratered and pitted from impacts</a:t>
            </a:r>
            <a:r>
              <a:rPr lang="en-ZA" sz="2800" dirty="0" smtClean="0"/>
              <a:t>.</a:t>
            </a:r>
          </a:p>
          <a:p>
            <a:pPr marL="0" indent="0">
              <a:buNone/>
            </a:pPr>
            <a:r>
              <a:rPr lang="en-ZA" sz="4000" b="1" dirty="0" smtClean="0"/>
              <a:t>Which of the above is true about the Moon?</a:t>
            </a:r>
          </a:p>
          <a:p>
            <a:pPr marL="0" indent="0">
              <a:buNone/>
            </a:pPr>
            <a:r>
              <a:rPr lang="en-ZA" dirty="0" smtClean="0"/>
              <a:t>A. </a:t>
            </a:r>
            <a:r>
              <a:rPr lang="en-ZA" dirty="0" smtClean="0">
                <a:solidFill>
                  <a:srgbClr val="FF0000"/>
                </a:solidFill>
              </a:rPr>
              <a:t>All 4 facts; </a:t>
            </a:r>
            <a:r>
              <a:rPr lang="en-ZA" dirty="0" smtClean="0"/>
              <a:t>B. I &amp; IV</a:t>
            </a:r>
            <a:r>
              <a:rPr lang="en-ZA" dirty="0"/>
              <a:t>; </a:t>
            </a:r>
            <a:r>
              <a:rPr lang="en-ZA" dirty="0" smtClean="0"/>
              <a:t>C. II &amp; III; D. II, III &amp; IV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85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 smtClean="0"/>
              <a:t>In which year did South Africa win the bid to host the Square Kilometre Array (SKA)?</a:t>
            </a:r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2010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2011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2012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2013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8604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The Karoo Array Telescope 7(KAT-7) is a forerunner of the </a:t>
            </a:r>
            <a:r>
              <a:rPr lang="en-ZA" sz="4000" b="1" dirty="0" err="1" smtClean="0"/>
              <a:t>MeerKAT</a:t>
            </a:r>
            <a:r>
              <a:rPr lang="en-ZA" sz="4000" b="1" dirty="0" smtClean="0"/>
              <a:t> which is the forerunner of the eventual SKA.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True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False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6626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96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4700" b="1" dirty="0" smtClean="0">
                <a:solidFill>
                  <a:prstClr val="black"/>
                </a:solidFill>
              </a:rPr>
              <a:t>An Observatory is a______</a:t>
            </a:r>
          </a:p>
          <a:p>
            <a:pPr marL="0" lvl="0" indent="0">
              <a:buNone/>
            </a:pPr>
            <a:endParaRPr lang="en-US" sz="4000" b="1" dirty="0">
              <a:solidFill>
                <a:prstClr val="black"/>
              </a:solidFill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 smtClean="0">
                <a:solidFill>
                  <a:prstClr val="black"/>
                </a:solidFill>
              </a:rPr>
              <a:t>a group of telescopes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dirty="0" smtClean="0">
                <a:solidFill>
                  <a:srgbClr val="FF0000"/>
                </a:solidFill>
              </a:rPr>
              <a:t>lace/structure with equipment to observe celestial events/bodies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>
                <a:solidFill>
                  <a:prstClr val="black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 telescope used to observe planets, stars and other celestial bodies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>
                <a:solidFill>
                  <a:prstClr val="black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n act of observing </a:t>
            </a:r>
            <a:endParaRPr lang="en-ZA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4000" b="1" dirty="0">
                <a:solidFill>
                  <a:prstClr val="black"/>
                </a:solidFill>
              </a:rPr>
              <a:t>largest</a:t>
            </a:r>
            <a:r>
              <a:rPr 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 verified and </a:t>
            </a:r>
            <a:r>
              <a:rPr lang="en-US" sz="4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one of the oldest impact crater on Earth is the ____ crater.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Tswaing</a:t>
            </a: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Kalkkop</a:t>
            </a: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Vredefort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Morokweng</a:t>
            </a:r>
            <a:endParaRPr lang="en-ZA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4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This crater is situated in the ________</a:t>
            </a:r>
          </a:p>
          <a:p>
            <a:pPr marL="0" indent="0">
              <a:buNone/>
            </a:pPr>
            <a:endParaRPr lang="en-ZA" dirty="0"/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Free State province of South Africa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North West </a:t>
            </a:r>
            <a:r>
              <a:rPr lang="en-ZA" sz="3200" dirty="0">
                <a:solidFill>
                  <a:prstClr val="black"/>
                </a:solidFill>
              </a:rPr>
              <a:t>province of South </a:t>
            </a:r>
            <a:r>
              <a:rPr lang="en-ZA" sz="3200" dirty="0" smtClean="0">
                <a:solidFill>
                  <a:prstClr val="black"/>
                </a:solidFill>
              </a:rPr>
              <a:t>Africa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>
                <a:solidFill>
                  <a:prstClr val="black"/>
                </a:solidFill>
              </a:rPr>
              <a:t>United States of America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>
                <a:solidFill>
                  <a:prstClr val="black"/>
                </a:solidFill>
              </a:rPr>
              <a:t>Northern Cape</a:t>
            </a:r>
            <a:r>
              <a:rPr lang="en-ZA" sz="3200" dirty="0">
                <a:solidFill>
                  <a:prstClr val="black"/>
                </a:solidFill>
              </a:rPr>
              <a:t> province of South Africa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00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nearest planet to the Sun with more than one moon </a:t>
            </a:r>
            <a:r>
              <a:rPr lang="en-GB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______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GB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Mercury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Mars</a:t>
            </a:r>
            <a:r>
              <a:rPr lang="en-GB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ZA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Saturn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GB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Jupiter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ZA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20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15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57687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How many moons does this planet in Question 14 above have?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2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16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23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64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090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4000" b="1" dirty="0">
                <a:solidFill>
                  <a:prstClr val="black"/>
                </a:solidFill>
                <a:cs typeface="Arial" pitchFamily="34" charset="0"/>
              </a:rPr>
              <a:t>The nearest planet to the Sun with </a:t>
            </a:r>
            <a:r>
              <a:rPr lang="en-ZA" sz="4000" b="1" dirty="0" smtClean="0">
                <a:solidFill>
                  <a:prstClr val="black"/>
                </a:solidFill>
                <a:cs typeface="Arial" pitchFamily="34" charset="0"/>
              </a:rPr>
              <a:t>rings is____</a:t>
            </a:r>
            <a:r>
              <a:rPr lang="en-ZA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Neptune</a:t>
            </a: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Mars</a:t>
            </a: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rgbClr val="FF0000"/>
                </a:solidFill>
                <a:cs typeface="Arial" pitchFamily="34" charset="0"/>
              </a:rPr>
              <a:t>Jupiter</a:t>
            </a: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Saturn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ZA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75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00138"/>
            <a:ext cx="11339512" cy="4777135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000" b="1" kern="0" dirty="0">
                <a:solidFill>
                  <a:srgbClr val="000000"/>
                </a:solidFill>
                <a:cs typeface="Arial"/>
              </a:rPr>
              <a:t>The brightest star in the sky, Sirius, is/was____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ZA" sz="4000" b="1" kern="0" dirty="0">
              <a:solidFill>
                <a:srgbClr val="000000"/>
              </a:solidFill>
              <a:cs typeface="Arial"/>
            </a:endParaRP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cs typeface="Arial"/>
              </a:rPr>
              <a:t>Closest to the Earth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FF0000"/>
                </a:solidFill>
                <a:cs typeface="Arial"/>
              </a:rPr>
              <a:t>Whiter and hotter than the Sun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cs typeface="Arial"/>
              </a:rPr>
              <a:t>Blue and cold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cs typeface="Arial"/>
              </a:rPr>
              <a:t>Discovered by Robert Innes in 1915 </a:t>
            </a:r>
          </a:p>
        </p:txBody>
      </p:sp>
    </p:spTree>
    <p:extLst>
      <p:ext uri="{BB962C8B-B14F-4D97-AF65-F5344CB8AC3E}">
        <p14:creationId xmlns:p14="http://schemas.microsoft.com/office/powerpoint/2010/main" val="25530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RULES OF THE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QUIZ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9"/>
            <a:ext cx="8435280" cy="4464497"/>
          </a:xfrm>
        </p:spPr>
        <p:txBody>
          <a:bodyPr>
            <a:noAutofit/>
          </a:bodyPr>
          <a:lstStyle/>
          <a:p>
            <a:pPr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/>
              <a:t>The audience must be silent throughout the quiz and </a:t>
            </a:r>
            <a:r>
              <a:rPr lang="en-US" sz="2400" b="1" dirty="0"/>
              <a:t>NOT</a:t>
            </a:r>
            <a:r>
              <a:rPr lang="en-US" sz="2400" dirty="0"/>
              <a:t> whisper to anyone.</a:t>
            </a:r>
          </a:p>
          <a:p>
            <a:pPr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/>
              <a:t>No resource material can be taken into the quiz venue.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/>
              <a:t>Teams have up to 1 minute to discuss each answer and must reveal their answers immediately when the signal is given that the time is up.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/>
              <a:t>The scores will be calculated and given after THE FIRST ten questions ONLY and overall winners will be announced at the Awards function in the evening.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/>
              <a:t>The audience will get a chance to win prizes! 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/>
              <a:t>A tie-break will be settled on a “sudden death” basis, involving tied teams only (i.e. as soon as a team falls behind on correct answers, it is knocked out).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712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412777"/>
            <a:ext cx="8712968" cy="453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Which of the following objects is the </a:t>
            </a:r>
            <a:r>
              <a:rPr lang="en-US" sz="4400" b="1" dirty="0" smtClean="0"/>
              <a:t>smallest of them all?</a:t>
            </a:r>
            <a:endParaRPr lang="en-US" sz="4400" b="1" dirty="0"/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/>
              <a:t>Star</a:t>
            </a:r>
            <a:endParaRPr lang="en-ZA" sz="3200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/>
              <a:t>Galaxy</a:t>
            </a:r>
            <a:endParaRPr lang="en-ZA" sz="3200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/>
              <a:t>S</a:t>
            </a:r>
            <a:r>
              <a:rPr lang="en-US" sz="3200" dirty="0" smtClean="0"/>
              <a:t>olar </a:t>
            </a:r>
            <a:r>
              <a:rPr lang="en-US" sz="3200" dirty="0"/>
              <a:t>system</a:t>
            </a:r>
            <a:endParaRPr lang="en-ZA" sz="3200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lanet</a:t>
            </a:r>
            <a:endParaRPr lang="en-ZA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63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2777"/>
            <a:ext cx="8640960" cy="4392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err="1">
                <a:cs typeface="Arial" panose="020B0604020202020204" pitchFamily="34" charset="0"/>
              </a:rPr>
              <a:t>Tswaing</a:t>
            </a:r>
            <a:r>
              <a:rPr lang="en-US" sz="4400" b="1" dirty="0">
                <a:cs typeface="Arial" panose="020B0604020202020204" pitchFamily="34" charset="0"/>
              </a:rPr>
              <a:t>, </a:t>
            </a:r>
            <a:r>
              <a:rPr lang="en-US" sz="4400" b="1" dirty="0" err="1">
                <a:cs typeface="Arial" panose="020B0604020202020204" pitchFamily="34" charset="0"/>
              </a:rPr>
              <a:t>Vredefort</a:t>
            </a:r>
            <a:r>
              <a:rPr lang="en-US" sz="4400" b="1" dirty="0">
                <a:cs typeface="Arial" panose="020B0604020202020204" pitchFamily="34" charset="0"/>
              </a:rPr>
              <a:t>, </a:t>
            </a:r>
            <a:r>
              <a:rPr lang="en-US" sz="4400" b="1" dirty="0" smtClean="0">
                <a:cs typeface="Arial" panose="020B0604020202020204" pitchFamily="34" charset="0"/>
              </a:rPr>
              <a:t>_____ and ____ are impact craters.</a:t>
            </a:r>
            <a:endParaRPr lang="en-US" sz="4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cs typeface="Arial" panose="020B0604020202020204" pitchFamily="34" charset="0"/>
              </a:rPr>
              <a:t>Mankweng</a:t>
            </a:r>
            <a:r>
              <a:rPr lang="en-US" sz="3600" dirty="0" smtClean="0">
                <a:cs typeface="Arial" panose="020B0604020202020204" pitchFamily="34" charset="0"/>
              </a:rPr>
              <a:t> and </a:t>
            </a:r>
            <a:r>
              <a:rPr lang="en-US" sz="3600" dirty="0" err="1" smtClean="0">
                <a:cs typeface="Arial" panose="020B0604020202020204" pitchFamily="34" charset="0"/>
              </a:rPr>
              <a:t>Vredekop</a:t>
            </a:r>
            <a:endParaRPr lang="en-US" sz="3600" dirty="0" smtClean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Morokweng</a:t>
            </a:r>
            <a:r>
              <a:rPr 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and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Kalkkop</a:t>
            </a:r>
            <a:endParaRPr lang="en-US" sz="3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cs typeface="Arial" panose="020B0604020202020204" pitchFamily="34" charset="0"/>
              </a:rPr>
              <a:t>Morokweng</a:t>
            </a:r>
            <a:r>
              <a:rPr lang="en-US" sz="3600" dirty="0" smtClean="0">
                <a:cs typeface="Arial" panose="020B0604020202020204" pitchFamily="34" charset="0"/>
              </a:rPr>
              <a:t> and </a:t>
            </a:r>
            <a:r>
              <a:rPr lang="en-US" sz="3600" dirty="0" err="1" smtClean="0">
                <a:cs typeface="Arial" panose="020B0604020202020204" pitchFamily="34" charset="0"/>
              </a:rPr>
              <a:t>Mankweng</a:t>
            </a:r>
            <a:endParaRPr lang="en-US" sz="3600" dirty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cs typeface="Arial" panose="020B0604020202020204" pitchFamily="34" charset="0"/>
              </a:rPr>
              <a:t>Mankweng</a:t>
            </a:r>
            <a:r>
              <a:rPr lang="en-US" sz="3600" dirty="0" smtClean="0">
                <a:cs typeface="Arial" panose="020B0604020202020204" pitchFamily="34" charset="0"/>
              </a:rPr>
              <a:t> and </a:t>
            </a:r>
            <a:r>
              <a:rPr lang="en-US" sz="3600" dirty="0" err="1">
                <a:cs typeface="Arial" panose="020B0604020202020204" pitchFamily="34" charset="0"/>
              </a:rPr>
              <a:t>K</a:t>
            </a:r>
            <a:r>
              <a:rPr lang="en-US" sz="3600" dirty="0" err="1" smtClean="0">
                <a:cs typeface="Arial" panose="020B0604020202020204" pitchFamily="34" charset="0"/>
              </a:rPr>
              <a:t>alkkop</a:t>
            </a:r>
            <a:endParaRPr lang="en-US" sz="3600" dirty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8850" lvl="4" indent="-514350">
              <a:buFont typeface="+mj-lt"/>
              <a:buAutoNum type="alphaU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06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5"/>
            <a:ext cx="10972800" cy="4503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300" b="1" dirty="0" smtClean="0"/>
              <a:t>The impact craters mentioned in Question 19 above are found in ____ provinces respectively.</a:t>
            </a:r>
          </a:p>
          <a:p>
            <a:pPr marL="0" indent="0">
              <a:buNone/>
            </a:pPr>
            <a:endParaRPr lang="en-ZA" sz="2600" dirty="0"/>
          </a:p>
          <a:p>
            <a:pPr marL="514350" indent="-514350">
              <a:buFont typeface="+mj-lt"/>
              <a:buAutoNum type="alphaUcPeriod"/>
            </a:pPr>
            <a:r>
              <a:rPr lang="en-ZA" dirty="0" smtClean="0">
                <a:solidFill>
                  <a:prstClr val="black"/>
                </a:solidFill>
              </a:rPr>
              <a:t>Gauteng; </a:t>
            </a:r>
            <a:r>
              <a:rPr lang="en-ZA" dirty="0">
                <a:solidFill>
                  <a:prstClr val="black"/>
                </a:solidFill>
              </a:rPr>
              <a:t>Northern Cape; Free State and Western Cape </a:t>
            </a:r>
            <a:endParaRPr lang="en-ZA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solidFill>
                  <a:prstClr val="black"/>
                </a:solidFill>
              </a:rPr>
              <a:t>Gauteng; Free State; </a:t>
            </a:r>
            <a:r>
              <a:rPr lang="en-ZA" dirty="0" smtClean="0">
                <a:solidFill>
                  <a:prstClr val="black"/>
                </a:solidFill>
              </a:rPr>
              <a:t>Eastern </a:t>
            </a:r>
            <a:r>
              <a:rPr lang="en-ZA" dirty="0">
                <a:solidFill>
                  <a:prstClr val="black"/>
                </a:solidFill>
              </a:rPr>
              <a:t>Cape </a:t>
            </a:r>
            <a:r>
              <a:rPr lang="en-ZA" dirty="0" smtClean="0">
                <a:solidFill>
                  <a:prstClr val="black"/>
                </a:solidFill>
              </a:rPr>
              <a:t>and North </a:t>
            </a:r>
            <a:r>
              <a:rPr lang="en-ZA" dirty="0">
                <a:solidFill>
                  <a:prstClr val="black"/>
                </a:solidFill>
              </a:rPr>
              <a:t>West </a:t>
            </a:r>
            <a:endParaRPr lang="en-ZA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 smtClean="0">
                <a:solidFill>
                  <a:prstClr val="black"/>
                </a:solidFill>
              </a:rPr>
              <a:t>North West; </a:t>
            </a:r>
            <a:r>
              <a:rPr lang="en-ZA" dirty="0">
                <a:solidFill>
                  <a:prstClr val="black"/>
                </a:solidFill>
              </a:rPr>
              <a:t>Free State; North West and Eastern Cape </a:t>
            </a:r>
            <a:endParaRPr lang="en-ZA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solidFill>
                  <a:srgbClr val="FF0000"/>
                </a:solidFill>
              </a:rPr>
              <a:t>Gauteng; Free State; North West and Eastern </a:t>
            </a:r>
            <a:r>
              <a:rPr lang="en-ZA" dirty="0" smtClean="0">
                <a:solidFill>
                  <a:srgbClr val="FF0000"/>
                </a:solidFill>
              </a:rPr>
              <a:t>Cape</a:t>
            </a:r>
            <a:endParaRPr lang="en-ZA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46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186237"/>
          </a:xfrm>
        </p:spPr>
        <p:txBody>
          <a:bodyPr>
            <a:normAutofit lnSpcReduction="1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ZA" altLang="en-US" sz="4000" b="1" kern="0" dirty="0">
                <a:cs typeface="Arial"/>
              </a:rPr>
              <a:t>Which planet has the </a:t>
            </a:r>
            <a:r>
              <a:rPr lang="en-ZA" altLang="en-US" sz="4000" b="1" kern="0" dirty="0" smtClean="0">
                <a:cs typeface="Arial"/>
              </a:rPr>
              <a:t>longest </a:t>
            </a:r>
            <a:r>
              <a:rPr lang="en-ZA" altLang="en-US" sz="4000" b="1" kern="0" dirty="0">
                <a:cs typeface="Arial"/>
              </a:rPr>
              <a:t>day of all the planets in the solar system?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ZA" altLang="en-US" sz="4000" b="1" kern="0" dirty="0">
              <a:cs typeface="Arial"/>
            </a:endParaRP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>
                <a:cs typeface="Arial"/>
              </a:rPr>
              <a:t>Saturn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cs typeface="Arial"/>
              </a:rPr>
              <a:t>Mercury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FF0000"/>
                </a:solidFill>
                <a:cs typeface="Arial"/>
              </a:rPr>
              <a:t>Venus</a:t>
            </a:r>
            <a:endParaRPr lang="en-US" altLang="en-US" sz="3200" kern="0" dirty="0">
              <a:solidFill>
                <a:srgbClr val="FF0000"/>
              </a:solidFill>
              <a:cs typeface="Arial"/>
            </a:endParaRP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cs typeface="Arial"/>
              </a:rPr>
              <a:t>Jupiter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45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4300" b="1" dirty="0" smtClean="0"/>
              <a:t>The most abundant metal element </a:t>
            </a:r>
            <a:r>
              <a:rPr lang="en-ZA" sz="4300" b="1" dirty="0"/>
              <a:t>i</a:t>
            </a:r>
            <a:r>
              <a:rPr lang="en-ZA" sz="4300" b="1" dirty="0" smtClean="0"/>
              <a:t>n the Earth is _____</a:t>
            </a:r>
          </a:p>
          <a:p>
            <a:pPr marL="0" indent="0">
              <a:buNone/>
            </a:pPr>
            <a:endParaRPr lang="en-ZA" sz="4000" b="1" dirty="0" smtClean="0"/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b="1" kern="0" dirty="0">
                <a:solidFill>
                  <a:srgbClr val="FF0000"/>
                </a:solidFill>
                <a:cs typeface="Arial"/>
              </a:rPr>
              <a:t>Iron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Oxygen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>
                <a:solidFill>
                  <a:prstClr val="black"/>
                </a:solidFill>
                <a:cs typeface="Arial"/>
              </a:rPr>
              <a:t>Nitrogen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Gold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94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sz="4000" b="1" dirty="0" smtClean="0"/>
              <a:t>The most abundant gas in Earth’s atmosphere is _____</a:t>
            </a:r>
          </a:p>
          <a:p>
            <a:pPr marL="0" indent="0">
              <a:buNone/>
            </a:pPr>
            <a:endParaRPr lang="en-ZA" sz="4000" b="1" dirty="0" smtClean="0"/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>
                <a:cs typeface="Arial"/>
              </a:rPr>
              <a:t>Iron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Oxygen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>
                <a:solidFill>
                  <a:srgbClr val="FF0000"/>
                </a:solidFill>
                <a:cs typeface="Arial"/>
              </a:rPr>
              <a:t>Nitrogen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Gold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20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964476"/>
            <a:ext cx="10972800" cy="4173582"/>
          </a:xfrm>
        </p:spPr>
        <p:txBody>
          <a:bodyPr/>
          <a:lstStyle/>
          <a:p>
            <a:pPr marL="0" indent="0" algn="ctr">
              <a:buNone/>
            </a:pPr>
            <a:endParaRPr lang="en-ZA" sz="5400" b="1" dirty="0" smtClean="0"/>
          </a:p>
          <a:p>
            <a:pPr marL="0" indent="0" algn="ctr">
              <a:buNone/>
            </a:pPr>
            <a:r>
              <a:rPr lang="en-ZA" sz="5400" b="1" dirty="0" smtClean="0"/>
              <a:t>PLEASE </a:t>
            </a:r>
            <a:r>
              <a:rPr lang="en-ZA" sz="5400" b="1" dirty="0"/>
              <a:t>REFER TO </a:t>
            </a:r>
            <a:r>
              <a:rPr lang="en-ZA" sz="5400" b="1" dirty="0" smtClean="0"/>
              <a:t>THE </a:t>
            </a:r>
            <a:r>
              <a:rPr lang="en-ZA" sz="5400" b="1" dirty="0"/>
              <a:t>PICTURE </a:t>
            </a:r>
            <a:r>
              <a:rPr lang="en-ZA" sz="5400" b="1" dirty="0" smtClean="0"/>
              <a:t>PROVIDED TO ANSWER </a:t>
            </a:r>
            <a:r>
              <a:rPr lang="en-ZA" sz="5400" b="1" dirty="0"/>
              <a:t/>
            </a:r>
            <a:br>
              <a:rPr lang="en-ZA" sz="5400" b="1" dirty="0"/>
            </a:br>
            <a:r>
              <a:rPr lang="en-ZA" sz="5400" b="1" dirty="0"/>
              <a:t>QUESTIONS 24 </a:t>
            </a:r>
            <a:r>
              <a:rPr lang="en-ZA" sz="5400" b="1" dirty="0" smtClean="0"/>
              <a:t>- 30</a:t>
            </a:r>
            <a:endParaRPr lang="en-ZA" sz="54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52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PICTURE A</a:t>
            </a:r>
            <a:endParaRPr lang="en-Z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977" y="1417638"/>
            <a:ext cx="5134687" cy="4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What event is represented by picture A provided?</a:t>
            </a:r>
          </a:p>
          <a:p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Super moon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Eclipse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Ellipse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Burning Sun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76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QUESTION 25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412778"/>
            <a:ext cx="10154194" cy="4395840"/>
          </a:xfrm>
        </p:spPr>
        <p:txBody>
          <a:bodyPr>
            <a:normAutofit fontScale="92500" lnSpcReduction="20000"/>
          </a:bodyPr>
          <a:lstStyle/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The diameters of the 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and the Moon are approximately </a:t>
            </a:r>
            <a:r>
              <a:rPr lang="en-ZA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12 756 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3 475 km respectively. How many times bigger is the 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than the Moon?</a:t>
            </a:r>
          </a:p>
          <a:p>
            <a:pPr marL="0" indent="0" defTabSz="457200" eaLnBrk="0" fontAlgn="base" hangingPunct="0">
              <a:spcAft>
                <a:spcPct val="0"/>
              </a:spcAft>
              <a:buNone/>
            </a:pP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0.27</a:t>
            </a:r>
            <a:endParaRPr lang="en-ZA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9 281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3.76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3.67</a:t>
            </a:r>
            <a:endParaRPr lang="en-ZA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71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1 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00163"/>
            <a:ext cx="11830050" cy="45148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 smtClean="0"/>
              <a:t>The longest lunar eclipse of the 21</a:t>
            </a:r>
            <a:r>
              <a:rPr lang="en-ZA" sz="4000" b="1" baseline="30000" dirty="0" smtClean="0"/>
              <a:t>st</a:t>
            </a:r>
            <a:r>
              <a:rPr lang="en-ZA" sz="4000" b="1" dirty="0" smtClean="0"/>
              <a:t> century took place on this date.</a:t>
            </a:r>
            <a:endParaRPr lang="en-ZA" sz="4000" b="1" dirty="0"/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27 June 2018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/>
              <a:t> </a:t>
            </a:r>
            <a:r>
              <a:rPr lang="en-ZA" sz="3600" dirty="0" smtClean="0"/>
              <a:t>31 July 2018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/>
              <a:t> </a:t>
            </a:r>
            <a:r>
              <a:rPr lang="en-ZA" sz="3600" dirty="0" smtClean="0">
                <a:solidFill>
                  <a:srgbClr val="FF0000"/>
                </a:solidFill>
              </a:rPr>
              <a:t>27 July 2018</a:t>
            </a:r>
            <a:endParaRPr lang="en-ZA" sz="3600" dirty="0">
              <a:solidFill>
                <a:srgbClr val="FF0000"/>
              </a:solidFill>
            </a:endParaRP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/>
              <a:t> </a:t>
            </a:r>
            <a:r>
              <a:rPr lang="en-ZA" sz="3600" dirty="0" smtClean="0"/>
              <a:t>31 June 2018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5667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43387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During what time of the day can we see/view this event?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Day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Night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Only at sunset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Midnight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7114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During this event ________. </a:t>
            </a:r>
          </a:p>
          <a:p>
            <a:pPr marL="0" indent="0">
              <a:buNone/>
            </a:pPr>
            <a:endParaRPr lang="en-ZA" dirty="0"/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solidFill>
                  <a:srgbClr val="FF0000"/>
                </a:solidFill>
                <a:latin typeface="Open Sans"/>
              </a:rPr>
              <a:t>the Moon moves in its </a:t>
            </a:r>
            <a:r>
              <a:rPr lang="en-ZA" dirty="0" smtClean="0">
                <a:solidFill>
                  <a:srgbClr val="FF0000"/>
                </a:solidFill>
                <a:latin typeface="Open Sans"/>
              </a:rPr>
              <a:t>orbit </a:t>
            </a:r>
            <a:r>
              <a:rPr lang="en-ZA" dirty="0">
                <a:solidFill>
                  <a:srgbClr val="FF0000"/>
                </a:solidFill>
                <a:latin typeface="Open Sans"/>
              </a:rPr>
              <a:t>between Earth and the </a:t>
            </a:r>
            <a:r>
              <a:rPr lang="en-ZA" dirty="0" smtClean="0">
                <a:solidFill>
                  <a:srgbClr val="FF0000"/>
                </a:solidFill>
                <a:latin typeface="Open Sans"/>
              </a:rPr>
              <a:t>Sun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ZA" dirty="0">
                <a:solidFill>
                  <a:prstClr val="black"/>
                </a:solidFill>
                <a:latin typeface="Open Sans"/>
              </a:rPr>
              <a:t>the </a:t>
            </a:r>
            <a:r>
              <a:rPr lang="en-ZA" dirty="0" smtClean="0">
                <a:solidFill>
                  <a:prstClr val="black"/>
                </a:solidFill>
                <a:latin typeface="Open Sans"/>
              </a:rPr>
              <a:t>Earth </a:t>
            </a:r>
            <a:r>
              <a:rPr lang="en-ZA" dirty="0">
                <a:solidFill>
                  <a:prstClr val="black"/>
                </a:solidFill>
                <a:latin typeface="Open Sans"/>
              </a:rPr>
              <a:t>moves in its orbit between </a:t>
            </a:r>
            <a:r>
              <a:rPr lang="en-ZA" dirty="0" smtClean="0">
                <a:solidFill>
                  <a:prstClr val="black"/>
                </a:solidFill>
                <a:latin typeface="Open Sans"/>
              </a:rPr>
              <a:t>Moon </a:t>
            </a:r>
            <a:r>
              <a:rPr lang="en-ZA" dirty="0">
                <a:solidFill>
                  <a:prstClr val="black"/>
                </a:solidFill>
                <a:latin typeface="Open Sans"/>
              </a:rPr>
              <a:t>and the </a:t>
            </a:r>
            <a:r>
              <a:rPr lang="en-ZA" dirty="0" smtClean="0">
                <a:solidFill>
                  <a:prstClr val="black"/>
                </a:solidFill>
                <a:latin typeface="Open Sans"/>
              </a:rPr>
              <a:t>Sun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ZA" dirty="0">
                <a:solidFill>
                  <a:prstClr val="black"/>
                </a:solidFill>
                <a:latin typeface="Open Sans"/>
              </a:rPr>
              <a:t>the </a:t>
            </a:r>
            <a:r>
              <a:rPr lang="en-ZA" dirty="0" smtClean="0">
                <a:solidFill>
                  <a:prstClr val="black"/>
                </a:solidFill>
                <a:latin typeface="Open Sans"/>
              </a:rPr>
              <a:t>Sun </a:t>
            </a:r>
            <a:r>
              <a:rPr lang="en-ZA" dirty="0">
                <a:solidFill>
                  <a:prstClr val="black"/>
                </a:solidFill>
                <a:latin typeface="Open Sans"/>
              </a:rPr>
              <a:t>moves in its orbit between Earth and the </a:t>
            </a:r>
            <a:r>
              <a:rPr lang="en-ZA" dirty="0" smtClean="0">
                <a:solidFill>
                  <a:prstClr val="black"/>
                </a:solidFill>
                <a:latin typeface="Open Sans"/>
              </a:rPr>
              <a:t>Moon</a:t>
            </a:r>
            <a:endParaRPr lang="en-ZA" dirty="0">
              <a:solidFill>
                <a:prstClr val="black"/>
              </a:solidFill>
              <a:latin typeface="Open Sans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ZA" dirty="0">
                <a:solidFill>
                  <a:prstClr val="black"/>
                </a:solidFill>
                <a:latin typeface="Open Sans"/>
              </a:rPr>
              <a:t>the Moon moves in its orbit between </a:t>
            </a:r>
            <a:r>
              <a:rPr lang="en-ZA" dirty="0" smtClean="0">
                <a:solidFill>
                  <a:prstClr val="black"/>
                </a:solidFill>
                <a:latin typeface="Open Sans"/>
              </a:rPr>
              <a:t>Mars </a:t>
            </a:r>
            <a:r>
              <a:rPr lang="en-ZA" dirty="0">
                <a:solidFill>
                  <a:prstClr val="black"/>
                </a:solidFill>
                <a:latin typeface="Open Sans"/>
              </a:rPr>
              <a:t>and the </a:t>
            </a:r>
            <a:r>
              <a:rPr lang="en-ZA" dirty="0" smtClean="0">
                <a:solidFill>
                  <a:prstClr val="black"/>
                </a:solidFill>
                <a:latin typeface="Open Sans"/>
              </a:rPr>
              <a:t>Sun</a:t>
            </a:r>
            <a:endParaRPr lang="en-ZA" dirty="0">
              <a:solidFill>
                <a:prstClr val="black"/>
              </a:solidFill>
              <a:latin typeface="Open Sans"/>
            </a:endParaRP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81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This event happens only during ______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Full Moon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New Moon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First Quarter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Last Quarter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9609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00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4800" b="1" dirty="0"/>
              <a:t>If the Moon was moving in the same plane as Earth and Sun, then such an event would take place about once _____</a:t>
            </a: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Day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Month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Year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Century</a:t>
            </a:r>
          </a:p>
          <a:p>
            <a:pPr marL="1771650" lvl="3" indent="-514350">
              <a:buFont typeface="+mj-lt"/>
              <a:buAutoNum type="alphaUcPeriod"/>
            </a:pPr>
            <a:endParaRPr lang="en-Z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30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89" y="1227558"/>
            <a:ext cx="10781211" cy="4608513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If the Earth has a diameter of 12 756 kilometres, what will  its circumference (C) be in kilometres? </a:t>
            </a:r>
          </a:p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NB: C = 2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π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r , pi (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= 3.14; r is radius.</a:t>
            </a:r>
          </a:p>
          <a:p>
            <a:pPr marL="0" indent="0" defTabSz="457200" eaLnBrk="0" fontAlgn="base" hangingPunct="0">
              <a:spcAft>
                <a:spcPct val="0"/>
              </a:spcAft>
              <a:buNone/>
            </a:pPr>
            <a:endParaRPr lang="en-US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4,0054 x 10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4,0054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4,0054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40,0054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ZA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98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428749"/>
            <a:ext cx="11430000" cy="2028825"/>
          </a:xfrm>
        </p:spPr>
        <p:txBody>
          <a:bodyPr>
            <a:normAutofit fontScale="90000"/>
          </a:bodyPr>
          <a:lstStyle/>
          <a:p>
            <a:r>
              <a:rPr lang="en-ZA" sz="18400" b="1" dirty="0"/>
              <a:t>THANK </a:t>
            </a:r>
            <a:r>
              <a:rPr lang="en-ZA" sz="18400" b="1" dirty="0" smtClean="0"/>
              <a:t>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97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58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DEATH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BREAKERS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8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404665"/>
            <a:ext cx="8686800" cy="5256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PLEASE REMEMBER:</a:t>
            </a:r>
          </a:p>
          <a:p>
            <a:pPr marL="0" indent="0" algn="ctr">
              <a:buNone/>
            </a:pPr>
            <a:endParaRPr lang="en-ZA" sz="4800" b="1" dirty="0"/>
          </a:p>
          <a:p>
            <a:pPr marL="0" indent="0" algn="ctr">
              <a:buNone/>
            </a:pPr>
            <a:r>
              <a:rPr lang="en-US" sz="5400" b="1" dirty="0"/>
              <a:t>The first team to get the </a:t>
            </a:r>
            <a:r>
              <a:rPr lang="en-US" sz="5400" b="1" dirty="0" smtClean="0"/>
              <a:t>correct </a:t>
            </a:r>
            <a:r>
              <a:rPr lang="en-US" sz="5400" b="1" dirty="0"/>
              <a:t>answer is the winner!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/>
              <a:t>ALL THE BEST!</a:t>
            </a:r>
            <a:endParaRPr lang="en-ZA" sz="4800" b="1" dirty="0"/>
          </a:p>
        </p:txBody>
      </p:sp>
    </p:spTree>
    <p:extLst>
      <p:ext uri="{BB962C8B-B14F-4D97-AF65-F5344CB8AC3E}">
        <p14:creationId xmlns:p14="http://schemas.microsoft.com/office/powerpoint/2010/main" val="2852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04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4300" b="1" dirty="0" smtClean="0"/>
              <a:t>The diameters of Sun, Jupiter and Earth are approximately 1 391 000, 142 984 and 12 756 km respectively. How many times bigger is the Sun than Jupiter and Earth respectively?</a:t>
            </a:r>
          </a:p>
          <a:p>
            <a:pPr marL="0" indent="0">
              <a:buNone/>
            </a:pPr>
            <a:endParaRPr lang="en-ZA" dirty="0"/>
          </a:p>
          <a:p>
            <a:pPr marL="2686050" lvl="5" indent="-514350">
              <a:buFont typeface="+mj-lt"/>
              <a:buAutoNum type="alphaUcPeriod"/>
            </a:pPr>
            <a:r>
              <a:rPr lang="en-ZA" sz="3000" dirty="0" smtClean="0">
                <a:solidFill>
                  <a:srgbClr val="FF0000"/>
                </a:solidFill>
              </a:rPr>
              <a:t>9.73 and 109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000" dirty="0" smtClean="0"/>
              <a:t>1 248 016 and 1 378 244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000" dirty="0" smtClean="0"/>
              <a:t>0.10 and 0,01</a:t>
            </a:r>
          </a:p>
          <a:p>
            <a:pPr marL="2686050" lvl="5" indent="-514350">
              <a:buFont typeface="+mj-lt"/>
              <a:buAutoNum type="alphaUcPeriod"/>
            </a:pPr>
            <a:endParaRPr lang="en-ZA" sz="3000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45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340769"/>
            <a:ext cx="8820472" cy="4536504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000" b="1" kern="0" dirty="0">
                <a:solidFill>
                  <a:srgbClr val="000000"/>
                </a:solidFill>
                <a:latin typeface="Arial"/>
                <a:cs typeface="Arial"/>
              </a:rPr>
              <a:t>The brightest star in the sky, Sirius, is/was____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ZA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</a:rPr>
              <a:t>Closest to the Earth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FF0000"/>
                </a:solidFill>
                <a:latin typeface="Arial"/>
                <a:cs typeface="Arial"/>
              </a:rPr>
              <a:t>Whiter and hotter than the Sun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</a:rPr>
              <a:t>Blue and cold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</a:rPr>
              <a:t>Discovered by Robert Innes in 1915 </a:t>
            </a:r>
          </a:p>
        </p:txBody>
      </p:sp>
    </p:spTree>
    <p:extLst>
      <p:ext uri="{BB962C8B-B14F-4D97-AF65-F5344CB8AC3E}">
        <p14:creationId xmlns:p14="http://schemas.microsoft.com/office/powerpoint/2010/main" val="23853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During what time of the day did this eclipse occur?</a:t>
            </a:r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Day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Night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Morning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Noon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7265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464496"/>
          </a:xfrm>
        </p:spPr>
        <p:txBody>
          <a:bodyPr>
            <a:normAutofit fontScale="92500" lnSpcReduction="20000"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of the following is the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most accurate statement about the seasons?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Seasons occur because the Sun goes around the Earth and the Moon around the Earth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Seasons occur because the Earth goes around the Sun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Seasons occur because the Earth goes around the Sun and its axis is tilted at 23.5</a:t>
            </a:r>
            <a:r>
              <a:rPr lang="en-US" sz="26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 to the plane of its orbit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AutoNum type="alphaUcPeriod" startAt="4"/>
            </a:pP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Seasons occur because the Earth’s orbit brings it nearer and further away from the Sun</a:t>
            </a:r>
          </a:p>
        </p:txBody>
      </p:sp>
    </p:spTree>
    <p:extLst>
      <p:ext uri="{BB962C8B-B14F-4D97-AF65-F5344CB8AC3E}">
        <p14:creationId xmlns:p14="http://schemas.microsoft.com/office/powerpoint/2010/main" val="39635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277072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one of the following is true?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A galaxy is made of a few collection of  stars held together by gravity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None of the stars in a galaxy have common gravity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Galaxies contain stars only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solidFill>
                  <a:srgbClr val="FF0000"/>
                </a:solidFill>
                <a:latin typeface="Arial" charset="0"/>
                <a:cs typeface="Arial" charset="0"/>
              </a:rPr>
              <a:t>A galaxy is a collection of many stars, gas and dust which are held together by gravity</a:t>
            </a:r>
            <a:endParaRPr lang="en-US" sz="7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50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ZA" altLang="en-US" sz="4000" b="1" kern="0" dirty="0">
                <a:latin typeface="Arial"/>
                <a:cs typeface="Arial"/>
              </a:rPr>
              <a:t>Ordered by decrease in diameter, which sequence will be correct?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ZA" altLang="en-US" sz="4000" b="1" kern="0" dirty="0">
              <a:latin typeface="Arial"/>
              <a:cs typeface="Arial"/>
            </a:endParaRP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2800" kern="0" dirty="0">
                <a:solidFill>
                  <a:srgbClr val="FF0000"/>
                </a:solidFill>
                <a:latin typeface="Arial"/>
                <a:cs typeface="Arial"/>
              </a:rPr>
              <a:t>Pluto, Haumea, Ceres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2800" kern="0" dirty="0">
                <a:latin typeface="Arial"/>
                <a:cs typeface="Arial"/>
              </a:rPr>
              <a:t>Pluto, Ceres, Haumea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2800" kern="0" dirty="0">
                <a:latin typeface="Arial"/>
                <a:cs typeface="Arial"/>
              </a:rPr>
              <a:t>Ceres, Pluto, Haumea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2800" kern="0" dirty="0">
                <a:latin typeface="Arial"/>
                <a:cs typeface="Arial"/>
              </a:rPr>
              <a:t>Ceres, Haumea, Pluto </a:t>
            </a:r>
            <a:endParaRPr lang="en-US" altLang="en-US" sz="2800" kern="0" dirty="0"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45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4300" b="1" kern="0" dirty="0">
                <a:latin typeface="Arial"/>
                <a:cs typeface="Arial"/>
              </a:rPr>
              <a:t>Which of the following lists has the objects arranged with decreasing diameter?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ZA" altLang="en-US" sz="1800" b="1" kern="0" dirty="0">
              <a:latin typeface="Arial"/>
              <a:cs typeface="Arial"/>
            </a:endParaRP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000" kern="0" dirty="0">
                <a:latin typeface="Arial"/>
                <a:cs typeface="Arial"/>
              </a:rPr>
              <a:t>Earth’s Moon, Pluto, Mars, Mercury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000" kern="0" dirty="0">
                <a:solidFill>
                  <a:srgbClr val="FF0000"/>
                </a:solidFill>
                <a:latin typeface="Arial"/>
                <a:cs typeface="Arial"/>
              </a:rPr>
              <a:t>Mars, Mercury, Earth’s Moon, Pluto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000" kern="0" dirty="0">
                <a:latin typeface="Arial"/>
                <a:cs typeface="Arial"/>
              </a:rPr>
              <a:t>Mercury, Mars,</a:t>
            </a:r>
            <a:r>
              <a:rPr lang="en-ZA" altLang="en-US" sz="3000" kern="0" dirty="0">
                <a:latin typeface="Arial"/>
                <a:cs typeface="Arial"/>
              </a:rPr>
              <a:t> </a:t>
            </a:r>
            <a:r>
              <a:rPr lang="en-US" altLang="en-US" sz="3000" kern="0" dirty="0">
                <a:latin typeface="Arial"/>
                <a:cs typeface="Arial"/>
              </a:rPr>
              <a:t>Earth’s Moon, Pluto 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000" kern="0" dirty="0">
                <a:latin typeface="Arial"/>
                <a:cs typeface="Arial"/>
              </a:rPr>
              <a:t>Pluto, Earth’s Moon, Mercury, Mars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20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5280" cy="4349080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 b="1" kern="0" dirty="0">
                <a:latin typeface="Arial"/>
                <a:cs typeface="Arial"/>
              </a:rPr>
              <a:t>If the planets Venus, Earth and Mars are arranged according to decrease in day lengths, what will the sequence will be?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1" kern="0" dirty="0">
              <a:latin typeface="Arial"/>
              <a:cs typeface="Arial"/>
            </a:endParaRP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Venus, Earth, Mars</a:t>
            </a:r>
            <a:endParaRPr lang="en-US" altLang="en-US" sz="3200" kern="0" dirty="0">
              <a:latin typeface="Arial"/>
              <a:cs typeface="Arial"/>
            </a:endParaRP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Mars, Venus, Earth</a:t>
            </a: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Earth, Mars, Venus</a:t>
            </a:r>
            <a:endParaRPr lang="en-US" altLang="en-US" sz="3200" kern="0" dirty="0">
              <a:latin typeface="Arial"/>
              <a:cs typeface="Arial"/>
            </a:endParaRP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</a:t>
            </a:r>
            <a:r>
              <a:rPr lang="en-GB" altLang="en-US" sz="3200" kern="0" dirty="0">
                <a:solidFill>
                  <a:srgbClr val="FF0000"/>
                </a:solidFill>
                <a:latin typeface="Arial"/>
                <a:cs typeface="Arial"/>
              </a:rPr>
              <a:t>Venus, Mars, Earth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16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464497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 dirty="0">
                <a:solidFill>
                  <a:prstClr val="black"/>
                </a:solidFill>
                <a:latin typeface="Arial" charset="0"/>
                <a:cs typeface="Arial" charset="0"/>
              </a:rPr>
              <a:t>The largest moon in the solar system is ______</a:t>
            </a:r>
            <a:endParaRPr lang="en-US" sz="4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cs typeface="Arial" charset="0"/>
              </a:rPr>
              <a:t>Titania</a:t>
            </a: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, a moon of Uranus</a:t>
            </a: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Ganymede, a moon of Jupiter</a:t>
            </a: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Titan, a moon of Saturn</a:t>
            </a: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the Moon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0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</a:t>
            </a:r>
            <a:r>
              <a:rPr lang="en-US" b="1" dirty="0"/>
              <a:t>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205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</a:rPr>
              <a:t>When a star shrinks due to lack of fuel, it will shrink into a ______ star.</a:t>
            </a:r>
          </a:p>
          <a:p>
            <a:pPr marL="0" indent="0">
              <a:buNone/>
            </a:pPr>
            <a:endParaRPr lang="en-US" sz="4400" b="1" dirty="0">
              <a:solidFill>
                <a:prstClr val="black"/>
              </a:solidFill>
            </a:endParaRP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</a:rPr>
              <a:t>Dwarf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Supernova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Neon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18232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kern="50" dirty="0">
                <a:latin typeface="Liberation Serif"/>
                <a:ea typeface="SimSun"/>
                <a:cs typeface="Lucida Sans"/>
              </a:rPr>
              <a:t>Which planet is called the red planet?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2686050" lvl="5" indent="-514350">
              <a:buFont typeface="+mj-lt"/>
              <a:buAutoNum type="alphaUcPeriod"/>
            </a:pPr>
            <a:r>
              <a:rPr lang="en-ZA" sz="3600" dirty="0">
                <a:solidFill>
                  <a:prstClr val="black"/>
                </a:solidFill>
              </a:rPr>
              <a:t>Mercury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</a:rPr>
              <a:t>Mars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Venus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Earth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66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9"/>
            <a:ext cx="8568952" cy="4536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/>
              <a:t>The planet in Question </a:t>
            </a:r>
            <a:r>
              <a:rPr lang="en-ZA" sz="4000" b="1" dirty="0" smtClean="0"/>
              <a:t>10 above </a:t>
            </a:r>
            <a:r>
              <a:rPr lang="en-ZA" sz="4000" b="1" dirty="0"/>
              <a:t>has a red colour because _____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has been named after the Roman god of war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It is covered with iron oxide dust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has a mixture of mud &amp; water which gives it the red appearance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of the reflection of light from the Sun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52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600" b="1" dirty="0" smtClean="0"/>
              <a:t>What is the name of the optical telescope that will collaborate with </a:t>
            </a:r>
            <a:r>
              <a:rPr lang="en-ZA" sz="3600" b="1" dirty="0" err="1" smtClean="0"/>
              <a:t>MeerKAT</a:t>
            </a:r>
            <a:r>
              <a:rPr lang="en-ZA" sz="3600" b="1" dirty="0" smtClean="0"/>
              <a:t>.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SALT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HESS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err="1" smtClean="0">
                <a:solidFill>
                  <a:srgbClr val="FF0000"/>
                </a:solidFill>
              </a:rPr>
              <a:t>Meerlicht</a:t>
            </a:r>
            <a:endParaRPr lang="en-ZA" sz="3200" dirty="0" smtClean="0">
              <a:solidFill>
                <a:srgbClr val="FF0000"/>
              </a:solidFill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KAT-7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93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 smtClean="0"/>
              <a:t>During that eclipse, what was the colour of the Moon?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Very dark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Blood red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Blue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Black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455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 smtClean="0"/>
              <a:t>How old will Astronomy research be in South Africa by the year 2020.</a:t>
            </a:r>
          </a:p>
          <a:p>
            <a:pPr marL="0" indent="0">
              <a:buNone/>
            </a:pPr>
            <a:endParaRPr lang="en-ZA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50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100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200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300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33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 smtClean="0"/>
              <a:t>What is the furthest object that astronomers looked at with SALT to date?</a:t>
            </a:r>
          </a:p>
          <a:p>
            <a:pPr marL="0" indent="0">
              <a:buNone/>
            </a:pPr>
            <a:endParaRPr lang="en-ZA" sz="4000" b="1" dirty="0"/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 smtClean="0">
                <a:solidFill>
                  <a:srgbClr val="FF0000"/>
                </a:solidFill>
              </a:rPr>
              <a:t>4.6 billion light years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 smtClean="0"/>
              <a:t>4.3 billion light years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>
                <a:solidFill>
                  <a:prstClr val="black"/>
                </a:solidFill>
              </a:rPr>
              <a:t>4.6 </a:t>
            </a:r>
            <a:r>
              <a:rPr lang="en-ZA" sz="2800" dirty="0" smtClean="0">
                <a:solidFill>
                  <a:prstClr val="black"/>
                </a:solidFill>
              </a:rPr>
              <a:t>million </a:t>
            </a:r>
            <a:r>
              <a:rPr lang="en-ZA" sz="2800" dirty="0">
                <a:solidFill>
                  <a:prstClr val="black"/>
                </a:solidFill>
              </a:rPr>
              <a:t>light </a:t>
            </a:r>
            <a:r>
              <a:rPr lang="en-ZA" sz="2800" dirty="0" smtClean="0">
                <a:solidFill>
                  <a:prstClr val="black"/>
                </a:solidFill>
              </a:rPr>
              <a:t>years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 smtClean="0">
                <a:solidFill>
                  <a:prstClr val="black"/>
                </a:solidFill>
              </a:rPr>
              <a:t>None of the above</a:t>
            </a:r>
            <a:endParaRPr lang="en-ZA" sz="2800" dirty="0">
              <a:solidFill>
                <a:prstClr val="black"/>
              </a:solidFill>
            </a:endParaRPr>
          </a:p>
          <a:p>
            <a:pPr marL="2000250" lvl="3" indent="-742950">
              <a:buFont typeface="+mj-lt"/>
              <a:buAutoNum type="alphaUcPeriod"/>
            </a:pPr>
            <a:endParaRPr lang="en-ZA" sz="2800" b="1" dirty="0" smtClean="0"/>
          </a:p>
          <a:p>
            <a:pPr marL="2000250" lvl="3" indent="-742950">
              <a:buFont typeface="+mj-lt"/>
              <a:buAutoNum type="alphaUcPeriod"/>
            </a:pPr>
            <a:endParaRPr lang="en-ZA" sz="2800" b="1" dirty="0" smtClean="0"/>
          </a:p>
          <a:p>
            <a:pPr marL="2000250" lvl="3" indent="-742950">
              <a:buFont typeface="+mj-lt"/>
              <a:buAutoNum type="alphaUcPeriod"/>
            </a:pP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38926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 smtClean="0"/>
              <a:t>How old in years, is the SALT since its construction?</a:t>
            </a:r>
          </a:p>
          <a:p>
            <a:pPr marL="0" indent="0">
              <a:buNone/>
            </a:pPr>
            <a:endParaRPr lang="en-ZA" sz="4000" b="1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10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15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18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20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7096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What would be the result if the Earth’s axis was not tilted, but straight.</a:t>
            </a:r>
          </a:p>
          <a:p>
            <a:pPr marL="0" indent="0">
              <a:buNone/>
            </a:pPr>
            <a:endParaRPr lang="en-ZA" dirty="0"/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Nothing would change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There will be no seasons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Days would get longer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The equator would burn 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678872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PARTICIPATING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61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434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3600" b="1" dirty="0" smtClean="0"/>
              <a:t>During this eclipse period, there was a certain planet that was seen close to the Moon. Which planet was that?</a:t>
            </a:r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Earth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Venus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Mars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Saturn</a:t>
            </a:r>
          </a:p>
          <a:p>
            <a:pPr marL="2228850" lvl="4" indent="-514350">
              <a:buFont typeface="+mj-lt"/>
              <a:buAutoNum type="alphaUcPeriod"/>
            </a:pPr>
            <a:endParaRPr lang="en-ZA" sz="3200" dirty="0" smtClean="0"/>
          </a:p>
        </p:txBody>
      </p:sp>
    </p:spTree>
    <p:extLst>
      <p:ext uri="{BB962C8B-B14F-4D97-AF65-F5344CB8AC3E}">
        <p14:creationId xmlns:p14="http://schemas.microsoft.com/office/powerpoint/2010/main" val="31483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383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4300" b="1" dirty="0" smtClean="0"/>
              <a:t>Because this </a:t>
            </a:r>
            <a:r>
              <a:rPr lang="en-ZA" sz="4300" b="1" dirty="0"/>
              <a:t>planet </a:t>
            </a:r>
            <a:r>
              <a:rPr lang="en-ZA" sz="4300" b="1" dirty="0" smtClean="0"/>
              <a:t>was close </a:t>
            </a:r>
            <a:r>
              <a:rPr lang="en-ZA" sz="4300" b="1" dirty="0"/>
              <a:t>to the </a:t>
            </a:r>
            <a:r>
              <a:rPr lang="en-ZA" sz="4300" b="1" dirty="0" smtClean="0"/>
              <a:t>Moon in the sky, its purpose was ____</a:t>
            </a:r>
          </a:p>
          <a:p>
            <a:pPr marL="0" indent="0">
              <a:buNone/>
            </a:pPr>
            <a:endParaRPr lang="en-ZA" dirty="0"/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To give the Moon the blood red colour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To keep the Moon in its place during the eclipse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To support the Moon, the Earth and the Sun during the eclipse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>
                <a:solidFill>
                  <a:srgbClr val="FF0000"/>
                </a:solidFill>
              </a:rPr>
              <a:t>None of the above</a:t>
            </a:r>
            <a:endParaRPr lang="en-Z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QUESTION </a:t>
            </a:r>
            <a:r>
              <a:rPr lang="en-US" b="1" dirty="0">
                <a:solidFill>
                  <a:prstClr val="black"/>
                </a:solidFill>
              </a:rPr>
              <a:t>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60965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diameter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ZA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3 475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If a soccer field is 100 m long, how many soccer fields will fit in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Moon’s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diameter?</a:t>
            </a:r>
            <a:endParaRPr lang="en-US" b="1" dirty="0"/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3 475 000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347 500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34 750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3 475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1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QUESTION </a:t>
            </a:r>
            <a:r>
              <a:rPr lang="en-ZA" b="1" dirty="0" smtClean="0"/>
              <a:t>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/>
              <a:t>The Moon </a:t>
            </a:r>
            <a:r>
              <a:rPr lang="en-ZA" sz="4000" b="1" dirty="0" smtClean="0"/>
              <a:t>shows </a:t>
            </a:r>
            <a:r>
              <a:rPr lang="en-ZA" sz="4000" b="1" dirty="0"/>
              <a:t>the same </a:t>
            </a:r>
            <a:r>
              <a:rPr lang="en-ZA" sz="4000" b="1" dirty="0" smtClean="0"/>
              <a:t>side to </a:t>
            </a:r>
            <a:r>
              <a:rPr lang="en-ZA" sz="4000" b="1" dirty="0"/>
              <a:t>Earth during its orbit</a:t>
            </a:r>
            <a:r>
              <a:rPr lang="en-ZA" sz="4000" b="1" dirty="0" smtClean="0"/>
              <a:t>.</a:t>
            </a:r>
          </a:p>
          <a:p>
            <a:pPr marL="0" indent="0">
              <a:buNone/>
            </a:pPr>
            <a:endParaRPr lang="en-ZA" sz="4000" b="1" dirty="0"/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</a:rPr>
              <a:t>True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/>
              <a:t>False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1739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1640</Words>
  <Application>Microsoft Office PowerPoint</Application>
  <PresentationFormat>Widescreen</PresentationFormat>
  <Paragraphs>351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SimSun</vt:lpstr>
      <vt:lpstr>Arial</vt:lpstr>
      <vt:lpstr>Calibri</vt:lpstr>
      <vt:lpstr>Liberation Serif</vt:lpstr>
      <vt:lpstr>Lucida Sans</vt:lpstr>
      <vt:lpstr>Open Sans</vt:lpstr>
      <vt:lpstr>SAASTA</vt:lpstr>
      <vt:lpstr>PowerPoint Presentation</vt:lpstr>
      <vt:lpstr>RULES OF THE QUIZ</vt:lpstr>
      <vt:lpstr>QUESTION 1  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QUESTION 21</vt:lpstr>
      <vt:lpstr>QUESTION 22</vt:lpstr>
      <vt:lpstr>QUESTION 23</vt:lpstr>
      <vt:lpstr>PowerPoint Presentation</vt:lpstr>
      <vt:lpstr>PICTURE A</vt:lpstr>
      <vt:lpstr>QUESTION 24</vt:lpstr>
      <vt:lpstr>QUESTION 25</vt:lpstr>
      <vt:lpstr>QUESTION 26</vt:lpstr>
      <vt:lpstr>QUESTION 27</vt:lpstr>
      <vt:lpstr>QUESTION 28</vt:lpstr>
      <vt:lpstr>QUESTION 29</vt:lpstr>
      <vt:lpstr>QUESTION 30</vt:lpstr>
      <vt:lpstr>THANK YOU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Bafedile Kgwadi</dc:creator>
  <cp:lastModifiedBy>Bafedile Kgwadi</cp:lastModifiedBy>
  <cp:revision>37</cp:revision>
  <dcterms:created xsi:type="dcterms:W3CDTF">2018-07-27T18:58:15Z</dcterms:created>
  <dcterms:modified xsi:type="dcterms:W3CDTF">2018-10-10T16:23:02Z</dcterms:modified>
</cp:coreProperties>
</file>