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7" r:id="rId2"/>
    <p:sldId id="283" r:id="rId3"/>
    <p:sldId id="258" r:id="rId4"/>
    <p:sldId id="259" r:id="rId5"/>
    <p:sldId id="260" r:id="rId6"/>
    <p:sldId id="261" r:id="rId7"/>
    <p:sldId id="262" r:id="rId8"/>
    <p:sldId id="305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2" r:id="rId19"/>
    <p:sldId id="280" r:id="rId20"/>
    <p:sldId id="284" r:id="rId21"/>
    <p:sldId id="285" r:id="rId22"/>
    <p:sldId id="276" r:id="rId23"/>
    <p:sldId id="286" r:id="rId24"/>
    <p:sldId id="278" r:id="rId25"/>
    <p:sldId id="287" r:id="rId26"/>
    <p:sldId id="297" r:id="rId27"/>
    <p:sldId id="295" r:id="rId28"/>
    <p:sldId id="279" r:id="rId29"/>
    <p:sldId id="307" r:id="rId30"/>
    <p:sldId id="289" r:id="rId31"/>
    <p:sldId id="291" r:id="rId32"/>
    <p:sldId id="292" r:id="rId33"/>
    <p:sldId id="293" r:id="rId34"/>
    <p:sldId id="303" r:id="rId35"/>
    <p:sldId id="296" r:id="rId36"/>
    <p:sldId id="310" r:id="rId37"/>
    <p:sldId id="311" r:id="rId38"/>
    <p:sldId id="308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2" r:id="rId48"/>
    <p:sldId id="323" r:id="rId49"/>
    <p:sldId id="326" r:id="rId50"/>
    <p:sldId id="327" r:id="rId51"/>
    <p:sldId id="328" r:id="rId52"/>
    <p:sldId id="329" r:id="rId53"/>
    <p:sldId id="330" r:id="rId54"/>
    <p:sldId id="325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08AA8-587F-4B2C-BD50-05D09FBD6622}" type="datetimeFigureOut">
              <a:rPr lang="en-ZA" smtClean="0"/>
              <a:t>2019/03/14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DDB36-E4CE-4A21-8D53-3B84FCEEB72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550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B66DA9-4CD5-4265-9128-F9AC504501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428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0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3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4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69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3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4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8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5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4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4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150" y="1196754"/>
            <a:ext cx="10633164" cy="47250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SAASTA </a:t>
            </a:r>
          </a:p>
          <a:p>
            <a:pPr marL="0" indent="0" algn="ctr">
              <a:buNone/>
            </a:pPr>
            <a:r>
              <a:rPr lang="en-US" sz="5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AstroQuiz</a:t>
            </a: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US" sz="5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ZA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FINALS</a:t>
            </a:r>
            <a:endParaRPr lang="en-ZA" sz="5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896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QUESTION </a:t>
            </a:r>
            <a:r>
              <a:rPr lang="en-ZA" b="1" dirty="0" smtClean="0"/>
              <a:t>8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4367"/>
            <a:ext cx="10894423" cy="462425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romanUcPeriod"/>
            </a:pPr>
            <a:r>
              <a:rPr lang="en-ZA" sz="2800" dirty="0"/>
              <a:t>More than 100 spacecraft have been launched to explore the Moon. </a:t>
            </a:r>
            <a:endParaRPr lang="en-ZA" sz="2800" dirty="0" smtClean="0"/>
          </a:p>
          <a:p>
            <a:pPr marL="742950" indent="-742950">
              <a:buFont typeface="+mj-lt"/>
              <a:buAutoNum type="romanUcPeriod"/>
            </a:pPr>
            <a:r>
              <a:rPr lang="en-ZA" sz="2800" dirty="0" smtClean="0"/>
              <a:t>It’s </a:t>
            </a:r>
            <a:r>
              <a:rPr lang="en-ZA" sz="2800" dirty="0"/>
              <a:t>the only celestial body beyond Earth visited by human beings</a:t>
            </a:r>
            <a:r>
              <a:rPr lang="en-ZA" sz="2800" dirty="0" smtClean="0"/>
              <a:t>.</a:t>
            </a:r>
          </a:p>
          <a:p>
            <a:pPr marL="742950" indent="-742950">
              <a:buFont typeface="+mj-lt"/>
              <a:buAutoNum type="romanUcPeriod"/>
            </a:pPr>
            <a:r>
              <a:rPr lang="en-ZA" sz="2800" dirty="0"/>
              <a:t>The moon is the brightest and largest feature in the night sky. </a:t>
            </a:r>
            <a:endParaRPr lang="en-ZA" sz="2800" dirty="0" smtClean="0"/>
          </a:p>
          <a:p>
            <a:pPr marL="742950" indent="-742950">
              <a:buFont typeface="+mj-lt"/>
              <a:buAutoNum type="romanUcPeriod"/>
            </a:pPr>
            <a:r>
              <a:rPr lang="en-ZA" sz="2800" dirty="0"/>
              <a:t>The Moon is a rocky, solid-surface body with much of its surface cratered and pitted from impacts</a:t>
            </a:r>
            <a:r>
              <a:rPr lang="en-ZA" sz="2800" dirty="0" smtClean="0"/>
              <a:t>.</a:t>
            </a:r>
          </a:p>
          <a:p>
            <a:pPr marL="0" indent="0">
              <a:buNone/>
            </a:pPr>
            <a:endParaRPr lang="en-ZA" sz="1800" b="1" dirty="0" smtClean="0"/>
          </a:p>
          <a:p>
            <a:pPr marL="0" indent="0">
              <a:buNone/>
            </a:pPr>
            <a:r>
              <a:rPr lang="en-ZA" sz="4000" b="1" dirty="0" smtClean="0"/>
              <a:t>Which of the above is true about the Moon?</a:t>
            </a:r>
          </a:p>
          <a:p>
            <a:pPr marL="0" indent="0">
              <a:buNone/>
            </a:pPr>
            <a:r>
              <a:rPr lang="en-ZA" dirty="0" smtClean="0"/>
              <a:t>A. All 4 facts; B. I &amp; IV</a:t>
            </a:r>
            <a:r>
              <a:rPr lang="en-ZA" dirty="0"/>
              <a:t>; </a:t>
            </a:r>
            <a:r>
              <a:rPr lang="en-ZA" dirty="0" smtClean="0"/>
              <a:t>C. II &amp; III; D. II, III &amp; IV</a:t>
            </a:r>
          </a:p>
        </p:txBody>
      </p:sp>
    </p:spTree>
    <p:extLst>
      <p:ext uri="{BB962C8B-B14F-4D97-AF65-F5344CB8AC3E}">
        <p14:creationId xmlns:p14="http://schemas.microsoft.com/office/powerpoint/2010/main" val="27785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prstClr val="black"/>
                </a:solidFill>
              </a:rPr>
              <a:t>QUESTION </a:t>
            </a:r>
            <a:r>
              <a:rPr lang="en-ZA" b="1" dirty="0" smtClean="0">
                <a:solidFill>
                  <a:prstClr val="black"/>
                </a:solidFill>
              </a:rPr>
              <a:t>9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290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sz="4000" b="1" dirty="0" smtClean="0"/>
              <a:t>In which year did South Africa win the bid to host the Square Kilometre Array (SKA)?</a:t>
            </a:r>
          </a:p>
          <a:p>
            <a:pPr marL="0" indent="0">
              <a:buNone/>
            </a:pPr>
            <a:endParaRPr lang="en-ZA" dirty="0"/>
          </a:p>
          <a:p>
            <a:pPr marL="2228850" lvl="4" indent="-514350">
              <a:buFont typeface="+mj-lt"/>
              <a:buAutoNum type="alphaUcPeriod"/>
            </a:pPr>
            <a:r>
              <a:rPr lang="en-ZA" sz="3200" dirty="0" smtClean="0"/>
              <a:t>2010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ZA" sz="3200" dirty="0" smtClean="0"/>
              <a:t>2011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ZA" sz="3200" dirty="0" smtClean="0"/>
              <a:t>2012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ZA" sz="3200" dirty="0" smtClean="0"/>
              <a:t>2013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28604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prstClr val="black"/>
                </a:solidFill>
              </a:rPr>
              <a:t>QUESTION </a:t>
            </a:r>
            <a:r>
              <a:rPr lang="en-ZA" b="1" dirty="0" smtClean="0">
                <a:solidFill>
                  <a:prstClr val="black"/>
                </a:solidFill>
              </a:rPr>
              <a:t>10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4000" b="1" dirty="0" smtClean="0"/>
              <a:t>The Karoo Array Telescope 7(KAT-7) is a forerunner of the </a:t>
            </a:r>
            <a:r>
              <a:rPr lang="en-ZA" sz="4000" b="1" dirty="0" err="1" smtClean="0"/>
              <a:t>MeerKAT</a:t>
            </a:r>
            <a:r>
              <a:rPr lang="en-ZA" sz="4000" b="1" dirty="0" smtClean="0"/>
              <a:t> which is the forerunner of the eventual SKA.</a:t>
            </a:r>
          </a:p>
          <a:p>
            <a:pPr marL="0" indent="0">
              <a:buNone/>
            </a:pPr>
            <a:endParaRPr lang="en-ZA" dirty="0"/>
          </a:p>
          <a:p>
            <a:pPr marL="1771650" lvl="3" indent="-514350">
              <a:buFont typeface="+mj-lt"/>
              <a:buAutoNum type="alphaUcPeriod"/>
            </a:pPr>
            <a:r>
              <a:rPr lang="en-ZA" sz="3600" dirty="0" smtClean="0"/>
              <a:t>True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600" dirty="0" smtClean="0"/>
              <a:t>False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66260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prstClr val="black"/>
                </a:solidFill>
              </a:rPr>
              <a:t>QUESTION </a:t>
            </a:r>
            <a:r>
              <a:rPr lang="en-ZA" b="1" dirty="0" smtClean="0">
                <a:solidFill>
                  <a:prstClr val="black"/>
                </a:solidFill>
              </a:rPr>
              <a:t>11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271962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sz="4700" b="1" dirty="0" smtClean="0">
                <a:solidFill>
                  <a:prstClr val="black"/>
                </a:solidFill>
              </a:rPr>
              <a:t>An Observatory is a______</a:t>
            </a:r>
          </a:p>
          <a:p>
            <a:pPr marL="0" lvl="0" indent="0">
              <a:buNone/>
            </a:pPr>
            <a:endParaRPr lang="en-US" sz="4000" b="1" dirty="0">
              <a:solidFill>
                <a:prstClr val="black"/>
              </a:solidFill>
            </a:endParaRPr>
          </a:p>
          <a:p>
            <a:pPr marL="742950" lvl="0" indent="-742950">
              <a:buFont typeface="+mj-lt"/>
              <a:buAutoNum type="alphaUcPeriod"/>
            </a:pPr>
            <a:r>
              <a:rPr lang="en-US" sz="4000" dirty="0" smtClean="0">
                <a:solidFill>
                  <a:prstClr val="black"/>
                </a:solidFill>
              </a:rPr>
              <a:t>a group of telescopes</a:t>
            </a:r>
          </a:p>
          <a:p>
            <a:pPr marL="742950" lvl="0" indent="-742950">
              <a:buFont typeface="+mj-lt"/>
              <a:buAutoNum type="alphaUcPeriod"/>
            </a:pPr>
            <a:r>
              <a:rPr lang="en-US" sz="4000" dirty="0"/>
              <a:t>p</a:t>
            </a:r>
            <a:r>
              <a:rPr lang="en-US" sz="4000" dirty="0" smtClean="0"/>
              <a:t>lace/structure with equipment to observe celestial events/bodies</a:t>
            </a:r>
          </a:p>
          <a:p>
            <a:pPr marL="742950" lvl="0" indent="-742950">
              <a:buFont typeface="+mj-lt"/>
              <a:buAutoNum type="alphaUcPeriod"/>
            </a:pPr>
            <a:r>
              <a:rPr lang="en-US" sz="4000" dirty="0">
                <a:solidFill>
                  <a:prstClr val="black"/>
                </a:solidFill>
              </a:rPr>
              <a:t>a</a:t>
            </a:r>
            <a:r>
              <a:rPr lang="en-US" sz="4000" dirty="0" smtClean="0">
                <a:solidFill>
                  <a:prstClr val="black"/>
                </a:solidFill>
              </a:rPr>
              <a:t> telescope used to observe planets, stars and other celestial bodies</a:t>
            </a:r>
          </a:p>
          <a:p>
            <a:pPr marL="742950" lvl="0" indent="-742950">
              <a:buFont typeface="+mj-lt"/>
              <a:buAutoNum type="alphaUcPeriod"/>
            </a:pPr>
            <a:r>
              <a:rPr lang="en-US" sz="4000" dirty="0">
                <a:solidFill>
                  <a:prstClr val="black"/>
                </a:solidFill>
              </a:rPr>
              <a:t>a</a:t>
            </a:r>
            <a:r>
              <a:rPr lang="en-US" sz="4000" dirty="0" smtClean="0">
                <a:solidFill>
                  <a:prstClr val="black"/>
                </a:solidFill>
              </a:rPr>
              <a:t>n act of observing </a:t>
            </a:r>
            <a:endParaRPr lang="en-ZA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2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b="1" dirty="0">
                <a:solidFill>
                  <a:prstClr val="black"/>
                </a:solidFill>
              </a:rPr>
              <a:t>QUESTION </a:t>
            </a:r>
            <a:r>
              <a:rPr lang="en-ZA" b="1" dirty="0" smtClean="0">
                <a:solidFill>
                  <a:prstClr val="black"/>
                </a:solidFill>
              </a:rPr>
              <a:t>12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4000" b="1" dirty="0">
                <a:solidFill>
                  <a:prstClr val="black"/>
                </a:solidFill>
                <a:cs typeface="Arial" panose="020B0604020202020204" pitchFamily="34" charset="0"/>
              </a:rPr>
              <a:t>The </a:t>
            </a:r>
            <a:r>
              <a:rPr lang="en-US" sz="4000" b="1" dirty="0">
                <a:solidFill>
                  <a:prstClr val="black"/>
                </a:solidFill>
              </a:rPr>
              <a:t>largest</a:t>
            </a:r>
            <a:r>
              <a:rPr lang="en-US" sz="4000" b="1" dirty="0">
                <a:solidFill>
                  <a:prstClr val="black"/>
                </a:solidFill>
                <a:cs typeface="Arial" panose="020B0604020202020204" pitchFamily="34" charset="0"/>
              </a:rPr>
              <a:t> verified and </a:t>
            </a:r>
            <a:r>
              <a:rPr lang="en-US" sz="4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one of the oldest impact crater on Earth is the ____ crater.</a:t>
            </a: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1771650" lvl="3" indent="-514350">
              <a:buFont typeface="+mj-lt"/>
              <a:buAutoNum type="alphaUcPeriod"/>
            </a:pP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Tswaing</a:t>
            </a:r>
            <a:endParaRPr lang="en-US" sz="3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1771650" lvl="3" indent="-514350">
              <a:buFont typeface="+mj-lt"/>
              <a:buAutoNum type="alphaUcPeriod"/>
            </a:pP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Kalkkop</a:t>
            </a:r>
            <a:endParaRPr lang="en-US" sz="3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1771650" lvl="3" indent="-514350">
              <a:buFont typeface="+mj-lt"/>
              <a:buAutoNum type="alphaUcPeriod"/>
            </a:pPr>
            <a:r>
              <a:rPr lang="en-US" sz="3200" dirty="0" err="1">
                <a:cs typeface="Arial" panose="020B0604020202020204" pitchFamily="34" charset="0"/>
              </a:rPr>
              <a:t>Vredefort</a:t>
            </a:r>
            <a:endParaRPr lang="en-US" sz="3200" dirty="0">
              <a:cs typeface="Arial" panose="020B0604020202020204" pitchFamily="34" charset="0"/>
            </a:endParaRPr>
          </a:p>
          <a:p>
            <a:pPr marL="1771650" lvl="3" indent="-514350">
              <a:buFont typeface="+mj-lt"/>
              <a:buAutoNum type="alphaUcPeriod"/>
            </a:pP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Morokweng</a:t>
            </a:r>
            <a:endParaRPr lang="en-ZA" sz="3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554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prstClr val="black"/>
                </a:solidFill>
              </a:rPr>
              <a:t>QUESTION </a:t>
            </a:r>
            <a:r>
              <a:rPr lang="en-ZA" b="1" dirty="0" smtClean="0">
                <a:solidFill>
                  <a:prstClr val="black"/>
                </a:solidFill>
              </a:rPr>
              <a:t>13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4000" b="1" dirty="0" smtClean="0"/>
              <a:t>This crater is situated in the ________</a:t>
            </a:r>
          </a:p>
          <a:p>
            <a:pPr marL="0" indent="0">
              <a:buNone/>
            </a:pPr>
            <a:endParaRPr lang="en-ZA" dirty="0"/>
          </a:p>
          <a:p>
            <a:pPr marL="1314450" lvl="2" indent="-514350">
              <a:buFont typeface="+mj-lt"/>
              <a:buAutoNum type="alphaUcPeriod"/>
            </a:pPr>
            <a:r>
              <a:rPr lang="en-ZA" sz="3200" dirty="0" smtClean="0"/>
              <a:t>Free State province of South Africa</a:t>
            </a:r>
          </a:p>
          <a:p>
            <a:pPr marL="1314450" lvl="2" indent="-514350">
              <a:buFont typeface="+mj-lt"/>
              <a:buAutoNum type="alphaUcPeriod"/>
            </a:pPr>
            <a:r>
              <a:rPr lang="en-ZA" sz="3200" dirty="0" smtClean="0"/>
              <a:t>North West </a:t>
            </a:r>
            <a:r>
              <a:rPr lang="en-ZA" sz="3200" dirty="0">
                <a:solidFill>
                  <a:prstClr val="black"/>
                </a:solidFill>
              </a:rPr>
              <a:t>province of South </a:t>
            </a:r>
            <a:r>
              <a:rPr lang="en-ZA" sz="3200" dirty="0" smtClean="0">
                <a:solidFill>
                  <a:prstClr val="black"/>
                </a:solidFill>
              </a:rPr>
              <a:t>Africa</a:t>
            </a:r>
          </a:p>
          <a:p>
            <a:pPr marL="1314450" lvl="2" indent="-514350">
              <a:buFont typeface="+mj-lt"/>
              <a:buAutoNum type="alphaUcPeriod"/>
            </a:pPr>
            <a:r>
              <a:rPr lang="en-ZA" sz="3200" dirty="0" smtClean="0">
                <a:solidFill>
                  <a:prstClr val="black"/>
                </a:solidFill>
              </a:rPr>
              <a:t>United States of America</a:t>
            </a:r>
          </a:p>
          <a:p>
            <a:pPr marL="1314450" lvl="2" indent="-514350">
              <a:buFont typeface="+mj-lt"/>
              <a:buAutoNum type="alphaUcPeriod"/>
            </a:pPr>
            <a:r>
              <a:rPr lang="en-ZA" sz="3200" dirty="0" smtClean="0">
                <a:solidFill>
                  <a:prstClr val="black"/>
                </a:solidFill>
              </a:rPr>
              <a:t>Northern Cape</a:t>
            </a:r>
            <a:r>
              <a:rPr lang="en-ZA" sz="3200" dirty="0">
                <a:solidFill>
                  <a:prstClr val="black"/>
                </a:solidFill>
              </a:rPr>
              <a:t> province of South Africa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2000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prstClr val="black"/>
                </a:solidFill>
              </a:rPr>
              <a:t>QUESTION </a:t>
            </a:r>
            <a:r>
              <a:rPr lang="en-ZA" b="1" dirty="0" smtClean="0">
                <a:solidFill>
                  <a:prstClr val="black"/>
                </a:solidFill>
              </a:rPr>
              <a:t>14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en-GB" sz="4000" b="1" dirty="0">
                <a:solidFill>
                  <a:prstClr val="black"/>
                </a:solidFill>
                <a:cs typeface="Arial" pitchFamily="34" charset="0"/>
              </a:rPr>
              <a:t>The nearest planet to the Sun with more than one moon </a:t>
            </a:r>
            <a:r>
              <a:rPr lang="en-GB" sz="4000" b="1" dirty="0" smtClean="0">
                <a:solidFill>
                  <a:prstClr val="black"/>
                </a:solidFill>
                <a:cs typeface="Arial" pitchFamily="34" charset="0"/>
              </a:rPr>
              <a:t>is ______</a:t>
            </a:r>
            <a:endParaRPr lang="en-US" sz="4000" b="1" dirty="0">
              <a:solidFill>
                <a:prstClr val="black"/>
              </a:solidFill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GB" b="1" dirty="0">
                <a:solidFill>
                  <a:prstClr val="black"/>
                </a:solidFill>
                <a:cs typeface="Arial" pitchFamily="34" charset="0"/>
              </a:rPr>
              <a:t> </a:t>
            </a:r>
            <a:endParaRPr lang="en-US" b="1" dirty="0">
              <a:solidFill>
                <a:prstClr val="black"/>
              </a:solidFill>
              <a:cs typeface="Arial" pitchFamily="34" charset="0"/>
            </a:endParaRPr>
          </a:p>
          <a:p>
            <a:pPr marL="2228850" lvl="4" indent="-5143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  <a:defRPr/>
            </a:pPr>
            <a:r>
              <a:rPr lang="en-GB" sz="3200" dirty="0">
                <a:solidFill>
                  <a:prstClr val="black"/>
                </a:solidFill>
                <a:cs typeface="Arial" pitchFamily="34" charset="0"/>
              </a:rPr>
              <a:t>Mercury</a:t>
            </a:r>
            <a:endParaRPr lang="en-US" sz="3200" dirty="0">
              <a:solidFill>
                <a:prstClr val="black"/>
              </a:solidFill>
              <a:cs typeface="Arial" pitchFamily="34" charset="0"/>
            </a:endParaRPr>
          </a:p>
          <a:p>
            <a:pPr marL="2228850" lvl="4" indent="-5143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  <a:defRPr/>
            </a:pPr>
            <a:r>
              <a:rPr lang="en-GB" sz="3200" dirty="0">
                <a:cs typeface="Arial" pitchFamily="34" charset="0"/>
              </a:rPr>
              <a:t>Mars </a:t>
            </a:r>
            <a:endParaRPr lang="en-US" sz="3200" dirty="0">
              <a:cs typeface="Arial" pitchFamily="34" charset="0"/>
            </a:endParaRPr>
          </a:p>
          <a:p>
            <a:pPr marL="2228850" lvl="4" indent="-5143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  <a:defRPr/>
            </a:pPr>
            <a:r>
              <a:rPr lang="en-ZA" sz="3200" dirty="0" smtClean="0">
                <a:solidFill>
                  <a:prstClr val="black"/>
                </a:solidFill>
                <a:cs typeface="Arial" pitchFamily="34" charset="0"/>
              </a:rPr>
              <a:t>Saturn</a:t>
            </a:r>
            <a:endParaRPr lang="en-US" sz="3200" dirty="0">
              <a:solidFill>
                <a:prstClr val="black"/>
              </a:solidFill>
              <a:cs typeface="Arial" pitchFamily="34" charset="0"/>
            </a:endParaRPr>
          </a:p>
          <a:p>
            <a:pPr marL="2228850" lvl="4" indent="-5143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  <a:defRPr/>
            </a:pPr>
            <a:r>
              <a:rPr lang="en-GB" sz="3200" dirty="0" smtClean="0">
                <a:solidFill>
                  <a:prstClr val="black"/>
                </a:solidFill>
                <a:cs typeface="Arial" pitchFamily="34" charset="0"/>
              </a:rPr>
              <a:t>Jupiter</a:t>
            </a:r>
            <a:r>
              <a:rPr lang="en-US" sz="2800" dirty="0">
                <a:solidFill>
                  <a:prstClr val="black"/>
                </a:solidFill>
                <a:cs typeface="Arial" pitchFamily="34" charset="0"/>
              </a:rPr>
              <a:t> </a:t>
            </a:r>
            <a:endParaRPr lang="en-ZA" sz="3200" kern="0" dirty="0">
              <a:solidFill>
                <a:srgbClr val="000000"/>
              </a:solidFill>
              <a:cs typeface="Arial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920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QUESTION 15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357687"/>
          </a:xfrm>
        </p:spPr>
        <p:txBody>
          <a:bodyPr/>
          <a:lstStyle/>
          <a:p>
            <a:pPr marL="0" indent="0">
              <a:buNone/>
            </a:pPr>
            <a:r>
              <a:rPr lang="en-ZA" sz="4000" b="1" dirty="0" smtClean="0"/>
              <a:t>How many moons does this planet in Question 14 above have?</a:t>
            </a:r>
          </a:p>
          <a:p>
            <a:pPr marL="0" indent="0">
              <a:buNone/>
            </a:pPr>
            <a:endParaRPr lang="en-ZA" dirty="0"/>
          </a:p>
          <a:p>
            <a:pPr marL="2686050" lvl="5" indent="-514350">
              <a:buFont typeface="+mj-lt"/>
              <a:buAutoNum type="alphaUcPeriod"/>
            </a:pPr>
            <a:r>
              <a:rPr lang="en-ZA" sz="3200" dirty="0" smtClean="0"/>
              <a:t>2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ZA" sz="3200" dirty="0" smtClean="0"/>
              <a:t>16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ZA" sz="3200" dirty="0" smtClean="0"/>
              <a:t>23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ZA" sz="3200" dirty="0" smtClean="0"/>
              <a:t>64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30900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prstClr val="black"/>
                </a:solidFill>
              </a:rPr>
              <a:t>QUESTION </a:t>
            </a:r>
            <a:r>
              <a:rPr lang="en-ZA" b="1" dirty="0" smtClean="0">
                <a:solidFill>
                  <a:prstClr val="black"/>
                </a:solidFill>
              </a:rPr>
              <a:t>16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en-GB" sz="4000" b="1" dirty="0">
                <a:solidFill>
                  <a:prstClr val="black"/>
                </a:solidFill>
                <a:cs typeface="Arial" pitchFamily="34" charset="0"/>
              </a:rPr>
              <a:t>The nearest planet to the Sun with </a:t>
            </a:r>
            <a:r>
              <a:rPr lang="en-ZA" sz="4000" b="1" dirty="0" smtClean="0">
                <a:solidFill>
                  <a:prstClr val="black"/>
                </a:solidFill>
                <a:cs typeface="Arial" pitchFamily="34" charset="0"/>
              </a:rPr>
              <a:t>rings is____</a:t>
            </a:r>
            <a:r>
              <a:rPr lang="en-ZA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_</a:t>
            </a:r>
            <a:endParaRPr lang="en-US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28850" lvl="4" indent="-5143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prstClr val="black"/>
                </a:solidFill>
                <a:cs typeface="Arial" pitchFamily="34" charset="0"/>
              </a:rPr>
              <a:t>Neptune</a:t>
            </a:r>
          </a:p>
          <a:p>
            <a:pPr marL="2228850" lvl="4" indent="-5143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prstClr val="black"/>
                </a:solidFill>
                <a:cs typeface="Arial" pitchFamily="34" charset="0"/>
              </a:rPr>
              <a:t>Mars</a:t>
            </a:r>
          </a:p>
          <a:p>
            <a:pPr marL="2228850" lvl="4" indent="-5143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sz="3200" dirty="0" smtClean="0">
                <a:cs typeface="Arial" pitchFamily="34" charset="0"/>
              </a:rPr>
              <a:t>Jupiter</a:t>
            </a:r>
          </a:p>
          <a:p>
            <a:pPr marL="2228850" lvl="4" indent="-5143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prstClr val="black"/>
                </a:solidFill>
                <a:cs typeface="Arial" pitchFamily="34" charset="0"/>
              </a:rPr>
              <a:t>Saturn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ZA" sz="32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9758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17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8" y="1100138"/>
            <a:ext cx="11339512" cy="4777135"/>
          </a:xfrm>
        </p:spPr>
        <p:txBody>
          <a:bodyPr>
            <a:normAutofit/>
          </a:bodyPr>
          <a:lstStyle/>
          <a:p>
            <a:pPr marL="0" indent="0" eaLnBrk="0" fontAlgn="base" hangingPunct="0">
              <a:spcAft>
                <a:spcPct val="0"/>
              </a:spcAft>
              <a:buNone/>
              <a:defRPr/>
            </a:pPr>
            <a:r>
              <a:rPr lang="en-ZA" sz="4000" b="1" kern="0" dirty="0">
                <a:solidFill>
                  <a:srgbClr val="000000"/>
                </a:solidFill>
                <a:cs typeface="Arial"/>
              </a:rPr>
              <a:t>The brightest star in the sky, Sirius, is/was____</a:t>
            </a:r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endParaRPr lang="en-ZA" sz="4000" b="1" kern="0" dirty="0">
              <a:solidFill>
                <a:srgbClr val="000000"/>
              </a:solidFill>
              <a:cs typeface="Arial"/>
            </a:endParaRPr>
          </a:p>
          <a:p>
            <a:pPr marL="1543050" lvl="2" indent="-742950" eaLnBrk="0" fontAlgn="base" hangingPunct="0">
              <a:spcAft>
                <a:spcPct val="0"/>
              </a:spcAft>
              <a:buFont typeface="+mj-lt"/>
              <a:buAutoNum type="alphaUcPeriod"/>
              <a:defRPr/>
            </a:pPr>
            <a:r>
              <a:rPr lang="en-ZA" sz="3200" kern="0" dirty="0">
                <a:solidFill>
                  <a:srgbClr val="000000"/>
                </a:solidFill>
                <a:cs typeface="Arial"/>
              </a:rPr>
              <a:t>Closest to the Earth</a:t>
            </a:r>
          </a:p>
          <a:p>
            <a:pPr marL="1543050" lvl="2" indent="-742950" eaLnBrk="0" fontAlgn="base" hangingPunct="0">
              <a:spcAft>
                <a:spcPct val="0"/>
              </a:spcAft>
              <a:buFont typeface="+mj-lt"/>
              <a:buAutoNum type="alphaUcPeriod"/>
              <a:defRPr/>
            </a:pPr>
            <a:r>
              <a:rPr lang="en-ZA" sz="3200" kern="0" dirty="0">
                <a:cs typeface="Arial"/>
              </a:rPr>
              <a:t>Whiter and hotter than the Sun</a:t>
            </a:r>
          </a:p>
          <a:p>
            <a:pPr marL="1543050" lvl="2" indent="-742950" eaLnBrk="0" fontAlgn="base" hangingPunct="0">
              <a:spcAft>
                <a:spcPct val="0"/>
              </a:spcAft>
              <a:buFont typeface="+mj-lt"/>
              <a:buAutoNum type="alphaUcPeriod"/>
              <a:defRPr/>
            </a:pPr>
            <a:r>
              <a:rPr lang="en-ZA" sz="3200" kern="0" dirty="0">
                <a:solidFill>
                  <a:srgbClr val="000000"/>
                </a:solidFill>
                <a:cs typeface="Arial"/>
              </a:rPr>
              <a:t>Blue and cold</a:t>
            </a:r>
          </a:p>
          <a:p>
            <a:pPr marL="1543050" lvl="2" indent="-742950" eaLnBrk="0" fontAlgn="base" hangingPunct="0">
              <a:spcAft>
                <a:spcPct val="0"/>
              </a:spcAft>
              <a:buFont typeface="+mj-lt"/>
              <a:buAutoNum type="alphaUcPeriod"/>
              <a:defRPr/>
            </a:pPr>
            <a:r>
              <a:rPr lang="en-ZA" sz="3200" kern="0" dirty="0">
                <a:solidFill>
                  <a:srgbClr val="000000"/>
                </a:solidFill>
                <a:cs typeface="Arial"/>
              </a:rPr>
              <a:t>Discovered by Robert Innes in 1915 </a:t>
            </a:r>
          </a:p>
        </p:txBody>
      </p:sp>
    </p:spTree>
    <p:extLst>
      <p:ext uri="{BB962C8B-B14F-4D97-AF65-F5344CB8AC3E}">
        <p14:creationId xmlns:p14="http://schemas.microsoft.com/office/powerpoint/2010/main" val="255305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RULES OF THE </a:t>
            </a:r>
            <a:r>
              <a:rPr lang="en-US" altLang="en-US" b="1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QUIZ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2194"/>
            <a:ext cx="10691813" cy="4464497"/>
          </a:xfrm>
        </p:spPr>
        <p:txBody>
          <a:bodyPr>
            <a:noAutofit/>
          </a:bodyPr>
          <a:lstStyle/>
          <a:p>
            <a:pPr defTabSz="457200" eaLnBrk="0" fontAlgn="base" hangingPunct="0">
              <a:lnSpc>
                <a:spcPct val="83000"/>
              </a:lnSpc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800" dirty="0"/>
              <a:t>The audience must be silent throughout the quiz and </a:t>
            </a:r>
            <a:r>
              <a:rPr lang="en-US" sz="2800" b="1" dirty="0"/>
              <a:t>NOT</a:t>
            </a:r>
            <a:r>
              <a:rPr lang="en-US" sz="2800" dirty="0"/>
              <a:t> whisper to anyone.</a:t>
            </a:r>
          </a:p>
          <a:p>
            <a:pPr defTabSz="457200" eaLnBrk="0" fontAlgn="base" hangingPunct="0">
              <a:lnSpc>
                <a:spcPct val="83000"/>
              </a:lnSpc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800" dirty="0"/>
              <a:t>No resource material can be taken into the quiz venue.</a:t>
            </a:r>
          </a:p>
          <a:p>
            <a:pPr algn="just" defTabSz="457200" eaLnBrk="0" fontAlgn="base" hangingPunct="0">
              <a:lnSpc>
                <a:spcPct val="83000"/>
              </a:lnSpc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800" dirty="0"/>
              <a:t>Teams have up to 1 minute to discuss each answer and must reveal their answers immediately when the signal is given that the time is up.</a:t>
            </a:r>
          </a:p>
          <a:p>
            <a:pPr algn="just" defTabSz="457200" eaLnBrk="0" fontAlgn="base" hangingPunct="0">
              <a:lnSpc>
                <a:spcPct val="83000"/>
              </a:lnSpc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800" dirty="0"/>
              <a:t>The scores will be calculated and given after THE FIRST ten questions ONLY and overall winners will be announced at the Awards function in the evening.</a:t>
            </a:r>
          </a:p>
          <a:p>
            <a:pPr algn="just" defTabSz="457200" eaLnBrk="0" fontAlgn="base" hangingPunct="0">
              <a:lnSpc>
                <a:spcPct val="83000"/>
              </a:lnSpc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800" dirty="0"/>
              <a:t>The audience will get a chance to win prizes! </a:t>
            </a:r>
          </a:p>
          <a:p>
            <a:pPr algn="just" defTabSz="457200" eaLnBrk="0" fontAlgn="base" hangingPunct="0">
              <a:lnSpc>
                <a:spcPct val="83000"/>
              </a:lnSpc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800" dirty="0"/>
              <a:t>A tie-break will be settled on a “sudden death” basis, involving tied teams only (i.e. as soon as a team falls behind on correct answers, it is knocked out).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7126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18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412777"/>
            <a:ext cx="8712968" cy="4536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Which of the following objects is the </a:t>
            </a:r>
            <a:r>
              <a:rPr lang="en-US" sz="4400" b="1" dirty="0" smtClean="0"/>
              <a:t>smallest of them all?</a:t>
            </a:r>
            <a:endParaRPr lang="en-US" sz="4400" b="1" dirty="0"/>
          </a:p>
          <a:p>
            <a:pPr marL="0" indent="0">
              <a:buNone/>
            </a:pPr>
            <a:endParaRPr lang="en-ZA" dirty="0"/>
          </a:p>
          <a:p>
            <a:pPr marL="1771650" lvl="3" indent="-514350">
              <a:buFont typeface="+mj-lt"/>
              <a:buAutoNum type="alphaUcPeriod"/>
            </a:pPr>
            <a:r>
              <a:rPr lang="en-US" sz="3200" dirty="0"/>
              <a:t>Star</a:t>
            </a:r>
            <a:endParaRPr lang="en-ZA" sz="3200" dirty="0"/>
          </a:p>
          <a:p>
            <a:pPr marL="1771650" lvl="3" indent="-514350">
              <a:buFont typeface="+mj-lt"/>
              <a:buAutoNum type="alphaUcPeriod"/>
            </a:pPr>
            <a:r>
              <a:rPr lang="en-US" sz="3200" dirty="0"/>
              <a:t>Galaxy</a:t>
            </a:r>
            <a:endParaRPr lang="en-ZA" sz="3200" dirty="0"/>
          </a:p>
          <a:p>
            <a:pPr marL="1771650" lvl="3" indent="-514350">
              <a:buFont typeface="+mj-lt"/>
              <a:buAutoNum type="alphaUcPeriod"/>
            </a:pPr>
            <a:r>
              <a:rPr lang="en-US" sz="3200" dirty="0"/>
              <a:t>S</a:t>
            </a:r>
            <a:r>
              <a:rPr lang="en-US" sz="3200" dirty="0" smtClean="0"/>
              <a:t>olar </a:t>
            </a:r>
            <a:r>
              <a:rPr lang="en-US" sz="3200" dirty="0"/>
              <a:t>system</a:t>
            </a:r>
            <a:endParaRPr lang="en-ZA" sz="3200" dirty="0"/>
          </a:p>
          <a:p>
            <a:pPr marL="1771650" lvl="3" indent="-514350">
              <a:buFont typeface="+mj-lt"/>
              <a:buAutoNum type="alphaUcPeriod"/>
            </a:pPr>
            <a:r>
              <a:rPr lang="en-US" sz="3200" dirty="0"/>
              <a:t>P</a:t>
            </a:r>
            <a:r>
              <a:rPr lang="en-US" sz="3200" dirty="0" smtClean="0"/>
              <a:t>lanet</a:t>
            </a:r>
            <a:endParaRPr lang="en-ZA" sz="3200" dirty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963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19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412777"/>
            <a:ext cx="8640960" cy="43924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b="1" dirty="0" err="1">
                <a:cs typeface="Arial" panose="020B0604020202020204" pitchFamily="34" charset="0"/>
              </a:rPr>
              <a:t>Tswaing</a:t>
            </a:r>
            <a:r>
              <a:rPr lang="en-US" sz="4400" b="1" dirty="0">
                <a:cs typeface="Arial" panose="020B0604020202020204" pitchFamily="34" charset="0"/>
              </a:rPr>
              <a:t>, </a:t>
            </a:r>
            <a:r>
              <a:rPr lang="en-US" sz="4400" b="1" dirty="0" err="1">
                <a:cs typeface="Arial" panose="020B0604020202020204" pitchFamily="34" charset="0"/>
              </a:rPr>
              <a:t>Vredefort</a:t>
            </a:r>
            <a:r>
              <a:rPr lang="en-US" sz="4400" b="1" dirty="0">
                <a:cs typeface="Arial" panose="020B0604020202020204" pitchFamily="34" charset="0"/>
              </a:rPr>
              <a:t>, </a:t>
            </a:r>
            <a:r>
              <a:rPr lang="en-US" sz="4400" b="1" dirty="0" smtClean="0">
                <a:cs typeface="Arial" panose="020B0604020202020204" pitchFamily="34" charset="0"/>
              </a:rPr>
              <a:t>_____ and ____ are impact craters.</a:t>
            </a:r>
            <a:endParaRPr lang="en-US" sz="44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400" dirty="0">
              <a:cs typeface="Arial" panose="020B0604020202020204" pitchFamily="34" charset="0"/>
            </a:endParaRPr>
          </a:p>
          <a:p>
            <a:pPr marL="914400" lvl="1" indent="-514350">
              <a:buFont typeface="+mj-lt"/>
              <a:buAutoNum type="alphaUcPeriod"/>
            </a:pPr>
            <a:r>
              <a:rPr lang="en-US" sz="3600" dirty="0" err="1" smtClean="0">
                <a:cs typeface="Arial" panose="020B0604020202020204" pitchFamily="34" charset="0"/>
              </a:rPr>
              <a:t>Mankweng</a:t>
            </a:r>
            <a:r>
              <a:rPr lang="en-US" sz="3600" dirty="0" smtClean="0">
                <a:cs typeface="Arial" panose="020B0604020202020204" pitchFamily="34" charset="0"/>
              </a:rPr>
              <a:t> and </a:t>
            </a:r>
            <a:r>
              <a:rPr lang="en-US" sz="3600" dirty="0" err="1" smtClean="0">
                <a:cs typeface="Arial" panose="020B0604020202020204" pitchFamily="34" charset="0"/>
              </a:rPr>
              <a:t>Vredekop</a:t>
            </a:r>
            <a:endParaRPr lang="en-US" sz="3600" dirty="0" smtClean="0">
              <a:cs typeface="Arial" panose="020B0604020202020204" pitchFamily="34" charset="0"/>
            </a:endParaRPr>
          </a:p>
          <a:p>
            <a:pPr marL="914400" lvl="1" indent="-514350">
              <a:buFont typeface="+mj-lt"/>
              <a:buAutoNum type="alphaUcPeriod"/>
            </a:pPr>
            <a:r>
              <a:rPr lang="en-US" sz="3600" dirty="0" err="1" smtClean="0">
                <a:cs typeface="Arial" panose="020B0604020202020204" pitchFamily="34" charset="0"/>
              </a:rPr>
              <a:t>Morokweng</a:t>
            </a:r>
            <a:r>
              <a:rPr lang="en-US" sz="3600" dirty="0" smtClean="0">
                <a:cs typeface="Arial" panose="020B0604020202020204" pitchFamily="34" charset="0"/>
              </a:rPr>
              <a:t> </a:t>
            </a:r>
            <a:r>
              <a:rPr lang="en-US" sz="3600" dirty="0">
                <a:cs typeface="Arial" panose="020B0604020202020204" pitchFamily="34" charset="0"/>
              </a:rPr>
              <a:t>and </a:t>
            </a:r>
            <a:r>
              <a:rPr lang="en-US" sz="3600" dirty="0" err="1">
                <a:cs typeface="Arial" panose="020B0604020202020204" pitchFamily="34" charset="0"/>
              </a:rPr>
              <a:t>Kalkkop</a:t>
            </a:r>
            <a:endParaRPr lang="en-US" sz="3600" dirty="0">
              <a:cs typeface="Arial" panose="020B0604020202020204" pitchFamily="34" charset="0"/>
            </a:endParaRPr>
          </a:p>
          <a:p>
            <a:pPr marL="914400" lvl="1" indent="-514350">
              <a:buFont typeface="+mj-lt"/>
              <a:buAutoNum type="alphaUcPeriod"/>
            </a:pPr>
            <a:r>
              <a:rPr lang="en-US" sz="3600" dirty="0" err="1" smtClean="0">
                <a:cs typeface="Arial" panose="020B0604020202020204" pitchFamily="34" charset="0"/>
              </a:rPr>
              <a:t>Morokweng</a:t>
            </a:r>
            <a:r>
              <a:rPr lang="en-US" sz="3600" dirty="0" smtClean="0">
                <a:cs typeface="Arial" panose="020B0604020202020204" pitchFamily="34" charset="0"/>
              </a:rPr>
              <a:t> and </a:t>
            </a:r>
            <a:r>
              <a:rPr lang="en-US" sz="3600" dirty="0" err="1" smtClean="0">
                <a:cs typeface="Arial" panose="020B0604020202020204" pitchFamily="34" charset="0"/>
              </a:rPr>
              <a:t>Mankweng</a:t>
            </a:r>
            <a:endParaRPr lang="en-US" sz="3600" dirty="0">
              <a:cs typeface="Arial" panose="020B0604020202020204" pitchFamily="34" charset="0"/>
            </a:endParaRPr>
          </a:p>
          <a:p>
            <a:pPr marL="914400" lvl="1" indent="-514350">
              <a:buFont typeface="+mj-lt"/>
              <a:buAutoNum type="alphaUcPeriod"/>
            </a:pPr>
            <a:r>
              <a:rPr lang="en-US" sz="3600" dirty="0" err="1" smtClean="0">
                <a:cs typeface="Arial" panose="020B0604020202020204" pitchFamily="34" charset="0"/>
              </a:rPr>
              <a:t>Mankweng</a:t>
            </a:r>
            <a:r>
              <a:rPr lang="en-US" sz="3600" dirty="0" smtClean="0">
                <a:cs typeface="Arial" panose="020B0604020202020204" pitchFamily="34" charset="0"/>
              </a:rPr>
              <a:t> and </a:t>
            </a:r>
            <a:r>
              <a:rPr lang="en-US" sz="3600" dirty="0" err="1">
                <a:cs typeface="Arial" panose="020B0604020202020204" pitchFamily="34" charset="0"/>
              </a:rPr>
              <a:t>K</a:t>
            </a:r>
            <a:r>
              <a:rPr lang="en-US" sz="3600" dirty="0" err="1" smtClean="0">
                <a:cs typeface="Arial" panose="020B0604020202020204" pitchFamily="34" charset="0"/>
              </a:rPr>
              <a:t>alkkop</a:t>
            </a:r>
            <a:endParaRPr lang="en-US" sz="3600" dirty="0">
              <a:cs typeface="Arial" panose="020B0604020202020204" pitchFamily="34" charset="0"/>
            </a:endParaRPr>
          </a:p>
          <a:p>
            <a:pPr marL="914400" lvl="1" indent="-514350">
              <a:buFont typeface="+mj-lt"/>
              <a:buAutoNum type="alphaUcPeriod"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514350">
              <a:buFont typeface="+mj-lt"/>
              <a:buAutoNum type="alphaUcPeriod"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28850" lvl="4" indent="-514350">
              <a:buFont typeface="+mj-lt"/>
              <a:buAutoNum type="alphaU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7060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prstClr val="black"/>
                </a:solidFill>
              </a:rPr>
              <a:t>QUESTION </a:t>
            </a:r>
            <a:r>
              <a:rPr lang="en-ZA" b="1" dirty="0" smtClean="0">
                <a:solidFill>
                  <a:prstClr val="black"/>
                </a:solidFill>
              </a:rPr>
              <a:t>20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8725"/>
            <a:ext cx="10972800" cy="4503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4300" b="1" dirty="0" smtClean="0"/>
              <a:t>The impact craters mentioned in Question 19 above are found in ____ provinces respectively.</a:t>
            </a:r>
          </a:p>
          <a:p>
            <a:pPr marL="0" indent="0">
              <a:buNone/>
            </a:pPr>
            <a:endParaRPr lang="en-ZA" sz="2600" dirty="0"/>
          </a:p>
          <a:p>
            <a:pPr marL="514350" indent="-514350">
              <a:buFont typeface="+mj-lt"/>
              <a:buAutoNum type="alphaUcPeriod"/>
            </a:pPr>
            <a:r>
              <a:rPr lang="en-ZA" dirty="0" smtClean="0">
                <a:solidFill>
                  <a:prstClr val="black"/>
                </a:solidFill>
              </a:rPr>
              <a:t>Gauteng; </a:t>
            </a:r>
            <a:r>
              <a:rPr lang="en-ZA" dirty="0">
                <a:solidFill>
                  <a:prstClr val="black"/>
                </a:solidFill>
              </a:rPr>
              <a:t>Northern Cape; Free State and Western Cape </a:t>
            </a:r>
            <a:endParaRPr lang="en-ZA" dirty="0" smtClean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ZA" dirty="0">
                <a:solidFill>
                  <a:prstClr val="black"/>
                </a:solidFill>
              </a:rPr>
              <a:t>Gauteng; Free State; </a:t>
            </a:r>
            <a:r>
              <a:rPr lang="en-ZA" dirty="0" smtClean="0">
                <a:solidFill>
                  <a:prstClr val="black"/>
                </a:solidFill>
              </a:rPr>
              <a:t>Eastern </a:t>
            </a:r>
            <a:r>
              <a:rPr lang="en-ZA" dirty="0">
                <a:solidFill>
                  <a:prstClr val="black"/>
                </a:solidFill>
              </a:rPr>
              <a:t>Cape </a:t>
            </a:r>
            <a:r>
              <a:rPr lang="en-ZA" dirty="0" smtClean="0">
                <a:solidFill>
                  <a:prstClr val="black"/>
                </a:solidFill>
              </a:rPr>
              <a:t>and North </a:t>
            </a:r>
            <a:r>
              <a:rPr lang="en-ZA" dirty="0">
                <a:solidFill>
                  <a:prstClr val="black"/>
                </a:solidFill>
              </a:rPr>
              <a:t>West </a:t>
            </a:r>
            <a:endParaRPr lang="en-ZA" dirty="0" smtClean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ZA" dirty="0" smtClean="0">
                <a:solidFill>
                  <a:prstClr val="black"/>
                </a:solidFill>
              </a:rPr>
              <a:t>North West; </a:t>
            </a:r>
            <a:r>
              <a:rPr lang="en-ZA" dirty="0">
                <a:solidFill>
                  <a:prstClr val="black"/>
                </a:solidFill>
              </a:rPr>
              <a:t>Free State; North West and Eastern Cape </a:t>
            </a:r>
            <a:endParaRPr lang="en-ZA" dirty="0" smtClean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ZA" dirty="0"/>
              <a:t>Gauteng; Free State; North West and Eastern </a:t>
            </a:r>
            <a:r>
              <a:rPr lang="en-ZA" dirty="0" smtClean="0"/>
              <a:t>Cape</a:t>
            </a:r>
            <a:endParaRPr lang="en-ZA" dirty="0"/>
          </a:p>
          <a:p>
            <a:pPr marL="514350" indent="-514350">
              <a:buFont typeface="+mj-lt"/>
              <a:buAutoNum type="alphaUcPeriod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846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21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363272" cy="4186237"/>
          </a:xfrm>
        </p:spPr>
        <p:txBody>
          <a:bodyPr>
            <a:normAutofit lnSpcReduction="10000"/>
          </a:bodyPr>
          <a:lstStyle/>
          <a:p>
            <a:pPr marL="0" indent="0" fontAlgn="base">
              <a:spcAft>
                <a:spcPct val="0"/>
              </a:spcAft>
              <a:buNone/>
            </a:pPr>
            <a:r>
              <a:rPr lang="en-ZA" altLang="en-US" sz="4000" b="1" kern="0" dirty="0">
                <a:cs typeface="Arial"/>
              </a:rPr>
              <a:t>Which planet has the </a:t>
            </a:r>
            <a:r>
              <a:rPr lang="en-ZA" altLang="en-US" sz="4000" b="1" kern="0" dirty="0" smtClean="0">
                <a:cs typeface="Arial"/>
              </a:rPr>
              <a:t>longest </a:t>
            </a:r>
            <a:r>
              <a:rPr lang="en-ZA" altLang="en-US" sz="4000" b="1" kern="0" dirty="0">
                <a:cs typeface="Arial"/>
              </a:rPr>
              <a:t>day of all the planets in the solar system?</a:t>
            </a:r>
          </a:p>
          <a:p>
            <a:pPr marL="0" indent="0" fontAlgn="base">
              <a:spcAft>
                <a:spcPct val="0"/>
              </a:spcAft>
              <a:buNone/>
            </a:pPr>
            <a:endParaRPr lang="en-ZA" altLang="en-US" sz="4000" b="1" kern="0" dirty="0">
              <a:cs typeface="Arial"/>
            </a:endParaRPr>
          </a:p>
          <a:p>
            <a:pPr marL="2228850" lvl="4" indent="-514350" fontAlgn="base">
              <a:spcAft>
                <a:spcPct val="0"/>
              </a:spcAft>
              <a:buFont typeface="+mj-lt"/>
              <a:buAutoNum type="alphaUcPeriod"/>
            </a:pPr>
            <a:r>
              <a:rPr lang="en-ZA" altLang="en-US" sz="3200" kern="0" dirty="0">
                <a:cs typeface="Arial"/>
              </a:rPr>
              <a:t>Saturn</a:t>
            </a:r>
          </a:p>
          <a:p>
            <a:pPr marL="2228850" lvl="4" indent="-51435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3200" kern="0" dirty="0" smtClean="0">
                <a:cs typeface="Arial"/>
              </a:rPr>
              <a:t>Mercury</a:t>
            </a:r>
          </a:p>
          <a:p>
            <a:pPr marL="2228850" lvl="4" indent="-514350" fontAlgn="base">
              <a:spcAft>
                <a:spcPct val="0"/>
              </a:spcAft>
              <a:buFont typeface="+mj-lt"/>
              <a:buAutoNum type="alphaUcPeriod"/>
            </a:pPr>
            <a:r>
              <a:rPr lang="en-ZA" altLang="en-US" sz="3200" kern="0" dirty="0" smtClean="0">
                <a:cs typeface="Arial"/>
              </a:rPr>
              <a:t>Venus</a:t>
            </a:r>
            <a:endParaRPr lang="en-US" altLang="en-US" sz="3200" kern="0" dirty="0">
              <a:cs typeface="Arial"/>
            </a:endParaRPr>
          </a:p>
          <a:p>
            <a:pPr marL="2228850" lvl="4" indent="-514350" fontAlgn="base">
              <a:spcAft>
                <a:spcPct val="0"/>
              </a:spcAft>
              <a:buFont typeface="+mj-lt"/>
              <a:buAutoNum type="alphaUcPeriod"/>
            </a:pPr>
            <a:r>
              <a:rPr lang="en-ZA" altLang="en-US" sz="3200" kern="0" dirty="0" smtClean="0">
                <a:cs typeface="Arial"/>
              </a:rPr>
              <a:t>Jupiter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1458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prstClr val="black"/>
                </a:solidFill>
              </a:rPr>
              <a:t>QUESTION </a:t>
            </a:r>
            <a:r>
              <a:rPr lang="en-ZA" b="1" dirty="0" smtClean="0">
                <a:solidFill>
                  <a:prstClr val="black"/>
                </a:solidFill>
              </a:rPr>
              <a:t>22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290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ZA" sz="4300" b="1" dirty="0" smtClean="0"/>
              <a:t>The most abundant metal element </a:t>
            </a:r>
            <a:r>
              <a:rPr lang="en-ZA" sz="4300" b="1" dirty="0"/>
              <a:t>i</a:t>
            </a:r>
            <a:r>
              <a:rPr lang="en-ZA" sz="4300" b="1" dirty="0" smtClean="0"/>
              <a:t>n the Earth is _____</a:t>
            </a:r>
          </a:p>
          <a:p>
            <a:pPr marL="0" indent="0">
              <a:buNone/>
            </a:pPr>
            <a:endParaRPr lang="en-ZA" sz="4000" b="1" dirty="0" smtClean="0"/>
          </a:p>
          <a:p>
            <a:pPr marL="2457450" lvl="4" indent="-74295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3600" kern="0" dirty="0">
                <a:cs typeface="Arial"/>
              </a:rPr>
              <a:t>Iron</a:t>
            </a:r>
          </a:p>
          <a:p>
            <a:pPr marL="2457450" lvl="4" indent="-742950" fontAlgn="base">
              <a:spcAft>
                <a:spcPct val="0"/>
              </a:spcAft>
              <a:buFont typeface="+mj-lt"/>
              <a:buAutoNum type="alphaUcPeriod"/>
            </a:pPr>
            <a:r>
              <a:rPr lang="en-ZA" altLang="en-US" sz="3600" kern="0" dirty="0">
                <a:solidFill>
                  <a:prstClr val="black"/>
                </a:solidFill>
                <a:cs typeface="Arial"/>
              </a:rPr>
              <a:t>Oxygen</a:t>
            </a:r>
          </a:p>
          <a:p>
            <a:pPr marL="2457450" lvl="4" indent="-74295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3600" kern="0" dirty="0">
                <a:solidFill>
                  <a:prstClr val="black"/>
                </a:solidFill>
                <a:cs typeface="Arial"/>
              </a:rPr>
              <a:t>Nitrogen</a:t>
            </a:r>
          </a:p>
          <a:p>
            <a:pPr marL="2457450" lvl="4" indent="-742950" fontAlgn="base">
              <a:spcAft>
                <a:spcPct val="0"/>
              </a:spcAft>
              <a:buFont typeface="+mj-lt"/>
              <a:buAutoNum type="alphaUcPeriod"/>
            </a:pPr>
            <a:r>
              <a:rPr lang="en-ZA" altLang="en-US" sz="3600" kern="0" dirty="0">
                <a:solidFill>
                  <a:prstClr val="black"/>
                </a:solidFill>
                <a:cs typeface="Arial"/>
              </a:rPr>
              <a:t>Gold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5944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prstClr val="black"/>
                </a:solidFill>
              </a:rPr>
              <a:t>QUESTION </a:t>
            </a:r>
            <a:r>
              <a:rPr lang="en-ZA" b="1" dirty="0" smtClean="0">
                <a:solidFill>
                  <a:prstClr val="black"/>
                </a:solidFill>
              </a:rPr>
              <a:t>23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290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ZA" sz="4000" b="1" dirty="0" smtClean="0"/>
              <a:t>The most abundant gas in Earth’s atmosphere is _____</a:t>
            </a:r>
          </a:p>
          <a:p>
            <a:pPr marL="0" indent="0">
              <a:buNone/>
            </a:pPr>
            <a:endParaRPr lang="en-ZA" sz="4000" b="1" dirty="0" smtClean="0"/>
          </a:p>
          <a:p>
            <a:pPr marL="2457450" lvl="4" indent="-74295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3600" kern="0" dirty="0">
                <a:cs typeface="Arial"/>
              </a:rPr>
              <a:t>Iron</a:t>
            </a:r>
          </a:p>
          <a:p>
            <a:pPr marL="2457450" lvl="4" indent="-742950" fontAlgn="base">
              <a:spcAft>
                <a:spcPct val="0"/>
              </a:spcAft>
              <a:buFont typeface="+mj-lt"/>
              <a:buAutoNum type="alphaUcPeriod"/>
            </a:pPr>
            <a:r>
              <a:rPr lang="en-ZA" altLang="en-US" sz="3600" kern="0" dirty="0">
                <a:solidFill>
                  <a:prstClr val="black"/>
                </a:solidFill>
                <a:cs typeface="Arial"/>
              </a:rPr>
              <a:t>Oxygen</a:t>
            </a:r>
          </a:p>
          <a:p>
            <a:pPr marL="2457450" lvl="4" indent="-74295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3600" kern="0" dirty="0">
                <a:cs typeface="Arial"/>
              </a:rPr>
              <a:t>Nitrogen</a:t>
            </a:r>
          </a:p>
          <a:p>
            <a:pPr marL="2457450" lvl="4" indent="-742950" fontAlgn="base">
              <a:spcAft>
                <a:spcPct val="0"/>
              </a:spcAft>
              <a:buFont typeface="+mj-lt"/>
              <a:buAutoNum type="alphaUcPeriod"/>
            </a:pPr>
            <a:r>
              <a:rPr lang="en-ZA" altLang="en-US" sz="3600" kern="0" dirty="0">
                <a:solidFill>
                  <a:prstClr val="black"/>
                </a:solidFill>
                <a:cs typeface="Arial"/>
              </a:rPr>
              <a:t>Gold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320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394" y="964476"/>
            <a:ext cx="10972800" cy="4173582"/>
          </a:xfrm>
        </p:spPr>
        <p:txBody>
          <a:bodyPr/>
          <a:lstStyle/>
          <a:p>
            <a:pPr marL="0" indent="0" algn="ctr">
              <a:buNone/>
            </a:pPr>
            <a:endParaRPr lang="en-ZA" sz="5400" b="1" dirty="0" smtClean="0"/>
          </a:p>
          <a:p>
            <a:pPr marL="0" indent="0" algn="ctr">
              <a:buNone/>
            </a:pPr>
            <a:r>
              <a:rPr lang="en-ZA" sz="5400" b="1" dirty="0" smtClean="0"/>
              <a:t>PLEASE </a:t>
            </a:r>
            <a:r>
              <a:rPr lang="en-ZA" sz="5400" b="1" dirty="0"/>
              <a:t>REFER TO </a:t>
            </a:r>
            <a:r>
              <a:rPr lang="en-ZA" sz="5400" b="1" dirty="0" smtClean="0"/>
              <a:t>THE </a:t>
            </a:r>
            <a:r>
              <a:rPr lang="en-ZA" sz="5400" b="1" dirty="0"/>
              <a:t>PICTURE </a:t>
            </a:r>
            <a:r>
              <a:rPr lang="en-ZA" sz="5400" b="1" dirty="0" smtClean="0"/>
              <a:t>PROVIDED TO ANSWER </a:t>
            </a:r>
            <a:r>
              <a:rPr lang="en-ZA" sz="5400" b="1" dirty="0"/>
              <a:t/>
            </a:r>
            <a:br>
              <a:rPr lang="en-ZA" sz="5400" b="1" dirty="0"/>
            </a:br>
            <a:r>
              <a:rPr lang="en-ZA" sz="5400" b="1" dirty="0"/>
              <a:t>QUESTIONS 24 </a:t>
            </a:r>
            <a:r>
              <a:rPr lang="en-ZA" sz="5400" b="1" dirty="0" smtClean="0"/>
              <a:t>- 30</a:t>
            </a:r>
            <a:endParaRPr lang="en-ZA" sz="5400" b="1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152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b="1" dirty="0" smtClean="0"/>
              <a:t>PICTURE A</a:t>
            </a:r>
            <a:endParaRPr lang="en-ZA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5977" y="1417638"/>
            <a:ext cx="5134687" cy="437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prstClr val="black"/>
                </a:solidFill>
              </a:rPr>
              <a:t>QUESTION </a:t>
            </a:r>
            <a:r>
              <a:rPr lang="en-ZA" b="1" dirty="0" smtClean="0">
                <a:solidFill>
                  <a:prstClr val="black"/>
                </a:solidFill>
              </a:rPr>
              <a:t>24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29099"/>
          </a:xfrm>
        </p:spPr>
        <p:txBody>
          <a:bodyPr/>
          <a:lstStyle/>
          <a:p>
            <a:pPr marL="0" indent="0">
              <a:buNone/>
            </a:pPr>
            <a:r>
              <a:rPr lang="en-ZA" sz="4000" b="1" dirty="0" smtClean="0"/>
              <a:t>What event is represented by picture A provided?</a:t>
            </a:r>
          </a:p>
          <a:p>
            <a:endParaRPr lang="en-ZA" dirty="0"/>
          </a:p>
          <a:p>
            <a:pPr marL="1771650" lvl="3" indent="-514350">
              <a:buFont typeface="+mj-lt"/>
              <a:buAutoNum type="alphaUcPeriod"/>
            </a:pPr>
            <a:r>
              <a:rPr lang="en-ZA" sz="3200" dirty="0" smtClean="0"/>
              <a:t>Super moon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200" dirty="0" smtClean="0"/>
              <a:t>Eclipse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200" dirty="0" smtClean="0"/>
              <a:t>Ellipse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200" dirty="0" smtClean="0"/>
              <a:t>Burning Sun</a:t>
            </a:r>
          </a:p>
          <a:p>
            <a:pPr marL="514350" indent="-514350">
              <a:buFont typeface="+mj-lt"/>
              <a:buAutoNum type="alphaUcPeriod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4760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prstClr val="black"/>
                </a:solidFill>
              </a:rPr>
              <a:t>QUESTION 25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1412778"/>
            <a:ext cx="10154194" cy="4395840"/>
          </a:xfrm>
        </p:spPr>
        <p:txBody>
          <a:bodyPr>
            <a:normAutofit fontScale="92500" lnSpcReduction="10000"/>
          </a:bodyPr>
          <a:lstStyle/>
          <a:p>
            <a:pPr marL="0" indent="0" defTabSz="457200" eaLnBrk="0" fontAlgn="base" hangingPunct="0">
              <a:spcAft>
                <a:spcPct val="0"/>
              </a:spcAft>
              <a:buNone/>
            </a:pPr>
            <a:r>
              <a:rPr lang="en-ZA" sz="3600" b="1" dirty="0">
                <a:cs typeface="Arial" panose="020B0604020202020204" pitchFamily="34" charset="0"/>
              </a:rPr>
              <a:t>The diameters of the </a:t>
            </a:r>
            <a:r>
              <a:rPr lang="en-ZA" sz="3600" b="1" dirty="0" smtClean="0">
                <a:cs typeface="Arial" panose="020B0604020202020204" pitchFamily="34" charset="0"/>
              </a:rPr>
              <a:t>Earth </a:t>
            </a:r>
            <a:r>
              <a:rPr lang="en-ZA" sz="3600" b="1" dirty="0">
                <a:cs typeface="Arial" panose="020B0604020202020204" pitchFamily="34" charset="0"/>
              </a:rPr>
              <a:t>and the Moon are approximately </a:t>
            </a:r>
            <a:r>
              <a:rPr lang="en-ZA" sz="3600" b="1" dirty="0">
                <a:solidFill>
                  <a:prstClr val="black"/>
                </a:solidFill>
                <a:cs typeface="Arial" panose="020B0604020202020204" pitchFamily="34" charset="0"/>
              </a:rPr>
              <a:t>12 756 </a:t>
            </a:r>
            <a:r>
              <a:rPr lang="en-ZA" sz="3600" b="1" dirty="0" smtClean="0">
                <a:cs typeface="Arial" panose="020B0604020202020204" pitchFamily="34" charset="0"/>
              </a:rPr>
              <a:t>and </a:t>
            </a:r>
            <a:r>
              <a:rPr lang="en-ZA" sz="3600" b="1" dirty="0">
                <a:cs typeface="Arial" panose="020B0604020202020204" pitchFamily="34" charset="0"/>
              </a:rPr>
              <a:t>3 475 km respectively. How many times bigger is the </a:t>
            </a:r>
            <a:r>
              <a:rPr lang="en-ZA" sz="3600" b="1" dirty="0" smtClean="0">
                <a:cs typeface="Arial" panose="020B0604020202020204" pitchFamily="34" charset="0"/>
              </a:rPr>
              <a:t>Earth </a:t>
            </a:r>
            <a:r>
              <a:rPr lang="en-ZA" sz="3600" b="1" dirty="0">
                <a:cs typeface="Arial" panose="020B0604020202020204" pitchFamily="34" charset="0"/>
              </a:rPr>
              <a:t>than the Moon?</a:t>
            </a:r>
          </a:p>
          <a:p>
            <a:pPr marL="0" indent="0" defTabSz="457200" eaLnBrk="0" fontAlgn="base" hangingPunct="0">
              <a:spcAft>
                <a:spcPct val="0"/>
              </a:spcAft>
              <a:buNone/>
            </a:pPr>
            <a:endParaRPr lang="en-ZA" sz="3600" b="1" dirty="0">
              <a:cs typeface="Arial" panose="020B0604020202020204" pitchFamily="34" charset="0"/>
            </a:endParaRPr>
          </a:p>
          <a:p>
            <a:pPr marL="2686050" lvl="5" indent="-514350" defTabSz="457200">
              <a:buFont typeface="+mj-lt"/>
              <a:buAutoNum type="alphaUcPeriod"/>
            </a:pPr>
            <a:r>
              <a:rPr lang="en-ZA" sz="3200" dirty="0" smtClean="0">
                <a:cs typeface="Arial" panose="020B0604020202020204" pitchFamily="34" charset="0"/>
              </a:rPr>
              <a:t>0.27</a:t>
            </a:r>
            <a:endParaRPr lang="en-ZA" sz="3200" b="1" dirty="0">
              <a:solidFill>
                <a:srgbClr val="92D050"/>
              </a:solidFill>
              <a:cs typeface="Arial" panose="020B0604020202020204" pitchFamily="34" charset="0"/>
            </a:endParaRPr>
          </a:p>
          <a:p>
            <a:pPr marL="2686050" lvl="5" indent="-514350" defTabSz="457200">
              <a:buFont typeface="+mj-lt"/>
              <a:buAutoNum type="alphaUcPeriod"/>
            </a:pPr>
            <a:r>
              <a:rPr lang="en-US" sz="3200" dirty="0" smtClean="0">
                <a:cs typeface="Arial" panose="020B0604020202020204" pitchFamily="34" charset="0"/>
              </a:rPr>
              <a:t>9 281</a:t>
            </a:r>
            <a:endParaRPr lang="en-US" sz="3200" dirty="0">
              <a:cs typeface="Arial" panose="020B0604020202020204" pitchFamily="34" charset="0"/>
            </a:endParaRPr>
          </a:p>
          <a:p>
            <a:pPr marL="2686050" lvl="5" indent="-514350" defTabSz="457200">
              <a:buFont typeface="+mj-lt"/>
              <a:buAutoNum type="alphaUcPeriod"/>
            </a:pPr>
            <a:r>
              <a:rPr lang="en-US" sz="3200" dirty="0" smtClean="0">
                <a:cs typeface="Arial" panose="020B0604020202020204" pitchFamily="34" charset="0"/>
              </a:rPr>
              <a:t>3.76 </a:t>
            </a:r>
            <a:endParaRPr lang="en-US" sz="3200" dirty="0">
              <a:cs typeface="Arial" panose="020B0604020202020204" pitchFamily="34" charset="0"/>
            </a:endParaRPr>
          </a:p>
          <a:p>
            <a:pPr marL="2686050" lvl="5" indent="-514350" defTabSz="457200">
              <a:buFont typeface="+mj-lt"/>
              <a:buAutoNum type="alphaUcPeriod"/>
            </a:pPr>
            <a:r>
              <a:rPr lang="en-ZA" sz="3200" dirty="0" smtClean="0">
                <a:cs typeface="Arial" panose="020B0604020202020204" pitchFamily="34" charset="0"/>
              </a:rPr>
              <a:t>3.67</a:t>
            </a:r>
            <a:endParaRPr lang="en-ZA" sz="32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8714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QUESTION 1  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300163"/>
            <a:ext cx="11830050" cy="45148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sz="4000" b="1" dirty="0" smtClean="0"/>
              <a:t>The longest lunar eclipse of the 21</a:t>
            </a:r>
            <a:r>
              <a:rPr lang="en-ZA" sz="4000" b="1" baseline="30000" dirty="0" smtClean="0"/>
              <a:t>st</a:t>
            </a:r>
            <a:r>
              <a:rPr lang="en-ZA" sz="4000" b="1" dirty="0" smtClean="0"/>
              <a:t> century took place on this date.</a:t>
            </a:r>
            <a:endParaRPr lang="en-ZA" sz="4000" b="1" dirty="0"/>
          </a:p>
          <a:p>
            <a:pPr marL="0" indent="0">
              <a:buNone/>
            </a:pPr>
            <a:endParaRPr lang="en-ZA" dirty="0"/>
          </a:p>
          <a:p>
            <a:pPr marL="2228850" lvl="4" indent="-514350">
              <a:buFont typeface="+mj-lt"/>
              <a:buAutoNum type="alphaUcPeriod"/>
            </a:pPr>
            <a:r>
              <a:rPr lang="en-ZA" sz="3600" dirty="0" smtClean="0"/>
              <a:t>27 June 2018</a:t>
            </a:r>
            <a:endParaRPr lang="en-ZA" sz="3600" dirty="0"/>
          </a:p>
          <a:p>
            <a:pPr marL="2228850" lvl="4" indent="-514350">
              <a:buFont typeface="+mj-lt"/>
              <a:buAutoNum type="alphaUcPeriod"/>
            </a:pPr>
            <a:r>
              <a:rPr lang="en-ZA" sz="3600" dirty="0" smtClean="0"/>
              <a:t>31 July 2018</a:t>
            </a:r>
            <a:endParaRPr lang="en-ZA" sz="3600" dirty="0"/>
          </a:p>
          <a:p>
            <a:pPr marL="2228850" lvl="4" indent="-514350">
              <a:buFont typeface="+mj-lt"/>
              <a:buAutoNum type="alphaUcPeriod"/>
            </a:pPr>
            <a:r>
              <a:rPr lang="en-ZA" sz="3600" dirty="0" smtClean="0"/>
              <a:t>27 July 2018</a:t>
            </a:r>
            <a:endParaRPr lang="en-ZA" sz="3600" dirty="0"/>
          </a:p>
          <a:p>
            <a:pPr marL="2228850" lvl="4" indent="-514350">
              <a:buFont typeface="+mj-lt"/>
              <a:buAutoNum type="alphaUcPeriod"/>
            </a:pPr>
            <a:r>
              <a:rPr lang="en-ZA" sz="3600" dirty="0" smtClean="0"/>
              <a:t>31 June 2018</a:t>
            </a: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56678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prstClr val="black"/>
                </a:solidFill>
              </a:rPr>
              <a:t>QUESTION </a:t>
            </a:r>
            <a:r>
              <a:rPr lang="en-ZA" b="1" dirty="0" smtClean="0">
                <a:solidFill>
                  <a:prstClr val="black"/>
                </a:solidFill>
              </a:rPr>
              <a:t>26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43387"/>
          </a:xfrm>
        </p:spPr>
        <p:txBody>
          <a:bodyPr/>
          <a:lstStyle/>
          <a:p>
            <a:pPr marL="0" indent="0">
              <a:buNone/>
            </a:pPr>
            <a:r>
              <a:rPr lang="en-ZA" sz="4000" b="1" dirty="0" smtClean="0"/>
              <a:t>During what time of the day can we see/view this event?</a:t>
            </a:r>
          </a:p>
          <a:p>
            <a:pPr marL="0" indent="0">
              <a:buNone/>
            </a:pPr>
            <a:endParaRPr lang="en-ZA" dirty="0"/>
          </a:p>
          <a:p>
            <a:pPr marL="2686050" lvl="5" indent="-514350">
              <a:buFont typeface="+mj-lt"/>
              <a:buAutoNum type="alphaUcPeriod"/>
            </a:pPr>
            <a:r>
              <a:rPr lang="en-ZA" sz="3200" dirty="0" smtClean="0"/>
              <a:t>Day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ZA" sz="3200" dirty="0" smtClean="0"/>
              <a:t>Night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ZA" sz="3200" dirty="0" smtClean="0"/>
              <a:t>Only at sunset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ZA" sz="3200" dirty="0" smtClean="0"/>
              <a:t>Midnight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27114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prstClr val="black"/>
                </a:solidFill>
              </a:rPr>
              <a:t>QUESTION </a:t>
            </a:r>
            <a:r>
              <a:rPr lang="en-ZA" b="1" dirty="0" smtClean="0">
                <a:solidFill>
                  <a:prstClr val="black"/>
                </a:solidFill>
              </a:rPr>
              <a:t>27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4000" b="1" dirty="0" smtClean="0"/>
              <a:t>During this event ________. </a:t>
            </a:r>
          </a:p>
          <a:p>
            <a:pPr marL="0" indent="0">
              <a:buNone/>
            </a:pPr>
            <a:endParaRPr lang="en-ZA" dirty="0"/>
          </a:p>
          <a:p>
            <a:pPr marL="514350" indent="-514350">
              <a:buFont typeface="+mj-lt"/>
              <a:buAutoNum type="alphaUcPeriod"/>
            </a:pPr>
            <a:r>
              <a:rPr lang="en-ZA" dirty="0"/>
              <a:t>the Moon moves in its </a:t>
            </a:r>
            <a:r>
              <a:rPr lang="en-ZA" dirty="0" smtClean="0"/>
              <a:t>orbit </a:t>
            </a:r>
            <a:r>
              <a:rPr lang="en-ZA" dirty="0"/>
              <a:t>between Earth and the </a:t>
            </a:r>
            <a:r>
              <a:rPr lang="en-ZA" dirty="0" smtClean="0"/>
              <a:t>Sun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ZA" dirty="0"/>
              <a:t>the </a:t>
            </a:r>
            <a:r>
              <a:rPr lang="en-ZA" dirty="0" smtClean="0"/>
              <a:t>Earth </a:t>
            </a:r>
            <a:r>
              <a:rPr lang="en-ZA" dirty="0"/>
              <a:t>moves in its orbit between </a:t>
            </a:r>
            <a:r>
              <a:rPr lang="en-ZA" dirty="0" smtClean="0"/>
              <a:t>Moon </a:t>
            </a:r>
            <a:r>
              <a:rPr lang="en-ZA" dirty="0"/>
              <a:t>and </a:t>
            </a:r>
            <a:r>
              <a:rPr lang="en-ZA" dirty="0">
                <a:solidFill>
                  <a:prstClr val="black"/>
                </a:solidFill>
              </a:rPr>
              <a:t>the </a:t>
            </a:r>
            <a:r>
              <a:rPr lang="en-ZA" dirty="0" smtClean="0">
                <a:solidFill>
                  <a:prstClr val="black"/>
                </a:solidFill>
              </a:rPr>
              <a:t>Sun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ZA" dirty="0">
                <a:solidFill>
                  <a:prstClr val="black"/>
                </a:solidFill>
              </a:rPr>
              <a:t>the </a:t>
            </a:r>
            <a:r>
              <a:rPr lang="en-ZA" dirty="0" smtClean="0">
                <a:solidFill>
                  <a:prstClr val="black"/>
                </a:solidFill>
              </a:rPr>
              <a:t>Sun </a:t>
            </a:r>
            <a:r>
              <a:rPr lang="en-ZA" dirty="0">
                <a:solidFill>
                  <a:prstClr val="black"/>
                </a:solidFill>
              </a:rPr>
              <a:t>moves in its orbit between Earth and the </a:t>
            </a:r>
            <a:r>
              <a:rPr lang="en-ZA" dirty="0" smtClean="0">
                <a:solidFill>
                  <a:prstClr val="black"/>
                </a:solidFill>
              </a:rPr>
              <a:t>Moon</a:t>
            </a:r>
            <a:endParaRPr lang="en-ZA" dirty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n-ZA" dirty="0">
                <a:solidFill>
                  <a:prstClr val="black"/>
                </a:solidFill>
              </a:rPr>
              <a:t>the Moon moves in its orbit between </a:t>
            </a:r>
            <a:r>
              <a:rPr lang="en-ZA" dirty="0" smtClean="0">
                <a:solidFill>
                  <a:prstClr val="black"/>
                </a:solidFill>
              </a:rPr>
              <a:t>Mars </a:t>
            </a:r>
            <a:r>
              <a:rPr lang="en-ZA" dirty="0">
                <a:solidFill>
                  <a:prstClr val="black"/>
                </a:solidFill>
              </a:rPr>
              <a:t>and the </a:t>
            </a:r>
            <a:r>
              <a:rPr lang="en-ZA" dirty="0" smtClean="0">
                <a:solidFill>
                  <a:prstClr val="black"/>
                </a:solidFill>
              </a:rPr>
              <a:t>Sun</a:t>
            </a:r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prstClr val="black"/>
                </a:solidFill>
              </a:rPr>
              <a:t>QUESTION </a:t>
            </a:r>
            <a:r>
              <a:rPr lang="en-ZA" b="1" dirty="0" smtClean="0">
                <a:solidFill>
                  <a:prstClr val="black"/>
                </a:solidFill>
              </a:rPr>
              <a:t>28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4000" b="1" dirty="0" smtClean="0"/>
              <a:t>This event happens only during ______</a:t>
            </a:r>
          </a:p>
          <a:p>
            <a:pPr marL="0" indent="0">
              <a:buNone/>
            </a:pPr>
            <a:endParaRPr lang="en-ZA" dirty="0"/>
          </a:p>
          <a:p>
            <a:pPr marL="1771650" lvl="3" indent="-514350">
              <a:buFont typeface="+mj-lt"/>
              <a:buAutoNum type="alphaUcPeriod"/>
            </a:pPr>
            <a:r>
              <a:rPr lang="en-ZA" sz="3200" dirty="0" smtClean="0"/>
              <a:t>Full Moon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200" dirty="0" smtClean="0"/>
              <a:t>New Moon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200" dirty="0" smtClean="0"/>
              <a:t>First Quarter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200" dirty="0" smtClean="0"/>
              <a:t>Last Quarter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9609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prstClr val="black"/>
                </a:solidFill>
              </a:rPr>
              <a:t>QUESTION </a:t>
            </a:r>
            <a:r>
              <a:rPr lang="en-ZA" b="1" dirty="0" smtClean="0">
                <a:solidFill>
                  <a:prstClr val="black"/>
                </a:solidFill>
              </a:rPr>
              <a:t>29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4000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ZA" sz="4800" b="1" dirty="0"/>
              <a:t>If the Moon was moving in the same plane as Earth and Sun, then such an event would take place about once _____</a:t>
            </a:r>
            <a:endParaRPr lang="en-ZA" dirty="0"/>
          </a:p>
          <a:p>
            <a:pPr marL="1771650" lvl="3" indent="-514350">
              <a:buFont typeface="+mj-lt"/>
              <a:buAutoNum type="alphaUcPeriod"/>
            </a:pPr>
            <a:r>
              <a:rPr lang="en-ZA" sz="3600" dirty="0" smtClean="0"/>
              <a:t>Day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600" dirty="0" smtClean="0"/>
              <a:t>Month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600" dirty="0" smtClean="0"/>
              <a:t>Year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600" dirty="0" smtClean="0"/>
              <a:t>Century</a:t>
            </a:r>
          </a:p>
          <a:p>
            <a:pPr marL="1771650" lvl="3" indent="-514350">
              <a:buFont typeface="+mj-lt"/>
              <a:buAutoNum type="alphaUcPeriod"/>
            </a:pPr>
            <a:endParaRPr lang="en-ZA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 30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189" y="1227558"/>
            <a:ext cx="10781211" cy="4608513"/>
          </a:xfrm>
        </p:spPr>
        <p:txBody>
          <a:bodyPr>
            <a:normAutofit/>
          </a:bodyPr>
          <a:lstStyle/>
          <a:p>
            <a:pPr marL="0" indent="0" defTabSz="457200" eaLnBrk="0" fontAlgn="base" hangingPunct="0">
              <a:spcAft>
                <a:spcPct val="0"/>
              </a:spcAft>
              <a:buNone/>
            </a:pPr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If the Earth has a diameter of 12 756 kilometres, what will  its circumference (C) be in kilometres? </a:t>
            </a:r>
          </a:p>
          <a:p>
            <a:pPr marL="0" indent="0" defTabSz="457200" eaLnBrk="0" fontAlgn="base" hangingPunct="0">
              <a:spcAft>
                <a:spcPct val="0"/>
              </a:spcAft>
              <a:buNone/>
            </a:pPr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NB: C = 2 </a:t>
            </a:r>
            <a: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π </a:t>
            </a:r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r , pi (</a:t>
            </a:r>
            <a: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 = 3.14; r is radius.</a:t>
            </a:r>
          </a:p>
          <a:p>
            <a:pPr marL="0" indent="0" defTabSz="457200" eaLnBrk="0" fontAlgn="base" hangingPunct="0">
              <a:spcAft>
                <a:spcPct val="0"/>
              </a:spcAft>
              <a:buNone/>
            </a:pPr>
            <a:endParaRPr lang="en-US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6050" lvl="5" indent="-514350" defTabSz="457200" eaLnBrk="0" fontAlgn="base" hangingPunct="0">
              <a:spcAft>
                <a:spcPct val="0"/>
              </a:spcAft>
              <a:buFont typeface="+mj-lt"/>
              <a:buAutoNum type="alphaU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4,0054 x 10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</a:p>
          <a:p>
            <a:pPr marL="2686050" lvl="5" indent="-514350" defTabSz="457200" eaLnBrk="0" fontAlgn="base" hangingPunct="0">
              <a:spcAft>
                <a:spcPct val="0"/>
              </a:spcAft>
              <a:buFont typeface="+mj-lt"/>
              <a:buAutoNum type="alphaU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4,0054 x 10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</a:p>
          <a:p>
            <a:pPr marL="2686050" lvl="5" indent="-514350" defTabSz="457200" eaLnBrk="0" fontAlgn="base" hangingPunct="0">
              <a:spcAft>
                <a:spcPct val="0"/>
              </a:spcAft>
              <a:buFont typeface="+mj-lt"/>
              <a:buAutoNum type="alphaU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4,0054 x 10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marL="2686050" lvl="5" indent="-514350" defTabSz="457200" eaLnBrk="0" fontAlgn="base" hangingPunct="0">
              <a:spcAft>
                <a:spcPct val="0"/>
              </a:spcAft>
              <a:buFont typeface="+mj-lt"/>
              <a:buAutoNum type="alphaU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40,0054 x 10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ZA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5981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428749"/>
            <a:ext cx="11430000" cy="2028825"/>
          </a:xfrm>
        </p:spPr>
        <p:txBody>
          <a:bodyPr>
            <a:normAutofit fontScale="90000"/>
          </a:bodyPr>
          <a:lstStyle/>
          <a:p>
            <a:r>
              <a:rPr lang="en-ZA" sz="18400" b="1" dirty="0"/>
              <a:t>THANK </a:t>
            </a:r>
            <a:r>
              <a:rPr lang="en-ZA" sz="18400" b="1" dirty="0" smtClean="0"/>
              <a:t>YOU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7973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84069" y="261257"/>
            <a:ext cx="10171611" cy="54428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5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SUDDEN DEATH 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 BREAKERS</a:t>
            </a:r>
            <a:endParaRPr lang="en-ZA" sz="5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287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404665"/>
            <a:ext cx="8686800" cy="52565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PLEASE REMEMBER:</a:t>
            </a:r>
          </a:p>
          <a:p>
            <a:pPr marL="0" indent="0" algn="ctr">
              <a:buNone/>
            </a:pPr>
            <a:endParaRPr lang="en-ZA" sz="4800" b="1" dirty="0"/>
          </a:p>
          <a:p>
            <a:pPr marL="0" indent="0" algn="ctr">
              <a:buNone/>
            </a:pPr>
            <a:r>
              <a:rPr lang="en-US" sz="5400" b="1" dirty="0"/>
              <a:t>The first team to get the </a:t>
            </a:r>
            <a:r>
              <a:rPr lang="en-US" sz="5400" b="1" dirty="0" smtClean="0"/>
              <a:t>correct </a:t>
            </a:r>
            <a:r>
              <a:rPr lang="en-US" sz="5400" b="1" dirty="0"/>
              <a:t>answer is the winner!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b="1" dirty="0"/>
              <a:t>ALL THE BEST!</a:t>
            </a:r>
            <a:endParaRPr lang="en-ZA" sz="4800" b="1" dirty="0"/>
          </a:p>
        </p:txBody>
      </p:sp>
    </p:spTree>
    <p:extLst>
      <p:ext uri="{BB962C8B-B14F-4D97-AF65-F5344CB8AC3E}">
        <p14:creationId xmlns:p14="http://schemas.microsoft.com/office/powerpoint/2010/main" val="285219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QUESTION 1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041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ZA" sz="4300" b="1" dirty="0" smtClean="0"/>
              <a:t>The diameters of Sun, Jupiter and Earth are approximately 1 391 000, 142 984 and 12 756 km respectively. How many times bigger is the Sun than Jupiter and Earth respectively?</a:t>
            </a:r>
          </a:p>
          <a:p>
            <a:pPr marL="0" indent="0">
              <a:buNone/>
            </a:pPr>
            <a:endParaRPr lang="en-ZA" dirty="0"/>
          </a:p>
          <a:p>
            <a:pPr marL="2686050" lvl="5" indent="-514350">
              <a:buFont typeface="+mj-lt"/>
              <a:buAutoNum type="alphaUcPeriod"/>
            </a:pPr>
            <a:r>
              <a:rPr lang="en-ZA" sz="3000" dirty="0" smtClean="0"/>
              <a:t>9.73 and 109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ZA" sz="3000" dirty="0" smtClean="0"/>
              <a:t>1 248 016 and 1 378 244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ZA" sz="3000" dirty="0" smtClean="0"/>
              <a:t>0.10 and 0,01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ZA" sz="3000" dirty="0" smtClean="0"/>
              <a:t>0.01 and 0.10</a:t>
            </a:r>
          </a:p>
          <a:p>
            <a:pPr marL="2686050" lvl="5" indent="-514350">
              <a:buFont typeface="+mj-lt"/>
              <a:buAutoNum type="alphaUcPeriod"/>
            </a:pPr>
            <a:endParaRPr lang="en-ZA" sz="3000" dirty="0" smtClean="0"/>
          </a:p>
          <a:p>
            <a:pPr marL="514350" indent="-514350">
              <a:buFont typeface="+mj-lt"/>
              <a:buAutoNum type="alphaUcPeriod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9451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2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340769"/>
            <a:ext cx="8820472" cy="4536504"/>
          </a:xfrm>
        </p:spPr>
        <p:txBody>
          <a:bodyPr>
            <a:normAutofit/>
          </a:bodyPr>
          <a:lstStyle/>
          <a:p>
            <a:pPr marL="0" indent="0" eaLnBrk="0" fontAlgn="base" hangingPunct="0">
              <a:spcAft>
                <a:spcPct val="0"/>
              </a:spcAft>
              <a:buNone/>
              <a:defRPr/>
            </a:pPr>
            <a:r>
              <a:rPr lang="en-ZA" sz="4000" b="1" kern="0" dirty="0">
                <a:solidFill>
                  <a:srgbClr val="000000"/>
                </a:solidFill>
                <a:latin typeface="Arial"/>
                <a:cs typeface="Arial"/>
              </a:rPr>
              <a:t>The brightest star in the sky, Sirius, is/was____</a:t>
            </a:r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endParaRPr lang="en-ZA" sz="40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543050" lvl="2" indent="-742950" eaLnBrk="0" fontAlgn="base" hangingPunct="0">
              <a:spcAft>
                <a:spcPct val="0"/>
              </a:spcAft>
              <a:buFont typeface="+mj-lt"/>
              <a:buAutoNum type="alphaUcPeriod"/>
              <a:defRPr/>
            </a:pPr>
            <a:r>
              <a:rPr lang="en-ZA" sz="3200" kern="0" dirty="0">
                <a:solidFill>
                  <a:srgbClr val="000000"/>
                </a:solidFill>
                <a:latin typeface="Arial"/>
                <a:cs typeface="Arial"/>
              </a:rPr>
              <a:t>Closest to the Earth</a:t>
            </a:r>
          </a:p>
          <a:p>
            <a:pPr marL="1543050" lvl="2" indent="-742950" eaLnBrk="0" fontAlgn="base" hangingPunct="0">
              <a:spcAft>
                <a:spcPct val="0"/>
              </a:spcAft>
              <a:buFont typeface="+mj-lt"/>
              <a:buAutoNum type="alphaUcPeriod"/>
              <a:defRPr/>
            </a:pPr>
            <a:r>
              <a:rPr lang="en-ZA" sz="3200" kern="0" dirty="0">
                <a:latin typeface="Arial"/>
                <a:cs typeface="Arial"/>
              </a:rPr>
              <a:t>Whiter and hotter than the Sun</a:t>
            </a:r>
          </a:p>
          <a:p>
            <a:pPr marL="1543050" lvl="2" indent="-742950" eaLnBrk="0" fontAlgn="base" hangingPunct="0">
              <a:spcAft>
                <a:spcPct val="0"/>
              </a:spcAft>
              <a:buFont typeface="+mj-lt"/>
              <a:buAutoNum type="alphaUcPeriod"/>
              <a:defRPr/>
            </a:pPr>
            <a:r>
              <a:rPr lang="en-ZA" sz="3200" kern="0" dirty="0">
                <a:solidFill>
                  <a:srgbClr val="000000"/>
                </a:solidFill>
                <a:latin typeface="Arial"/>
                <a:cs typeface="Arial"/>
              </a:rPr>
              <a:t>Blue and cold</a:t>
            </a:r>
          </a:p>
          <a:p>
            <a:pPr marL="1543050" lvl="2" indent="-742950" eaLnBrk="0" fontAlgn="base" hangingPunct="0">
              <a:spcAft>
                <a:spcPct val="0"/>
              </a:spcAft>
              <a:buFont typeface="+mj-lt"/>
              <a:buAutoNum type="alphaUcPeriod"/>
              <a:defRPr/>
            </a:pPr>
            <a:r>
              <a:rPr lang="en-ZA" sz="3200" kern="0" dirty="0">
                <a:solidFill>
                  <a:srgbClr val="000000"/>
                </a:solidFill>
                <a:latin typeface="Arial"/>
                <a:cs typeface="Arial"/>
              </a:rPr>
              <a:t>Discovered by Robert Innes in 1915 </a:t>
            </a:r>
          </a:p>
        </p:txBody>
      </p:sp>
    </p:spTree>
    <p:extLst>
      <p:ext uri="{BB962C8B-B14F-4D97-AF65-F5344CB8AC3E}">
        <p14:creationId xmlns:p14="http://schemas.microsoft.com/office/powerpoint/2010/main" val="238538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QUESTION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ZA" sz="4000" b="1" dirty="0" smtClean="0"/>
              <a:t>During what time of the day did this eclipse occur?</a:t>
            </a:r>
          </a:p>
          <a:p>
            <a:pPr marL="0" indent="0">
              <a:buNone/>
            </a:pPr>
            <a:endParaRPr lang="en-ZA" dirty="0"/>
          </a:p>
          <a:p>
            <a:pPr marL="2228850" lvl="4" indent="-514350">
              <a:buFont typeface="+mj-lt"/>
              <a:buAutoNum type="alphaUcPeriod"/>
            </a:pPr>
            <a:r>
              <a:rPr lang="en-ZA" sz="3600" dirty="0" smtClean="0"/>
              <a:t>Day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ZA" sz="3600" dirty="0" smtClean="0"/>
              <a:t>Night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ZA" sz="3600" dirty="0" smtClean="0"/>
              <a:t>Morning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ZA" sz="3600" dirty="0" smtClean="0"/>
              <a:t>Noon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37265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3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2777"/>
            <a:ext cx="8229600" cy="4464496"/>
          </a:xfrm>
        </p:spPr>
        <p:txBody>
          <a:bodyPr>
            <a:normAutofit fontScale="92500" lnSpcReduction="20000"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300" b="1" dirty="0">
                <a:solidFill>
                  <a:prstClr val="black"/>
                </a:solidFill>
                <a:latin typeface="Arial" charset="0"/>
                <a:cs typeface="Arial" charset="0"/>
              </a:rPr>
              <a:t>Which of the following is the 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300" b="1" dirty="0">
                <a:solidFill>
                  <a:prstClr val="black"/>
                </a:solidFill>
                <a:latin typeface="Arial" charset="0"/>
                <a:cs typeface="Arial" charset="0"/>
              </a:rPr>
              <a:t>most accurate statement about the seasons?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91440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2600" dirty="0">
                <a:solidFill>
                  <a:prstClr val="black"/>
                </a:solidFill>
                <a:latin typeface="Arial" charset="0"/>
                <a:cs typeface="Arial" charset="0"/>
              </a:rPr>
              <a:t>Seasons occur because the Sun goes around the Earth and the Moon around the Earth</a:t>
            </a:r>
          </a:p>
          <a:p>
            <a:pPr marL="91440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2600" dirty="0">
                <a:solidFill>
                  <a:prstClr val="black"/>
                </a:solidFill>
                <a:latin typeface="Arial" charset="0"/>
                <a:cs typeface="Arial" charset="0"/>
              </a:rPr>
              <a:t>Seasons occur because the Earth goes around the Sun</a:t>
            </a:r>
          </a:p>
          <a:p>
            <a:pPr marL="914400" lvl="1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2600" dirty="0">
                <a:latin typeface="Arial" charset="0"/>
                <a:cs typeface="Arial" charset="0"/>
              </a:rPr>
              <a:t>Seasons occur because the Earth goes around the Sun and its axis is tilted at 23.5</a:t>
            </a:r>
            <a:r>
              <a:rPr lang="en-US" sz="2600" baseline="30000" dirty="0">
                <a:latin typeface="Arial" charset="0"/>
                <a:cs typeface="Arial" charset="0"/>
              </a:rPr>
              <a:t>0</a:t>
            </a:r>
            <a:r>
              <a:rPr lang="en-US" sz="2600" dirty="0">
                <a:latin typeface="Arial" charset="0"/>
                <a:cs typeface="Arial" charset="0"/>
              </a:rPr>
              <a:t> to the plane of its orbit</a:t>
            </a:r>
          </a:p>
          <a:p>
            <a:pPr marL="914400" lvl="1" indent="-514350" fontAlgn="base">
              <a:spcBef>
                <a:spcPct val="0"/>
              </a:spcBef>
              <a:spcAft>
                <a:spcPct val="0"/>
              </a:spcAft>
              <a:buAutoNum type="alphaUcPeriod" startAt="4"/>
            </a:pPr>
            <a:r>
              <a:rPr lang="en-US" sz="2600" dirty="0">
                <a:solidFill>
                  <a:prstClr val="black"/>
                </a:solidFill>
                <a:latin typeface="Arial" charset="0"/>
                <a:cs typeface="Arial" charset="0"/>
              </a:rPr>
              <a:t>Seasons occur because the Earth’s orbit brings it nearer and further away from the Sun</a:t>
            </a:r>
          </a:p>
        </p:txBody>
      </p:sp>
    </p:spTree>
    <p:extLst>
      <p:ext uri="{BB962C8B-B14F-4D97-AF65-F5344CB8AC3E}">
        <p14:creationId xmlns:p14="http://schemas.microsoft.com/office/powerpoint/2010/main" val="396350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4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4331" y="1600201"/>
            <a:ext cx="9666515" cy="4277072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0" b="1" dirty="0">
                <a:solidFill>
                  <a:prstClr val="black"/>
                </a:solidFill>
                <a:latin typeface="Arial" charset="0"/>
                <a:cs typeface="Arial" charset="0"/>
              </a:rPr>
              <a:t>Which one of the following is true?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1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35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11200" dirty="0">
                <a:solidFill>
                  <a:prstClr val="black"/>
                </a:solidFill>
                <a:latin typeface="Arial" charset="0"/>
                <a:cs typeface="Arial" charset="0"/>
              </a:rPr>
              <a:t>A galaxy is made of a few collection of  stars held together by </a:t>
            </a:r>
            <a:r>
              <a:rPr lang="en-US" sz="1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gravity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endParaRPr lang="en-US" sz="11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11200" dirty="0">
                <a:solidFill>
                  <a:prstClr val="black"/>
                </a:solidFill>
                <a:latin typeface="Arial" charset="0"/>
                <a:cs typeface="Arial" charset="0"/>
              </a:rPr>
              <a:t>None of the stars in a galaxy have common </a:t>
            </a:r>
            <a:r>
              <a:rPr lang="en-US" sz="1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gravity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endParaRPr lang="en-US" sz="11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11200" dirty="0">
                <a:solidFill>
                  <a:prstClr val="black"/>
                </a:solidFill>
                <a:latin typeface="Arial" charset="0"/>
                <a:cs typeface="Arial" charset="0"/>
              </a:rPr>
              <a:t>Galaxies contain stars </a:t>
            </a:r>
            <a:r>
              <a:rPr lang="en-US" sz="1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only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endParaRPr lang="en-US" sz="11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11200" dirty="0">
                <a:latin typeface="Arial" charset="0"/>
                <a:cs typeface="Arial" charset="0"/>
              </a:rPr>
              <a:t>A galaxy is a collection of many stars, gas and dust which are held together by gravity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650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5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363272" cy="4525963"/>
          </a:xfrm>
        </p:spPr>
        <p:txBody>
          <a:bodyPr>
            <a:normAutofit/>
          </a:bodyPr>
          <a:lstStyle/>
          <a:p>
            <a:pPr marL="0" indent="0" fontAlgn="base">
              <a:spcAft>
                <a:spcPct val="0"/>
              </a:spcAft>
              <a:buNone/>
            </a:pPr>
            <a:r>
              <a:rPr lang="en-ZA" altLang="en-US" sz="4000" b="1" kern="0" dirty="0">
                <a:latin typeface="Arial"/>
                <a:cs typeface="Arial"/>
              </a:rPr>
              <a:t>Ordered by decrease in diameter, which sequence will be correct?</a:t>
            </a:r>
          </a:p>
          <a:p>
            <a:pPr marL="0" indent="0" fontAlgn="base">
              <a:spcAft>
                <a:spcPct val="0"/>
              </a:spcAft>
              <a:buNone/>
            </a:pPr>
            <a:endParaRPr lang="en-ZA" altLang="en-US" sz="4000" b="1" kern="0" dirty="0">
              <a:latin typeface="Arial"/>
              <a:cs typeface="Arial"/>
            </a:endParaRPr>
          </a:p>
          <a:p>
            <a:pPr marL="2228850" lvl="4" indent="-514350" fontAlgn="base">
              <a:spcAft>
                <a:spcPct val="0"/>
              </a:spcAft>
              <a:buFont typeface="+mj-lt"/>
              <a:buAutoNum type="alphaUcPeriod"/>
            </a:pPr>
            <a:r>
              <a:rPr lang="en-ZA" altLang="en-US" sz="2800" kern="0" dirty="0">
                <a:latin typeface="Arial"/>
                <a:cs typeface="Arial"/>
              </a:rPr>
              <a:t>Pluto, Haumea, Ceres</a:t>
            </a:r>
          </a:p>
          <a:p>
            <a:pPr marL="2228850" lvl="4" indent="-514350" fontAlgn="base">
              <a:spcAft>
                <a:spcPct val="0"/>
              </a:spcAft>
              <a:buFont typeface="+mj-lt"/>
              <a:buAutoNum type="alphaUcPeriod"/>
            </a:pPr>
            <a:r>
              <a:rPr lang="en-ZA" altLang="en-US" sz="2800" kern="0" dirty="0">
                <a:latin typeface="Arial"/>
                <a:cs typeface="Arial"/>
              </a:rPr>
              <a:t>Pluto, Ceres, Haumea</a:t>
            </a:r>
          </a:p>
          <a:p>
            <a:pPr marL="2228850" lvl="4" indent="-51435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2800" kern="0" dirty="0">
                <a:latin typeface="Arial"/>
                <a:cs typeface="Arial"/>
              </a:rPr>
              <a:t>Ceres, Pluto, Haumea</a:t>
            </a:r>
          </a:p>
          <a:p>
            <a:pPr marL="2228850" lvl="4" indent="-514350" fontAlgn="base">
              <a:spcAft>
                <a:spcPct val="0"/>
              </a:spcAft>
              <a:buFont typeface="+mj-lt"/>
              <a:buAutoNum type="alphaUcPeriod"/>
            </a:pPr>
            <a:r>
              <a:rPr lang="en-ZA" altLang="en-US" sz="2800" kern="0" dirty="0">
                <a:latin typeface="Arial"/>
                <a:cs typeface="Arial"/>
              </a:rPr>
              <a:t>Ceres, Haumea, Pluto </a:t>
            </a:r>
            <a:endParaRPr lang="en-US" altLang="en-US" sz="2800" kern="0" dirty="0">
              <a:latin typeface="Arial"/>
              <a:cs typeface="Arial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0456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6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ase">
              <a:spcAft>
                <a:spcPct val="0"/>
              </a:spcAft>
              <a:buNone/>
            </a:pPr>
            <a:r>
              <a:rPr lang="en-US" altLang="en-US" sz="4300" b="1" kern="0" dirty="0">
                <a:latin typeface="Arial"/>
                <a:cs typeface="Arial"/>
              </a:rPr>
              <a:t>Which of the following lists has the objects arranged with decreasing diameter?</a:t>
            </a:r>
          </a:p>
          <a:p>
            <a:pPr marL="0" indent="0" fontAlgn="base">
              <a:spcAft>
                <a:spcPct val="0"/>
              </a:spcAft>
              <a:buNone/>
            </a:pPr>
            <a:endParaRPr lang="en-ZA" altLang="en-US" sz="1800" b="1" kern="0" dirty="0">
              <a:latin typeface="Arial"/>
              <a:cs typeface="Arial"/>
            </a:endParaRPr>
          </a:p>
          <a:p>
            <a:pPr marL="514350" indent="-514350" fontAlgn="base">
              <a:spcAft>
                <a:spcPct val="0"/>
              </a:spcAft>
              <a:buFont typeface="+mj-lt"/>
              <a:buAutoNum type="alphaUcPeriod"/>
            </a:pPr>
            <a:r>
              <a:rPr lang="en-ZA" altLang="en-US" sz="3000" kern="0" dirty="0">
                <a:latin typeface="Arial"/>
                <a:cs typeface="Arial"/>
              </a:rPr>
              <a:t>Earth’s Moon, Pluto, Mars, Mercury</a:t>
            </a:r>
          </a:p>
          <a:p>
            <a:pPr marL="514350" indent="-514350" fontAlgn="base">
              <a:spcAft>
                <a:spcPct val="0"/>
              </a:spcAft>
              <a:buFont typeface="+mj-lt"/>
              <a:buAutoNum type="alphaUcPeriod"/>
            </a:pPr>
            <a:r>
              <a:rPr lang="en-ZA" altLang="en-US" sz="3000" kern="0" dirty="0">
                <a:latin typeface="Arial"/>
                <a:cs typeface="Arial"/>
              </a:rPr>
              <a:t>Mars, Mercury, Earth’s Moon, Pluto</a:t>
            </a:r>
          </a:p>
          <a:p>
            <a:pPr marL="514350" indent="-514350" fontAlgn="base">
              <a:spcAft>
                <a:spcPct val="0"/>
              </a:spcAft>
              <a:buFont typeface="+mj-lt"/>
              <a:buAutoNum type="alphaUcPeriod"/>
            </a:pPr>
            <a:r>
              <a:rPr lang="en-US" altLang="en-US" sz="3000" kern="0" dirty="0">
                <a:latin typeface="Arial"/>
                <a:cs typeface="Arial"/>
              </a:rPr>
              <a:t>Mercury, Mars,</a:t>
            </a:r>
            <a:r>
              <a:rPr lang="en-ZA" altLang="en-US" sz="3000" kern="0" dirty="0">
                <a:latin typeface="Arial"/>
                <a:cs typeface="Arial"/>
              </a:rPr>
              <a:t> </a:t>
            </a:r>
            <a:r>
              <a:rPr lang="en-US" altLang="en-US" sz="3000" kern="0" dirty="0">
                <a:latin typeface="Arial"/>
                <a:cs typeface="Arial"/>
              </a:rPr>
              <a:t>Earth’s Moon, Pluto </a:t>
            </a:r>
          </a:p>
          <a:p>
            <a:pPr marL="514350" indent="-514350" fontAlgn="base">
              <a:spcAft>
                <a:spcPct val="0"/>
              </a:spcAft>
              <a:buFont typeface="+mj-lt"/>
              <a:buAutoNum type="alphaUcPeriod"/>
            </a:pPr>
            <a:r>
              <a:rPr lang="en-ZA" altLang="en-US" sz="3000" kern="0" dirty="0">
                <a:latin typeface="Arial"/>
                <a:cs typeface="Arial"/>
              </a:rPr>
              <a:t>Pluto, Earth’s Moon, Mercury, Mars 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220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7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435280" cy="4349080"/>
          </a:xfrm>
        </p:spPr>
        <p:txBody>
          <a:bodyPr>
            <a:normAutofit fontScale="85000" lnSpcReduction="10000"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4000" b="1" kern="0" dirty="0">
                <a:latin typeface="Arial"/>
                <a:cs typeface="Arial"/>
              </a:rPr>
              <a:t>If the planets Venus, Earth and Mars are arranged according to decrease in day lengths, what will the sequence will be?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b="1" kern="0" dirty="0">
              <a:latin typeface="Arial"/>
              <a:cs typeface="Arial"/>
            </a:endParaRPr>
          </a:p>
          <a:p>
            <a:pPr marL="1771650" lvl="3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GB" altLang="en-US" sz="3200" kern="0" dirty="0">
                <a:latin typeface="Arial"/>
                <a:cs typeface="Arial"/>
              </a:rPr>
              <a:t> Venus, Earth, Mars</a:t>
            </a:r>
            <a:endParaRPr lang="en-US" altLang="en-US" sz="3200" kern="0" dirty="0">
              <a:latin typeface="Arial"/>
              <a:cs typeface="Arial"/>
            </a:endParaRPr>
          </a:p>
          <a:p>
            <a:pPr marL="1771650" lvl="3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GB" altLang="en-US" sz="3200" kern="0" dirty="0">
                <a:latin typeface="Arial"/>
                <a:cs typeface="Arial"/>
              </a:rPr>
              <a:t> Mars, Venus, Earth</a:t>
            </a:r>
          </a:p>
          <a:p>
            <a:pPr marL="1771650" lvl="3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GB" altLang="en-US" sz="3200" kern="0" dirty="0">
                <a:latin typeface="Arial"/>
                <a:cs typeface="Arial"/>
              </a:rPr>
              <a:t> Earth, Mars, Venus</a:t>
            </a:r>
            <a:endParaRPr lang="en-US" altLang="en-US" sz="3200" kern="0" dirty="0">
              <a:latin typeface="Arial"/>
              <a:cs typeface="Arial"/>
            </a:endParaRPr>
          </a:p>
          <a:p>
            <a:pPr marL="1771650" lvl="3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GB" altLang="en-US" sz="3200" kern="0" dirty="0">
                <a:latin typeface="Arial"/>
                <a:cs typeface="Arial"/>
              </a:rPr>
              <a:t> Venus, Mars, Earth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9161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8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84785"/>
            <a:ext cx="8229600" cy="4464497"/>
          </a:xfrm>
        </p:spPr>
        <p:txBody>
          <a:bodyPr>
            <a:norm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4000" b="1" dirty="0">
                <a:solidFill>
                  <a:prstClr val="black"/>
                </a:solidFill>
                <a:latin typeface="Arial" charset="0"/>
                <a:cs typeface="Arial" charset="0"/>
              </a:rPr>
              <a:t>The largest moon in the solar system is ______</a:t>
            </a:r>
            <a:endParaRPr lang="en-US" sz="4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 </a:t>
            </a:r>
          </a:p>
          <a:p>
            <a:pPr marL="1771650" lvl="3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charset="0"/>
                <a:cs typeface="Arial" charset="0"/>
              </a:rPr>
              <a:t>Titania</a:t>
            </a: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, a moon of Uranus</a:t>
            </a:r>
          </a:p>
          <a:p>
            <a:pPr marL="1771650" lvl="3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>
                <a:latin typeface="Arial" charset="0"/>
                <a:cs typeface="Arial" charset="0"/>
              </a:rPr>
              <a:t>Ganymede, a moon of Jupiter</a:t>
            </a:r>
          </a:p>
          <a:p>
            <a:pPr marL="1771650" lvl="3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 Titan, a moon of Saturn</a:t>
            </a:r>
          </a:p>
          <a:p>
            <a:pPr marL="1771650" lvl="3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 the Moon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608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 </a:t>
            </a:r>
            <a:r>
              <a:rPr lang="en-US" b="1" dirty="0"/>
              <a:t>9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2050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prstClr val="black"/>
                </a:solidFill>
              </a:rPr>
              <a:t>When a star shrinks due to lack of fuel, it will shrink into a ______ star.</a:t>
            </a:r>
          </a:p>
          <a:p>
            <a:pPr marL="0" indent="0">
              <a:buNone/>
            </a:pPr>
            <a:endParaRPr lang="en-US" sz="4400" b="1" dirty="0">
              <a:solidFill>
                <a:prstClr val="black"/>
              </a:solidFill>
            </a:endParaRPr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/>
              <a:t>Dwarf 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>
                <a:solidFill>
                  <a:prstClr val="black"/>
                </a:solidFill>
              </a:rPr>
              <a:t>Supernova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>
                <a:solidFill>
                  <a:prstClr val="black"/>
                </a:solidFill>
              </a:rPr>
              <a:t>Neon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>
                <a:solidFill>
                  <a:prstClr val="black"/>
                </a:solidFill>
              </a:rPr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val="18232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10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40769"/>
            <a:ext cx="8229600" cy="4464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4000" b="1" kern="50" dirty="0">
                <a:latin typeface="Liberation Serif"/>
                <a:ea typeface="SimSun"/>
                <a:cs typeface="Lucida Sans"/>
              </a:rPr>
              <a:t>Which planet is called the red planet?</a:t>
            </a:r>
          </a:p>
          <a:p>
            <a:pPr marL="0" indent="0">
              <a:buNone/>
            </a:pPr>
            <a:endParaRPr lang="en-US" sz="2800" b="1" dirty="0">
              <a:solidFill>
                <a:prstClr val="black"/>
              </a:solidFill>
            </a:endParaRPr>
          </a:p>
          <a:p>
            <a:pPr marL="2686050" lvl="5" indent="-514350">
              <a:buFont typeface="+mj-lt"/>
              <a:buAutoNum type="alphaUcPeriod"/>
            </a:pPr>
            <a:r>
              <a:rPr lang="en-ZA" sz="3600" dirty="0">
                <a:solidFill>
                  <a:prstClr val="black"/>
                </a:solidFill>
              </a:rPr>
              <a:t>Mercury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/>
              <a:t>Mars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>
                <a:solidFill>
                  <a:prstClr val="black"/>
                </a:solidFill>
              </a:rPr>
              <a:t>Venus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US" sz="3600" dirty="0">
                <a:solidFill>
                  <a:prstClr val="black"/>
                </a:solidFill>
              </a:rPr>
              <a:t>Earth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666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11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340769"/>
            <a:ext cx="8568952" cy="45365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sz="4000" b="1" dirty="0"/>
              <a:t>The planet in Question </a:t>
            </a:r>
            <a:r>
              <a:rPr lang="en-ZA" sz="4000" b="1" dirty="0" smtClean="0"/>
              <a:t>10 above </a:t>
            </a:r>
            <a:r>
              <a:rPr lang="en-ZA" sz="4000" b="1" dirty="0"/>
              <a:t>has a red colour because _____</a:t>
            </a:r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It has been named after the Roman god of war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It is covered with iron oxide dust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It has a mixture of mud &amp; water which gives it the red appearance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of the reflection of light from the Sun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0521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12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3600" b="1" dirty="0" smtClean="0"/>
              <a:t>What is the name of the optical telescope that will collaborate with </a:t>
            </a:r>
            <a:r>
              <a:rPr lang="en-ZA" sz="3600" b="1" dirty="0" err="1" smtClean="0"/>
              <a:t>MeerKAT</a:t>
            </a:r>
            <a:r>
              <a:rPr lang="en-ZA" sz="3600" b="1" dirty="0" smtClean="0"/>
              <a:t>.</a:t>
            </a:r>
          </a:p>
          <a:p>
            <a:pPr marL="0" indent="0">
              <a:buNone/>
            </a:pPr>
            <a:endParaRPr lang="en-ZA" dirty="0"/>
          </a:p>
          <a:p>
            <a:pPr marL="1771650" lvl="3" indent="-514350">
              <a:buFont typeface="+mj-lt"/>
              <a:buAutoNum type="alphaUcPeriod"/>
            </a:pPr>
            <a:r>
              <a:rPr lang="en-ZA" sz="3200" dirty="0" smtClean="0"/>
              <a:t>SALT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200" dirty="0" smtClean="0"/>
              <a:t>HESS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200" dirty="0" err="1" smtClean="0"/>
              <a:t>Meerlicht</a:t>
            </a:r>
            <a:endParaRPr lang="en-ZA" sz="3200" dirty="0" smtClean="0"/>
          </a:p>
          <a:p>
            <a:pPr marL="1771650" lvl="3" indent="-514350">
              <a:buFont typeface="+mj-lt"/>
              <a:buAutoNum type="alphaUcPeriod"/>
            </a:pPr>
            <a:r>
              <a:rPr lang="en-ZA" sz="3200" dirty="0" smtClean="0"/>
              <a:t>KAT-7</a:t>
            </a:r>
          </a:p>
          <a:p>
            <a:pPr marL="514350" indent="-514350">
              <a:buFont typeface="+mj-lt"/>
              <a:buAutoNum type="alphaUcPeriod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625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QUESTION 3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sz="4000" b="1" dirty="0" smtClean="0"/>
              <a:t>During that eclipse, what was the colour of the Moon?</a:t>
            </a:r>
          </a:p>
          <a:p>
            <a:pPr marL="0" indent="0">
              <a:buNone/>
            </a:pPr>
            <a:endParaRPr lang="en-ZA" dirty="0"/>
          </a:p>
          <a:p>
            <a:pPr marL="1771650" lvl="3" indent="-514350">
              <a:buFont typeface="+mj-lt"/>
              <a:buAutoNum type="alphaUcPeriod"/>
            </a:pPr>
            <a:r>
              <a:rPr lang="en-ZA" sz="3600" dirty="0" smtClean="0"/>
              <a:t>Very dark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600" dirty="0" smtClean="0"/>
              <a:t>Blood red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600" dirty="0" smtClean="0"/>
              <a:t>Blue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600" dirty="0" smtClean="0"/>
              <a:t>Black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404553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13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sz="4000" b="1" dirty="0" smtClean="0"/>
              <a:t>How old will Astronomy research be in South Africa by the year 2020.</a:t>
            </a:r>
          </a:p>
          <a:p>
            <a:pPr marL="0" indent="0">
              <a:buNone/>
            </a:pPr>
            <a:endParaRPr lang="en-ZA" dirty="0"/>
          </a:p>
          <a:p>
            <a:pPr marL="514350" indent="-514350">
              <a:buFont typeface="+mj-lt"/>
              <a:buAutoNum type="alphaUcPeriod"/>
            </a:pPr>
            <a:endParaRPr lang="en-ZA" dirty="0" smtClean="0"/>
          </a:p>
          <a:p>
            <a:pPr marL="2686050" lvl="5" indent="-514350">
              <a:buFont typeface="+mj-lt"/>
              <a:buAutoNum type="alphaUcPeriod"/>
            </a:pPr>
            <a:r>
              <a:rPr lang="en-ZA" sz="2800" dirty="0" smtClean="0"/>
              <a:t>50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ZA" sz="2800" dirty="0" smtClean="0"/>
              <a:t>100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ZA" sz="2800" dirty="0" smtClean="0"/>
              <a:t>200</a:t>
            </a:r>
          </a:p>
          <a:p>
            <a:pPr marL="2686050" lvl="5" indent="-514350">
              <a:buFont typeface="+mj-lt"/>
              <a:buAutoNum type="alphaUcPeriod"/>
            </a:pPr>
            <a:r>
              <a:rPr lang="en-ZA" sz="2800" dirty="0" smtClean="0"/>
              <a:t>300</a:t>
            </a:r>
          </a:p>
          <a:p>
            <a:pPr marL="514350" indent="-514350">
              <a:buFont typeface="+mj-lt"/>
              <a:buAutoNum type="alphaUcPeriod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1973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14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sz="4000" b="1" dirty="0" smtClean="0"/>
              <a:t>What is the furthest object that astronomers looked at with SALT to date?</a:t>
            </a:r>
          </a:p>
          <a:p>
            <a:pPr marL="0" indent="0">
              <a:buNone/>
            </a:pPr>
            <a:endParaRPr lang="en-ZA" sz="4000" b="1" dirty="0"/>
          </a:p>
          <a:p>
            <a:pPr marL="2000250" lvl="3" indent="-742950">
              <a:buFont typeface="+mj-lt"/>
              <a:buAutoNum type="alphaUcPeriod"/>
            </a:pPr>
            <a:r>
              <a:rPr lang="en-ZA" sz="2800" dirty="0" smtClean="0"/>
              <a:t>4.6 billion light years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ZA" sz="2800" dirty="0" smtClean="0"/>
              <a:t>4.3 billion light years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ZA" sz="2800" dirty="0">
                <a:solidFill>
                  <a:prstClr val="black"/>
                </a:solidFill>
              </a:rPr>
              <a:t>4.6 </a:t>
            </a:r>
            <a:r>
              <a:rPr lang="en-ZA" sz="2800" dirty="0" smtClean="0">
                <a:solidFill>
                  <a:prstClr val="black"/>
                </a:solidFill>
              </a:rPr>
              <a:t>million </a:t>
            </a:r>
            <a:r>
              <a:rPr lang="en-ZA" sz="2800" dirty="0">
                <a:solidFill>
                  <a:prstClr val="black"/>
                </a:solidFill>
              </a:rPr>
              <a:t>light </a:t>
            </a:r>
            <a:r>
              <a:rPr lang="en-ZA" sz="2800" dirty="0" smtClean="0">
                <a:solidFill>
                  <a:prstClr val="black"/>
                </a:solidFill>
              </a:rPr>
              <a:t>years</a:t>
            </a:r>
          </a:p>
          <a:p>
            <a:pPr marL="2000250" lvl="3" indent="-742950">
              <a:buFont typeface="+mj-lt"/>
              <a:buAutoNum type="alphaUcPeriod"/>
            </a:pPr>
            <a:r>
              <a:rPr lang="en-ZA" sz="2800" dirty="0" smtClean="0">
                <a:solidFill>
                  <a:prstClr val="black"/>
                </a:solidFill>
              </a:rPr>
              <a:t>None of the above</a:t>
            </a:r>
            <a:endParaRPr lang="en-ZA" sz="2800" dirty="0">
              <a:solidFill>
                <a:prstClr val="black"/>
              </a:solidFill>
            </a:endParaRPr>
          </a:p>
          <a:p>
            <a:pPr marL="2000250" lvl="3" indent="-742950">
              <a:buFont typeface="+mj-lt"/>
              <a:buAutoNum type="alphaUcPeriod"/>
            </a:pPr>
            <a:endParaRPr lang="en-ZA" sz="2800" b="1" dirty="0" smtClean="0"/>
          </a:p>
          <a:p>
            <a:pPr marL="2000250" lvl="3" indent="-742950">
              <a:buFont typeface="+mj-lt"/>
              <a:buAutoNum type="alphaUcPeriod"/>
            </a:pPr>
            <a:endParaRPr lang="en-ZA" sz="2800" b="1" dirty="0" smtClean="0"/>
          </a:p>
          <a:p>
            <a:pPr marL="2000250" lvl="3" indent="-742950">
              <a:buFont typeface="+mj-lt"/>
              <a:buAutoNum type="alphaUcPeriod"/>
            </a:pPr>
            <a:endParaRPr lang="en-ZA" sz="2800" b="1" dirty="0"/>
          </a:p>
        </p:txBody>
      </p:sp>
    </p:spTree>
    <p:extLst>
      <p:ext uri="{BB962C8B-B14F-4D97-AF65-F5344CB8AC3E}">
        <p14:creationId xmlns:p14="http://schemas.microsoft.com/office/powerpoint/2010/main" val="7554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15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sz="4000" b="1" dirty="0" smtClean="0"/>
              <a:t>How old in years, is the SALT since its construction?</a:t>
            </a:r>
          </a:p>
          <a:p>
            <a:pPr marL="0" indent="0">
              <a:buNone/>
            </a:pPr>
            <a:endParaRPr lang="en-ZA" sz="4000" b="1" dirty="0"/>
          </a:p>
          <a:p>
            <a:pPr marL="1771650" lvl="3" indent="-514350">
              <a:buFont typeface="+mj-lt"/>
              <a:buAutoNum type="alphaUcPeriod"/>
            </a:pPr>
            <a:r>
              <a:rPr lang="en-ZA" sz="3600" dirty="0" smtClean="0"/>
              <a:t>10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600" dirty="0" smtClean="0"/>
              <a:t>15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600" dirty="0" smtClean="0"/>
              <a:t>18</a:t>
            </a:r>
          </a:p>
          <a:p>
            <a:pPr marL="1771650" lvl="3" indent="-514350">
              <a:buFont typeface="+mj-lt"/>
              <a:buAutoNum type="alphaUcPeriod"/>
            </a:pPr>
            <a:r>
              <a:rPr lang="en-ZA" sz="3600" dirty="0" smtClean="0"/>
              <a:t>20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16599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QUESTION </a:t>
            </a:r>
            <a:r>
              <a:rPr lang="en-US" b="1" dirty="0" smtClean="0">
                <a:solidFill>
                  <a:prstClr val="black"/>
                </a:solidFill>
              </a:rPr>
              <a:t>16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4000" b="1" dirty="0" smtClean="0"/>
              <a:t>What would be the result if the Earth’s axis was not tilted, but straight.</a:t>
            </a:r>
          </a:p>
          <a:p>
            <a:pPr marL="0" indent="0">
              <a:buNone/>
            </a:pPr>
            <a:endParaRPr lang="en-ZA" dirty="0"/>
          </a:p>
          <a:p>
            <a:pPr marL="1314450" lvl="2" indent="-514350">
              <a:buFont typeface="+mj-lt"/>
              <a:buAutoNum type="alphaUcPeriod"/>
            </a:pPr>
            <a:r>
              <a:rPr lang="en-ZA" sz="3200" dirty="0" smtClean="0"/>
              <a:t>Nothing would change</a:t>
            </a:r>
          </a:p>
          <a:p>
            <a:pPr marL="1314450" lvl="2" indent="-514350">
              <a:buFont typeface="+mj-lt"/>
              <a:buAutoNum type="alphaUcPeriod"/>
            </a:pPr>
            <a:r>
              <a:rPr lang="en-ZA" sz="3200" dirty="0" smtClean="0"/>
              <a:t>There will be no seasons</a:t>
            </a:r>
          </a:p>
          <a:p>
            <a:pPr marL="1314450" lvl="2" indent="-514350">
              <a:buFont typeface="+mj-lt"/>
              <a:buAutoNum type="alphaUcPeriod"/>
            </a:pPr>
            <a:r>
              <a:rPr lang="en-ZA" sz="3200" dirty="0" smtClean="0"/>
              <a:t>Days would get longer</a:t>
            </a:r>
          </a:p>
          <a:p>
            <a:pPr marL="1314450" lvl="2" indent="-514350">
              <a:buFont typeface="+mj-lt"/>
              <a:buAutoNum type="alphaUcPeriod"/>
            </a:pPr>
            <a:r>
              <a:rPr lang="en-ZA" sz="3200" dirty="0" smtClean="0"/>
              <a:t>The equator would burn 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26111839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7200" b="1" dirty="0">
                <a:solidFill>
                  <a:prstClr val="black"/>
                </a:solidFill>
              </a:rPr>
              <a:t>THANK YOU </a:t>
            </a:r>
          </a:p>
          <a:p>
            <a:pPr marL="0" indent="0" algn="ctr">
              <a:buNone/>
            </a:pPr>
            <a:r>
              <a:rPr lang="en-US" sz="7200" b="1" dirty="0">
                <a:solidFill>
                  <a:prstClr val="black"/>
                </a:solidFill>
              </a:rPr>
              <a:t>FOR PARTICIPATING</a:t>
            </a:r>
            <a:endParaRPr lang="en-ZA" sz="72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261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prstClr val="black"/>
                </a:solidFill>
              </a:rPr>
              <a:t>QUESTION </a:t>
            </a:r>
            <a:r>
              <a:rPr lang="en-ZA" b="1" dirty="0" smtClean="0">
                <a:solidFill>
                  <a:prstClr val="black"/>
                </a:solidFill>
              </a:rPr>
              <a:t>4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4345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sz="3600" b="1" dirty="0" smtClean="0"/>
              <a:t>During this eclipse period, there was a certain planet that was seen close to the Moon. Which planet was that?</a:t>
            </a:r>
          </a:p>
          <a:p>
            <a:pPr marL="0" indent="0">
              <a:buNone/>
            </a:pPr>
            <a:endParaRPr lang="en-ZA" dirty="0"/>
          </a:p>
          <a:p>
            <a:pPr marL="2228850" lvl="4" indent="-514350">
              <a:buFont typeface="+mj-lt"/>
              <a:buAutoNum type="alphaUcPeriod"/>
            </a:pPr>
            <a:r>
              <a:rPr lang="en-ZA" sz="3200" dirty="0" smtClean="0"/>
              <a:t>Earth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ZA" sz="3200" dirty="0" smtClean="0"/>
              <a:t>Venus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ZA" sz="3200" dirty="0" smtClean="0"/>
              <a:t>Mars</a:t>
            </a:r>
          </a:p>
          <a:p>
            <a:pPr marL="2228850" lvl="4" indent="-514350">
              <a:buFont typeface="+mj-lt"/>
              <a:buAutoNum type="alphaUcPeriod"/>
            </a:pPr>
            <a:r>
              <a:rPr lang="en-ZA" sz="3200" dirty="0" smtClean="0"/>
              <a:t>Saturn</a:t>
            </a:r>
          </a:p>
          <a:p>
            <a:pPr marL="2228850" lvl="4" indent="-514350">
              <a:buFont typeface="+mj-lt"/>
              <a:buAutoNum type="alphaUcPeriod"/>
            </a:pPr>
            <a:endParaRPr lang="en-ZA" sz="3200" dirty="0" smtClean="0"/>
          </a:p>
        </p:txBody>
      </p:sp>
    </p:spTree>
    <p:extLst>
      <p:ext uri="{BB962C8B-B14F-4D97-AF65-F5344CB8AC3E}">
        <p14:creationId xmlns:p14="http://schemas.microsoft.com/office/powerpoint/2010/main" val="31483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prstClr val="black"/>
                </a:solidFill>
              </a:rPr>
              <a:t>QUESTION </a:t>
            </a:r>
            <a:r>
              <a:rPr lang="en-ZA" b="1" dirty="0" smtClean="0">
                <a:solidFill>
                  <a:prstClr val="black"/>
                </a:solidFill>
              </a:rPr>
              <a:t>5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3830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ZA" sz="4300" b="1" dirty="0" smtClean="0"/>
              <a:t>Because this </a:t>
            </a:r>
            <a:r>
              <a:rPr lang="en-ZA" sz="4300" b="1" dirty="0"/>
              <a:t>planet </a:t>
            </a:r>
            <a:r>
              <a:rPr lang="en-ZA" sz="4300" b="1" dirty="0" smtClean="0"/>
              <a:t>was close </a:t>
            </a:r>
            <a:r>
              <a:rPr lang="en-ZA" sz="4300" b="1" dirty="0"/>
              <a:t>to the </a:t>
            </a:r>
            <a:r>
              <a:rPr lang="en-ZA" sz="4300" b="1" dirty="0" smtClean="0"/>
              <a:t>Moon in the sky, its purpose was ____</a:t>
            </a:r>
          </a:p>
          <a:p>
            <a:pPr marL="0" indent="0">
              <a:buNone/>
            </a:pPr>
            <a:endParaRPr lang="en-ZA" dirty="0"/>
          </a:p>
          <a:p>
            <a:pPr marL="1314450" lvl="2" indent="-514350">
              <a:buFont typeface="+mj-lt"/>
              <a:buAutoNum type="alphaUcPeriod"/>
            </a:pPr>
            <a:r>
              <a:rPr lang="en-ZA" sz="3200" dirty="0" smtClean="0"/>
              <a:t>To give the Moon the blood red colour</a:t>
            </a:r>
          </a:p>
          <a:p>
            <a:pPr marL="1314450" lvl="2" indent="-514350">
              <a:buFont typeface="+mj-lt"/>
              <a:buAutoNum type="alphaUcPeriod"/>
            </a:pPr>
            <a:r>
              <a:rPr lang="en-ZA" sz="3200" dirty="0" smtClean="0"/>
              <a:t>To keep the Moon in its place during the eclipse</a:t>
            </a:r>
          </a:p>
          <a:p>
            <a:pPr marL="1314450" lvl="2" indent="-514350">
              <a:buFont typeface="+mj-lt"/>
              <a:buAutoNum type="alphaUcPeriod"/>
            </a:pPr>
            <a:r>
              <a:rPr lang="en-ZA" sz="3200" dirty="0" smtClean="0"/>
              <a:t>To support the Moon, the Earth and the Sun during the eclipse</a:t>
            </a:r>
          </a:p>
          <a:p>
            <a:pPr marL="1314450" lvl="2" indent="-514350">
              <a:buFont typeface="+mj-lt"/>
              <a:buAutoNum type="alphaUcPeriod"/>
            </a:pPr>
            <a:r>
              <a:rPr lang="en-ZA" sz="3200" dirty="0" smtClean="0"/>
              <a:t>None of the above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398051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prstClr val="black"/>
                </a:solidFill>
              </a:rPr>
              <a:t>QUESTION </a:t>
            </a:r>
            <a:r>
              <a:rPr lang="en-US" b="1" dirty="0">
                <a:solidFill>
                  <a:prstClr val="black"/>
                </a:solidFill>
              </a:rPr>
              <a:t>6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460965"/>
          </a:xfrm>
        </p:spPr>
        <p:txBody>
          <a:bodyPr>
            <a:normAutofit/>
          </a:bodyPr>
          <a:lstStyle/>
          <a:p>
            <a:pPr marL="0" indent="0" defTabSz="457200" eaLnBrk="0" fontAlgn="base" hangingPunct="0">
              <a:spcAft>
                <a:spcPct val="0"/>
              </a:spcAft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diameter of the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Moon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ZA" sz="3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3 475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If a soccer field is 100 m long, how many soccer fields will fit in the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Moon’s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diameter?</a:t>
            </a:r>
            <a:endParaRPr lang="en-US" b="1" dirty="0"/>
          </a:p>
          <a:p>
            <a:pPr marL="2686050" lvl="5" indent="-514350" defTabSz="457200">
              <a:buFont typeface="+mj-lt"/>
              <a:buAutoNum type="alphaU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3 475 000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6050" lvl="5" indent="-514350" defTabSz="457200">
              <a:buFont typeface="+mj-lt"/>
              <a:buAutoNum type="alphaU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347 500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6050" lvl="5" indent="-514350" defTabSz="457200">
              <a:buFont typeface="+mj-lt"/>
              <a:buAutoNum type="alphaU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34 750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6050" lvl="5" indent="-514350" defTabSz="457200">
              <a:buFont typeface="+mj-lt"/>
              <a:buAutoNum type="alphaUcPeriod"/>
            </a:pPr>
            <a:r>
              <a:rPr lang="en-Z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3 475</a:t>
            </a:r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91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QUESTION </a:t>
            </a:r>
            <a:r>
              <a:rPr lang="en-ZA" b="1" dirty="0" smtClean="0"/>
              <a:t>7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sz="4000" b="1" dirty="0"/>
              <a:t>The Moon </a:t>
            </a:r>
            <a:r>
              <a:rPr lang="en-ZA" sz="4000" b="1" dirty="0" smtClean="0"/>
              <a:t>shows </a:t>
            </a:r>
            <a:r>
              <a:rPr lang="en-ZA" sz="4000" b="1" dirty="0"/>
              <a:t>the same </a:t>
            </a:r>
            <a:r>
              <a:rPr lang="en-ZA" sz="4000" b="1" dirty="0" smtClean="0"/>
              <a:t>side to </a:t>
            </a:r>
            <a:r>
              <a:rPr lang="en-ZA" sz="4000" b="1" dirty="0"/>
              <a:t>Earth during its orbit</a:t>
            </a:r>
            <a:r>
              <a:rPr lang="en-ZA" sz="4000" b="1" dirty="0" smtClean="0"/>
              <a:t>.</a:t>
            </a:r>
          </a:p>
          <a:p>
            <a:pPr marL="0" indent="0">
              <a:buNone/>
            </a:pPr>
            <a:endParaRPr lang="en-ZA" sz="4000" b="1" dirty="0"/>
          </a:p>
          <a:p>
            <a:pPr marL="2914650" lvl="5" indent="-742950">
              <a:buFont typeface="+mj-lt"/>
              <a:buAutoNum type="alphaUcPeriod"/>
            </a:pPr>
            <a:r>
              <a:rPr lang="en-ZA" sz="3600" dirty="0" smtClean="0"/>
              <a:t>True</a:t>
            </a:r>
          </a:p>
          <a:p>
            <a:pPr marL="2914650" lvl="5" indent="-742950">
              <a:buFont typeface="+mj-lt"/>
              <a:buAutoNum type="alphaUcPeriod"/>
            </a:pPr>
            <a:r>
              <a:rPr lang="en-ZA" sz="3600" dirty="0" smtClean="0"/>
              <a:t>False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11739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AS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1640</Words>
  <Application>Microsoft Office PowerPoint</Application>
  <PresentationFormat>Widescreen</PresentationFormat>
  <Paragraphs>357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SimSun</vt:lpstr>
      <vt:lpstr>Arial</vt:lpstr>
      <vt:lpstr>Calibri</vt:lpstr>
      <vt:lpstr>Liberation Serif</vt:lpstr>
      <vt:lpstr>Lucida Sans</vt:lpstr>
      <vt:lpstr>SAASTA</vt:lpstr>
      <vt:lpstr>PowerPoint Presentation</vt:lpstr>
      <vt:lpstr>RULES OF THE QUIZ</vt:lpstr>
      <vt:lpstr>QUESTION 1  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  <vt:lpstr>QUESTION 11</vt:lpstr>
      <vt:lpstr>QUESTION 12</vt:lpstr>
      <vt:lpstr>QUESTION 13</vt:lpstr>
      <vt:lpstr>QUESTION 14</vt:lpstr>
      <vt:lpstr>QUESTION 15</vt:lpstr>
      <vt:lpstr>QUESTION 16</vt:lpstr>
      <vt:lpstr>QUESTION 17</vt:lpstr>
      <vt:lpstr>QUESTION 18</vt:lpstr>
      <vt:lpstr>QUESTION 19</vt:lpstr>
      <vt:lpstr>QUESTION 20</vt:lpstr>
      <vt:lpstr>QUESTION 21</vt:lpstr>
      <vt:lpstr>QUESTION 22</vt:lpstr>
      <vt:lpstr>QUESTION 23</vt:lpstr>
      <vt:lpstr>PowerPoint Presentation</vt:lpstr>
      <vt:lpstr>PICTURE A</vt:lpstr>
      <vt:lpstr>QUESTION 24</vt:lpstr>
      <vt:lpstr>QUESTION 25</vt:lpstr>
      <vt:lpstr>QUESTION 26</vt:lpstr>
      <vt:lpstr>QUESTION 27</vt:lpstr>
      <vt:lpstr>QUESTION 28</vt:lpstr>
      <vt:lpstr>QUESTION 29</vt:lpstr>
      <vt:lpstr>QUESTION 30</vt:lpstr>
      <vt:lpstr>THANK YOU</vt:lpstr>
      <vt:lpstr>PowerPoint Presentation</vt:lpstr>
      <vt:lpstr>PowerPoint Presentation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  <vt:lpstr>QUESTION 11</vt:lpstr>
      <vt:lpstr>QUESTION 12</vt:lpstr>
      <vt:lpstr>QUESTION 13</vt:lpstr>
      <vt:lpstr>QUESTION 14</vt:lpstr>
      <vt:lpstr>QUESTION 15</vt:lpstr>
      <vt:lpstr>QUESTION 16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Bafedile Kgwadi</dc:creator>
  <cp:lastModifiedBy>Bafedile Kgwadi</cp:lastModifiedBy>
  <cp:revision>43</cp:revision>
  <dcterms:created xsi:type="dcterms:W3CDTF">2018-07-27T18:58:15Z</dcterms:created>
  <dcterms:modified xsi:type="dcterms:W3CDTF">2019-03-14T09:15:32Z</dcterms:modified>
</cp:coreProperties>
</file>