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316" r:id="rId2"/>
    <p:sldId id="322" r:id="rId3"/>
    <p:sldId id="352" r:id="rId4"/>
    <p:sldId id="371" r:id="rId5"/>
    <p:sldId id="385" r:id="rId6"/>
    <p:sldId id="318" r:id="rId7"/>
    <p:sldId id="319" r:id="rId8"/>
    <p:sldId id="353" r:id="rId9"/>
    <p:sldId id="357" r:id="rId10"/>
    <p:sldId id="355" r:id="rId11"/>
    <p:sldId id="354" r:id="rId12"/>
    <p:sldId id="358" r:id="rId13"/>
    <p:sldId id="359" r:id="rId14"/>
    <p:sldId id="360" r:id="rId15"/>
    <p:sldId id="363" r:id="rId16"/>
    <p:sldId id="364" r:id="rId17"/>
    <p:sldId id="365" r:id="rId18"/>
    <p:sldId id="325" r:id="rId19"/>
    <p:sldId id="329" r:id="rId20"/>
    <p:sldId id="321" r:id="rId21"/>
    <p:sldId id="369" r:id="rId22"/>
    <p:sldId id="370" r:id="rId23"/>
    <p:sldId id="330" r:id="rId24"/>
    <p:sldId id="373" r:id="rId25"/>
    <p:sldId id="374" r:id="rId26"/>
    <p:sldId id="375" r:id="rId27"/>
    <p:sldId id="376" r:id="rId28"/>
    <p:sldId id="377" r:id="rId29"/>
    <p:sldId id="347" r:id="rId30"/>
    <p:sldId id="379" r:id="rId31"/>
    <p:sldId id="380" r:id="rId32"/>
    <p:sldId id="381" r:id="rId33"/>
    <p:sldId id="315" r:id="rId34"/>
    <p:sldId id="308" r:id="rId35"/>
    <p:sldId id="351" r:id="rId36"/>
    <p:sldId id="309" r:id="rId37"/>
    <p:sldId id="310" r:id="rId38"/>
    <p:sldId id="311" r:id="rId39"/>
    <p:sldId id="312" r:id="rId40"/>
    <p:sldId id="313" r:id="rId41"/>
    <p:sldId id="31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2017/10/05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7D1CF-4CD9-4C2E-B5A8-A1A2CD2E73CB}" type="slidenum">
              <a:rPr lang="en-ZA" smtClean="0"/>
              <a:t>31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409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5616625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FINALS</a:t>
            </a: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4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OCTOBER 2017</a:t>
            </a:r>
            <a:endParaRPr lang="en-ZA" sz="4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22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ZA" altLang="en-US" sz="4000" b="1" dirty="0"/>
              <a:t>What colour is a star when it is cool</a:t>
            </a:r>
            <a:r>
              <a:rPr lang="en-ZA" altLang="en-US" sz="4000" b="1" dirty="0" smtClean="0"/>
              <a:t>?</a:t>
            </a:r>
          </a:p>
          <a:p>
            <a:pPr marL="0" indent="0">
              <a:lnSpc>
                <a:spcPct val="110000"/>
              </a:lnSpc>
              <a:buNone/>
            </a:pPr>
            <a:endParaRPr lang="en-ZA" altLang="en-US" sz="2800" b="1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Blue</a:t>
            </a:r>
            <a:endParaRPr lang="en-ZA" sz="3200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Yellow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Green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b="1" dirty="0" smtClean="0">
                <a:solidFill>
                  <a:srgbClr val="FF0000"/>
                </a:solidFill>
              </a:rPr>
              <a:t>Orange</a:t>
            </a:r>
            <a:endParaRPr lang="en-Z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1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4000" b="1" dirty="0"/>
              <a:t>An Astronomical Unit (AU) is the average distance between…?</a:t>
            </a:r>
          </a:p>
          <a:p>
            <a:pPr marL="0" indent="0">
              <a:buNone/>
            </a:pPr>
            <a:endParaRPr lang="en-US" b="1" dirty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ZA" altLang="en-US" dirty="0"/>
              <a:t>The Sun and the </a:t>
            </a:r>
            <a:r>
              <a:rPr lang="en-ZA" altLang="en-US" dirty="0" smtClean="0"/>
              <a:t>Moon</a:t>
            </a:r>
          </a:p>
          <a:p>
            <a:pPr marL="514350" indent="-514350">
              <a:buFont typeface="+mj-lt"/>
              <a:buAutoNum type="alphaUcPeriod"/>
            </a:pPr>
            <a:r>
              <a:rPr lang="en-ZA" altLang="en-US" dirty="0"/>
              <a:t>The Sun and Pluto</a:t>
            </a:r>
          </a:p>
          <a:p>
            <a:pPr marL="514350" indent="-514350">
              <a:buFont typeface="+mj-lt"/>
              <a:buAutoNum type="alphaUcPeriod"/>
            </a:pPr>
            <a:r>
              <a:rPr lang="en-ZA" b="1" dirty="0" smtClean="0">
                <a:solidFill>
                  <a:srgbClr val="FF0000"/>
                </a:solidFill>
              </a:rPr>
              <a:t>The Sun and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Earth and the Moon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01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 10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4000" b="1" dirty="0" smtClean="0"/>
              <a:t>A spacecraft crashe</a:t>
            </a:r>
            <a:r>
              <a:rPr lang="en-GB" altLang="en-US" sz="4000" b="1" dirty="0" smtClean="0"/>
              <a:t>d into w</a:t>
            </a:r>
            <a:r>
              <a:rPr lang="en-GB" altLang="en-US" sz="4000" b="1" dirty="0" smtClean="0"/>
              <a:t>hich </a:t>
            </a:r>
            <a:r>
              <a:rPr lang="en-GB" altLang="en-US" sz="4000" b="1" dirty="0" smtClean="0"/>
              <a:t>planet </a:t>
            </a:r>
            <a:r>
              <a:rPr lang="en-GB" altLang="en-US" sz="4000" b="1" dirty="0" smtClean="0"/>
              <a:t>on </a:t>
            </a:r>
            <a:r>
              <a:rPr lang="en-GB" altLang="en-US" sz="4000" b="1" dirty="0" smtClean="0"/>
              <a:t>15 September 2017?</a:t>
            </a:r>
          </a:p>
          <a:p>
            <a:pPr marL="0" indent="0">
              <a:buNone/>
            </a:pPr>
            <a:endParaRPr lang="en-GB" altLang="en-US" sz="2800" b="1" dirty="0">
              <a:solidFill>
                <a:schemeClr val="accent2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altLang="en-US" sz="3200" dirty="0" smtClean="0"/>
              <a:t>Mars</a:t>
            </a:r>
            <a:endParaRPr lang="en-ZA" altLang="en-US" sz="3200" dirty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dirty="0" smtClean="0"/>
              <a:t>Jupiter</a:t>
            </a:r>
            <a:endParaRPr lang="en-US" altLang="en-US" sz="3200" dirty="0" smtClean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dirty="0"/>
              <a:t>Uranus</a:t>
            </a:r>
            <a:endParaRPr lang="en-ZA" sz="3200" dirty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dirty="0" smtClean="0">
                <a:solidFill>
                  <a:srgbClr val="FF0000"/>
                </a:solidFill>
              </a:rPr>
              <a:t>Saturn</a:t>
            </a:r>
            <a:endParaRPr lang="en-ZA" altLang="en-US" sz="3200" b="1" dirty="0">
              <a:solidFill>
                <a:srgbClr val="FF0000"/>
              </a:solidFill>
            </a:endParaRPr>
          </a:p>
          <a:p>
            <a:pPr marL="2171700" lvl="5" indent="0" defTabSz="457200" eaLnBrk="0" fontAlgn="base" hangingPunct="0">
              <a:spcAft>
                <a:spcPct val="0"/>
              </a:spcAft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513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6400" b="1" dirty="0"/>
              <a:t>Which of the following </a:t>
            </a:r>
            <a:r>
              <a:rPr lang="en-US" sz="6400" b="1" dirty="0" smtClean="0"/>
              <a:t>statements</a:t>
            </a:r>
          </a:p>
          <a:p>
            <a:pPr>
              <a:buNone/>
            </a:pPr>
            <a:r>
              <a:rPr lang="en-US" sz="6400" b="1" dirty="0" smtClean="0"/>
              <a:t>about </a:t>
            </a:r>
            <a:r>
              <a:rPr lang="en-US" sz="6400" b="1" dirty="0"/>
              <a:t>Mars </a:t>
            </a:r>
            <a:r>
              <a:rPr lang="en-US" sz="6400" b="1" dirty="0"/>
              <a:t>is </a:t>
            </a:r>
            <a:r>
              <a:rPr lang="en-US" sz="6400" b="1" dirty="0" smtClean="0"/>
              <a:t>true?</a:t>
            </a:r>
            <a:endParaRPr lang="en-US" sz="6400" b="1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is the only planet except Earth to be visited by humans</a:t>
            </a:r>
            <a:endParaRPr lang="en-US" sz="5100" dirty="0"/>
          </a:p>
          <a:p>
            <a:pPr marL="742950" indent="-742950">
              <a:buFont typeface="+mj-lt"/>
              <a:buAutoNum type="alphaUcPeriod"/>
            </a:pPr>
            <a:r>
              <a:rPr lang="en-US" sz="5100" b="1" dirty="0">
                <a:solidFill>
                  <a:srgbClr val="FF0000"/>
                </a:solidFill>
              </a:rPr>
              <a:t>C and D below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</a:t>
            </a:r>
            <a:r>
              <a:rPr lang="en-US" sz="5100" dirty="0"/>
              <a:t>is believed that liquid water once formed rivers and ocean on the surface of Mars millions of years ago.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Ice </a:t>
            </a:r>
            <a:r>
              <a:rPr lang="en-US" sz="5100" dirty="0"/>
              <a:t>water has been found on Mars </a:t>
            </a:r>
            <a:r>
              <a:rPr lang="en-US" sz="5100" dirty="0"/>
              <a:t>surface</a:t>
            </a: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18461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90" y="1268760"/>
            <a:ext cx="8363272" cy="47133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800" b="1" dirty="0"/>
              <a:t>Which of the following is </a:t>
            </a:r>
            <a:r>
              <a:rPr lang="en-US" sz="4800" b="1" dirty="0" smtClean="0"/>
              <a:t>true</a:t>
            </a:r>
            <a:r>
              <a:rPr lang="en-US" sz="4800" b="1" dirty="0"/>
              <a:t>?</a:t>
            </a:r>
          </a:p>
          <a:p>
            <a:pPr>
              <a:buNone/>
            </a:pPr>
            <a:endParaRPr lang="en-US" sz="2800" dirty="0"/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>
                <a:solidFill>
                  <a:srgbClr val="FF0000"/>
                </a:solidFill>
              </a:rPr>
              <a:t>Venus </a:t>
            </a:r>
            <a:r>
              <a:rPr lang="en-US" sz="3600" b="1" dirty="0" smtClean="0">
                <a:solidFill>
                  <a:srgbClr val="FF0000"/>
                </a:solidFill>
              </a:rPr>
              <a:t>is hotter </a:t>
            </a:r>
            <a:r>
              <a:rPr lang="en-US" sz="3600" b="1" dirty="0">
                <a:solidFill>
                  <a:srgbClr val="FF0000"/>
                </a:solidFill>
              </a:rPr>
              <a:t>than Mercury because of the greenhouse effect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Mercury </a:t>
            </a:r>
            <a:r>
              <a:rPr lang="en-US" sz="3600" dirty="0"/>
              <a:t>is hotter than Venus because it is nearest to the 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Jupiter </a:t>
            </a:r>
            <a:r>
              <a:rPr lang="en-US" sz="3600" dirty="0"/>
              <a:t>is hotter than Mercury because it is the largest planet in the solar system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None </a:t>
            </a:r>
            <a:r>
              <a:rPr lang="en-US" sz="3600" dirty="0"/>
              <a:t>of the above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0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b="1" dirty="0"/>
              <a:t>Which of the following is not </a:t>
            </a:r>
            <a:r>
              <a:rPr lang="en-US" sz="4400" b="1" dirty="0" smtClean="0"/>
              <a:t>true?</a:t>
            </a:r>
            <a:endParaRPr lang="en-US" sz="4400" b="1" dirty="0"/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All </a:t>
            </a:r>
            <a:r>
              <a:rPr lang="en-US" dirty="0"/>
              <a:t>planets revolve around the Sun in the same </a:t>
            </a:r>
            <a:r>
              <a:rPr lang="en-US" dirty="0" smtClean="0"/>
              <a:t>direction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tilt of the rotation axis of Uranus is unlike  any other planet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All </a:t>
            </a:r>
            <a:r>
              <a:rPr lang="en-US" b="1" dirty="0">
                <a:solidFill>
                  <a:srgbClr val="FF0000"/>
                </a:solidFill>
              </a:rPr>
              <a:t>planets revolve around the Sun in the same   </a:t>
            </a:r>
            <a:r>
              <a:rPr lang="en-US" b="1" dirty="0" smtClean="0">
                <a:solidFill>
                  <a:srgbClr val="FF0000"/>
                </a:solidFill>
              </a:rPr>
              <a:t>direction</a:t>
            </a:r>
            <a:r>
              <a:rPr lang="en-US" b="1" dirty="0">
                <a:solidFill>
                  <a:srgbClr val="FF0000"/>
                </a:solidFill>
              </a:rPr>
              <a:t>, except </a:t>
            </a:r>
            <a:r>
              <a:rPr lang="en-US" b="1" dirty="0" smtClean="0">
                <a:solidFill>
                  <a:srgbClr val="FF0000"/>
                </a:solidFill>
              </a:rPr>
              <a:t>Mars</a:t>
            </a:r>
            <a:endParaRPr lang="en-US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</a:t>
            </a:r>
            <a:r>
              <a:rPr lang="en-US" dirty="0"/>
              <a:t>and </a:t>
            </a:r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smtClean="0"/>
              <a:t>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Choose the true statements about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Ceres.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is: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Kuiper Belt.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dwarf planet.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the asteroid belt.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largest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comet.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571500" lvl="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true statements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are:</a:t>
            </a:r>
            <a:endParaRPr lang="en-GB" b="1" dirty="0">
              <a:cs typeface="Arial" pitchFamily="34" charset="0"/>
            </a:endParaRPr>
          </a:p>
          <a:p>
            <a:pPr marL="571500" lvl="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sz="2800" dirty="0" smtClean="0">
                <a:cs typeface="Arial" pitchFamily="34" charset="0"/>
              </a:rPr>
              <a:t>A. </a:t>
            </a:r>
            <a:r>
              <a:rPr lang="en-GB" sz="2800" dirty="0" err="1" smtClean="0">
                <a:cs typeface="Arial" pitchFamily="34" charset="0"/>
              </a:rPr>
              <a:t>i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800" dirty="0" smtClean="0">
                <a:cs typeface="Arial" pitchFamily="34" charset="0"/>
              </a:rPr>
              <a:t>ii     </a:t>
            </a:r>
            <a:r>
              <a:rPr lang="en-GB" sz="2800" b="1" dirty="0" smtClean="0">
                <a:solidFill>
                  <a:srgbClr val="FF0000"/>
                </a:solidFill>
                <a:cs typeface="Arial" pitchFamily="34" charset="0"/>
              </a:rPr>
              <a:t>B. 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ii </a:t>
            </a:r>
            <a:r>
              <a:rPr lang="en-GB" sz="2000" b="1" dirty="0">
                <a:solidFill>
                  <a:srgbClr val="FF0000"/>
                </a:solidFill>
                <a:cs typeface="Arial" pitchFamily="34" charset="0"/>
              </a:rPr>
              <a:t>&amp;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 iii </a:t>
            </a:r>
            <a:r>
              <a:rPr lang="en-GB" sz="2800" dirty="0" smtClean="0">
                <a:cs typeface="Arial" pitchFamily="34" charset="0"/>
              </a:rPr>
              <a:t> 	C.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</a:t>
            </a:r>
            <a:r>
              <a:rPr lang="en-GB" sz="2800" b="1" dirty="0" smtClean="0">
                <a:solidFill>
                  <a:srgbClr val="FF0000"/>
                </a:solidFill>
                <a:cs typeface="Arial" pitchFamily="34" charset="0"/>
              </a:rPr>
              <a:t> 	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D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. </a:t>
            </a:r>
            <a:r>
              <a:rPr lang="en-GB" sz="2800" dirty="0" err="1">
                <a:solidFill>
                  <a:prstClr val="black"/>
                </a:solidFill>
                <a:cs typeface="Arial" pitchFamily="34" charset="0"/>
              </a:rPr>
              <a:t>i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cs typeface="Arial" pitchFamily="34" charset="0"/>
              </a:rPr>
              <a:t>&amp;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 iv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49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/>
              <a:t>The </a:t>
            </a:r>
            <a:r>
              <a:rPr lang="en-US" sz="4400" b="1" dirty="0" smtClean="0"/>
              <a:t>time interval between </a:t>
            </a:r>
            <a:r>
              <a:rPr lang="en-US" sz="4400" b="1" dirty="0" smtClean="0"/>
              <a:t>identical lunar </a:t>
            </a:r>
            <a:r>
              <a:rPr lang="en-US" sz="4400" b="1" dirty="0" smtClean="0"/>
              <a:t>(</a:t>
            </a:r>
            <a:r>
              <a:rPr lang="en-US" sz="4400" b="1" dirty="0" err="1" smtClean="0"/>
              <a:t>e.g</a:t>
            </a:r>
            <a:r>
              <a:rPr lang="en-US" sz="4400" b="1" dirty="0" smtClean="0"/>
              <a:t> between full moon and full moon) phases is </a:t>
            </a:r>
            <a:r>
              <a:rPr lang="en-US" sz="4400" b="1" dirty="0" smtClean="0"/>
              <a:t>approximately:</a:t>
            </a:r>
            <a:endParaRPr lang="en-US" sz="4400" b="1" dirty="0"/>
          </a:p>
          <a:p>
            <a:pPr marL="742950" indent="-742950">
              <a:buFont typeface="+mj-lt"/>
              <a:buAutoNum type="alphaUcPeriod"/>
            </a:pPr>
            <a:r>
              <a:rPr lang="en-US" sz="3600" b="1" dirty="0">
                <a:solidFill>
                  <a:srgbClr val="FF0000"/>
                </a:solidFill>
              </a:rPr>
              <a:t>29.5 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31 </a:t>
            </a:r>
            <a:r>
              <a:rPr lang="en-US" sz="3600" dirty="0"/>
              <a:t>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27.3 </a:t>
            </a:r>
            <a:r>
              <a:rPr lang="en-US" sz="3600" dirty="0"/>
              <a:t>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/>
              <a:t>3</a:t>
            </a:r>
            <a:r>
              <a:rPr lang="en-US" sz="3600" dirty="0" smtClean="0"/>
              <a:t>0 </a:t>
            </a:r>
            <a:r>
              <a:rPr lang="en-US" sz="3600" dirty="0"/>
              <a:t>days or 31 days depending on </a:t>
            </a:r>
            <a:r>
              <a:rPr lang="en-US" sz="3600" dirty="0" smtClean="0"/>
              <a:t>length </a:t>
            </a:r>
            <a:r>
              <a:rPr lang="en-US" sz="3600" dirty="0"/>
              <a:t>of </a:t>
            </a:r>
            <a:r>
              <a:rPr lang="en-US" sz="3600" dirty="0" smtClean="0"/>
              <a:t>the </a:t>
            </a:r>
            <a:r>
              <a:rPr lang="en-US" sz="3600" dirty="0" smtClean="0"/>
              <a:t>month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27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Vredefort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Morokweng</a:t>
            </a:r>
            <a:r>
              <a:rPr lang="en-US" sz="4400" b="1" dirty="0" smtClean="0">
                <a:cs typeface="Arial" panose="020B0604020202020204" pitchFamily="34" charset="0"/>
              </a:rPr>
              <a:t> and </a:t>
            </a:r>
            <a:r>
              <a:rPr lang="en-US" sz="4400" b="1" dirty="0" err="1" smtClean="0">
                <a:cs typeface="Arial" panose="020B0604020202020204" pitchFamily="34" charset="0"/>
              </a:rPr>
              <a:t>Kalkkop</a:t>
            </a:r>
            <a:r>
              <a:rPr lang="en-US" sz="4400" b="1" dirty="0" smtClean="0"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cs typeface="Arial" panose="020B0604020202020204" pitchFamily="34" charset="0"/>
              </a:rPr>
              <a:t>are:</a:t>
            </a:r>
            <a:endParaRPr lang="en-US" sz="4400" b="1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dirty="0" smtClean="0"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 smtClean="0">
                <a:cs typeface="Arial" panose="020B0604020202020204" pitchFamily="34" charset="0"/>
              </a:rPr>
              <a:t>Villages </a:t>
            </a:r>
            <a:r>
              <a:rPr lang="en-US" sz="3600" dirty="0" smtClean="0">
                <a:cs typeface="Arial" panose="020B0604020202020204" pitchFamily="34" charset="0"/>
              </a:rPr>
              <a:t>in South Africa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 smtClean="0">
                <a:cs typeface="Arial" panose="020B0604020202020204" pitchFamily="34" charset="0"/>
              </a:rPr>
              <a:t>Impact craters outside South </a:t>
            </a:r>
            <a:r>
              <a:rPr lang="en-US" sz="3600" dirty="0" smtClean="0">
                <a:cs typeface="Arial" panose="020B0604020202020204" pitchFamily="34" charset="0"/>
              </a:rPr>
              <a:t>Africa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>
                <a:cs typeface="Arial" panose="020B0604020202020204" pitchFamily="34" charset="0"/>
              </a:rPr>
              <a:t>Dwarf planets in the Kuiper Belt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Impact 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craters in South Africa</a:t>
            </a:r>
          </a:p>
          <a:p>
            <a:pPr marL="914400" lvl="1" indent="-514350">
              <a:buFont typeface="+mj-lt"/>
              <a:buAutoNum type="alphaUcPeriod"/>
            </a:pP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9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cs typeface="Arial" panose="020B0604020202020204" pitchFamily="34" charset="0"/>
              </a:rPr>
              <a:t>The </a:t>
            </a:r>
            <a:r>
              <a:rPr lang="en-US" sz="4400" b="1" dirty="0"/>
              <a:t>largest</a:t>
            </a:r>
            <a:r>
              <a:rPr lang="en-US" sz="4000" b="1" dirty="0" smtClean="0">
                <a:cs typeface="Arial" panose="020B0604020202020204" pitchFamily="34" charset="0"/>
              </a:rPr>
              <a:t> verified and </a:t>
            </a:r>
            <a:r>
              <a:rPr lang="en-US" sz="4000" b="1" dirty="0">
                <a:cs typeface="Arial" panose="020B0604020202020204" pitchFamily="34" charset="0"/>
              </a:rPr>
              <a:t>the second oldest </a:t>
            </a:r>
            <a:r>
              <a:rPr lang="en-US" sz="4000" b="1" dirty="0" smtClean="0">
                <a:cs typeface="Arial" panose="020B0604020202020204" pitchFamily="34" charset="0"/>
              </a:rPr>
              <a:t>crater </a:t>
            </a:r>
            <a:r>
              <a:rPr lang="en-US" sz="4000" b="1" dirty="0" smtClean="0">
                <a:cs typeface="Arial" panose="020B0604020202020204" pitchFamily="34" charset="0"/>
              </a:rPr>
              <a:t>is:</a:t>
            </a: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>
                <a:cs typeface="Arial" panose="020B0604020202020204" pitchFamily="34" charset="0"/>
              </a:rPr>
              <a:t>Tswaing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>
                <a:cs typeface="Arial" panose="020B0604020202020204" pitchFamily="34" charset="0"/>
              </a:rPr>
              <a:t>K</a:t>
            </a:r>
            <a:r>
              <a:rPr lang="en-US" sz="3200" dirty="0" err="1" smtClean="0">
                <a:cs typeface="Arial" panose="020B0604020202020204" pitchFamily="34" charset="0"/>
              </a:rPr>
              <a:t>alkkop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b="1" dirty="0" err="1">
                <a:solidFill>
                  <a:srgbClr val="FF0000"/>
                </a:solidFill>
                <a:cs typeface="Arial" panose="020B0604020202020204" pitchFamily="34" charset="0"/>
              </a:rPr>
              <a:t>Vredefort</a:t>
            </a:r>
            <a:endParaRPr lang="en-US" sz="3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>
                <a:cs typeface="Arial" panose="020B0604020202020204" pitchFamily="34" charset="0"/>
              </a:rPr>
              <a:t>Morokweng</a:t>
            </a:r>
            <a:endParaRPr lang="en-ZA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RULES OF THE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QUIZ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464497"/>
          </a:xfrm>
        </p:spPr>
        <p:txBody>
          <a:bodyPr>
            <a:noAutofit/>
          </a:bodyPr>
          <a:lstStyle/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must be silent throughout the quiz and </a:t>
            </a:r>
            <a:r>
              <a:rPr lang="en-US" sz="2400" b="1" dirty="0"/>
              <a:t>NOT</a:t>
            </a:r>
            <a:r>
              <a:rPr lang="en-US" sz="2400" dirty="0"/>
              <a:t> whisper </a:t>
            </a:r>
            <a:r>
              <a:rPr lang="en-US" sz="2400" dirty="0" smtClean="0"/>
              <a:t>to anyone.</a:t>
            </a:r>
            <a:endParaRPr lang="en-US" sz="2400" dirty="0"/>
          </a:p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 smtClean="0"/>
              <a:t>No </a:t>
            </a:r>
            <a:r>
              <a:rPr lang="en-US" sz="2400" dirty="0"/>
              <a:t>resource material can be taken into the quiz venue.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Teams have up to 1 minute to discuss each answer and must reveal their answers immediately when the signal is given that the time is </a:t>
            </a:r>
            <a:r>
              <a:rPr lang="en-US" sz="2400" dirty="0" smtClean="0"/>
              <a:t>up.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scores will be calculated and given after THE FIRST ten questions ONLY and overall winners will be announced at the Awards </a:t>
            </a:r>
            <a:r>
              <a:rPr lang="en-US" sz="2400" dirty="0" smtClean="0"/>
              <a:t>function in the evening.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will get a chance to win prizes! 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A tie-break will be settled on a “sudden death” basis, involving tied teams only (i.e. as soon as a team falls behind on correct answers, it is knocked out).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674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392489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cs typeface="Arial"/>
              </a:rPr>
              <a:t>Unlike the Earth, the Moon does not have an atmosphere to protect itself from impacting </a:t>
            </a:r>
            <a:r>
              <a:rPr lang="en-ZA" altLang="en-US" sz="4000" b="1" kern="0" dirty="0" smtClean="0">
                <a:cs typeface="Arial"/>
              </a:rPr>
              <a:t>bodies.</a:t>
            </a:r>
            <a:endParaRPr lang="en-US" altLang="en-US" sz="12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3100" b="1" kern="0" dirty="0" smtClean="0">
              <a:cs typeface="Arial"/>
            </a:endParaRPr>
          </a:p>
          <a:p>
            <a:pPr marL="3371850" lvl="6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b="1" kern="0" dirty="0" smtClean="0">
                <a:solidFill>
                  <a:srgbClr val="FF0000"/>
                </a:solidFill>
                <a:cs typeface="Arial"/>
              </a:rPr>
              <a:t>True </a:t>
            </a:r>
          </a:p>
          <a:p>
            <a:pPr marL="3371850" lvl="6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kern="0" dirty="0" smtClean="0">
                <a:cs typeface="Arial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85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In which South African province do we find </a:t>
            </a: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the </a:t>
            </a:r>
            <a:r>
              <a:rPr lang="en-US" sz="4000" b="1" dirty="0" err="1" smtClean="0">
                <a:cs typeface="Arial" panose="020B0604020202020204" pitchFamily="34" charset="0"/>
              </a:rPr>
              <a:t>Vredefort</a:t>
            </a: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crater?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2800" b="1" kern="0" dirty="0">
              <a:solidFill>
                <a:prstClr val="black"/>
              </a:solidFill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Eastern Cape</a:t>
            </a:r>
            <a:endParaRPr lang="en-ZA" altLang="en-US" sz="3200" kern="0" dirty="0"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kern="0" dirty="0">
                <a:solidFill>
                  <a:srgbClr val="FF0000"/>
                </a:solidFill>
                <a:cs typeface="Arial"/>
              </a:rPr>
              <a:t>Free State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North </a:t>
            </a:r>
            <a:r>
              <a:rPr lang="en-ZA" altLang="en-US" sz="3200" kern="0" dirty="0" smtClean="0">
                <a:cs typeface="Arial"/>
              </a:rPr>
              <a:t>West</a:t>
            </a:r>
            <a:endParaRPr lang="en-ZA" altLang="en-US" sz="3200" kern="0" dirty="0"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Limpopo</a:t>
            </a:r>
            <a:endParaRPr lang="en-US" altLang="en-US" sz="32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888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3"/>
          </a:xfrm>
        </p:spPr>
        <p:txBody>
          <a:bodyPr>
            <a:normAutofit fontScale="77500" lnSpcReduction="200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ZA" sz="3600" b="1" dirty="0" smtClean="0">
                <a:cs typeface="Arial" panose="020B0604020202020204" pitchFamily="34" charset="0"/>
              </a:rPr>
              <a:t>There are not as many craters on Earth as on the Moon </a:t>
            </a:r>
            <a:r>
              <a:rPr lang="en-ZA" sz="3600" b="1" dirty="0" smtClean="0">
                <a:cs typeface="Arial" panose="020B0604020202020204" pitchFamily="34" charset="0"/>
              </a:rPr>
              <a:t>because: </a:t>
            </a:r>
            <a:endParaRPr lang="en-ZA" sz="3600" b="1" dirty="0" smtClean="0">
              <a:cs typeface="Arial" panose="020B0604020202020204" pitchFamily="34" charset="0"/>
            </a:endParaRP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ZA" sz="3600" b="1" dirty="0">
              <a:cs typeface="Arial" panose="020B0604020202020204" pitchFamily="34" charset="0"/>
            </a:endParaRPr>
          </a:p>
          <a:p>
            <a:pPr marL="74295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>
                <a:cs typeface="Arial" panose="020B0604020202020204" pitchFamily="34" charset="0"/>
              </a:rPr>
              <a:t>The Earth is bigger than the Moon and cannot be attacked easily by asteroids</a:t>
            </a: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b="1" dirty="0">
                <a:solidFill>
                  <a:srgbClr val="FF0000"/>
                </a:solidFill>
                <a:cs typeface="Arial" panose="020B0604020202020204" pitchFamily="34" charset="0"/>
              </a:rPr>
              <a:t>T</a:t>
            </a:r>
            <a:r>
              <a:rPr lang="en-ZA" sz="3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he Earth has effective erosion mechanisms that erode away craters at a rapid rate</a:t>
            </a: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 smtClean="0">
                <a:cs typeface="Arial" panose="020B0604020202020204" pitchFamily="34" charset="0"/>
              </a:rPr>
              <a:t>The Earth </a:t>
            </a:r>
            <a:r>
              <a:rPr lang="en-ZA" sz="3600" dirty="0" smtClean="0">
                <a:cs typeface="Arial" panose="020B0604020202020204" pitchFamily="34" charset="0"/>
              </a:rPr>
              <a:t>moves at a faster speed than the Moon </a:t>
            </a:r>
            <a:r>
              <a:rPr lang="en-ZA" sz="3600" dirty="0" smtClean="0">
                <a:cs typeface="Arial" panose="020B0604020202020204" pitchFamily="34" charset="0"/>
              </a:rPr>
              <a:t>and so </a:t>
            </a:r>
            <a:r>
              <a:rPr lang="en-ZA" sz="3600" dirty="0" smtClean="0">
                <a:cs typeface="Arial" panose="020B0604020202020204" pitchFamily="34" charset="0"/>
              </a:rPr>
              <a:t>it </a:t>
            </a:r>
            <a:r>
              <a:rPr lang="en-ZA" sz="3600" dirty="0" smtClean="0">
                <a:cs typeface="Arial" panose="020B0604020202020204" pitchFamily="34" charset="0"/>
              </a:rPr>
              <a:t>is</a:t>
            </a:r>
            <a:r>
              <a:rPr lang="en-ZA" sz="3600" dirty="0" smtClean="0">
                <a:cs typeface="Arial" panose="020B0604020202020204" pitchFamily="34" charset="0"/>
              </a:rPr>
              <a:t> missed</a:t>
            </a:r>
            <a:endParaRPr lang="en-ZA" sz="3600" dirty="0" smtClean="0">
              <a:cs typeface="Arial" panose="020B0604020202020204" pitchFamily="34" charset="0"/>
            </a:endParaRP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 smtClean="0">
                <a:cs typeface="Arial" panose="020B0604020202020204" pitchFamily="34" charset="0"/>
              </a:rPr>
              <a:t>The surface of the </a:t>
            </a:r>
            <a:r>
              <a:rPr lang="en-ZA" sz="3600" dirty="0" smtClean="0">
                <a:cs typeface="Arial" panose="020B0604020202020204" pitchFamily="34" charset="0"/>
              </a:rPr>
              <a:t>Moon </a:t>
            </a:r>
            <a:r>
              <a:rPr lang="en-ZA" sz="3600" dirty="0" smtClean="0">
                <a:cs typeface="Arial" panose="020B0604020202020204" pitchFamily="34" charset="0"/>
              </a:rPr>
              <a:t>is softer than that of the </a:t>
            </a:r>
            <a:r>
              <a:rPr lang="en-ZA" sz="3600" dirty="0" smtClean="0">
                <a:cs typeface="Arial" panose="020B0604020202020204" pitchFamily="34" charset="0"/>
              </a:rPr>
              <a:t>Earth’s </a:t>
            </a:r>
            <a:r>
              <a:rPr lang="en-ZA" sz="3600" dirty="0" smtClean="0">
                <a:cs typeface="Arial" panose="020B0604020202020204" pitchFamily="34" charset="0"/>
              </a:rPr>
              <a:t>and hence </a:t>
            </a:r>
            <a:r>
              <a:rPr lang="en-ZA" sz="3600" dirty="0" smtClean="0">
                <a:cs typeface="Arial" panose="020B0604020202020204" pitchFamily="34" charset="0"/>
              </a:rPr>
              <a:t>it is more </a:t>
            </a:r>
            <a:r>
              <a:rPr lang="en-ZA" sz="3600" dirty="0" smtClean="0">
                <a:cs typeface="Arial" panose="020B0604020202020204" pitchFamily="34" charset="0"/>
              </a:rPr>
              <a:t>sensitive </a:t>
            </a:r>
            <a:endParaRPr lang="en-ZA" sz="2800" baseline="30000" dirty="0" smtClean="0"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53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cs typeface="Arial" panose="020B0604020202020204" pitchFamily="34" charset="0"/>
              </a:rPr>
              <a:t>Ordered from hottest to coolest stars, which arrangement is correct?</a:t>
            </a:r>
          </a:p>
          <a:p>
            <a:pPr marL="0" indent="0">
              <a:buNone/>
            </a:pPr>
            <a:endParaRPr lang="en-US" sz="2400" dirty="0"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Red; white; blue; yellow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White; Red; blue; yellow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Blue; White; Yellow; Red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White</a:t>
            </a:r>
            <a:r>
              <a:rPr lang="en-US" sz="2800" dirty="0" smtClean="0">
                <a:cs typeface="Arial" panose="020B0604020202020204" pitchFamily="34" charset="0"/>
              </a:rPr>
              <a:t>; blue; Red; </a:t>
            </a:r>
            <a:r>
              <a:rPr lang="en-US" sz="2800" dirty="0" smtClean="0">
                <a:cs typeface="Arial" panose="020B0604020202020204" pitchFamily="34" charset="0"/>
              </a:rPr>
              <a:t>yellow</a:t>
            </a:r>
            <a:endParaRPr lang="en-US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Stars are formed in clouds of gas and dust </a:t>
            </a: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known </a:t>
            </a: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as:</a:t>
            </a:r>
            <a:endParaRPr lang="en-US" sz="40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 </a:t>
            </a:r>
            <a:endParaRPr lang="en-US" dirty="0"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b="1" dirty="0" smtClean="0">
                <a:solidFill>
                  <a:srgbClr val="FF0000"/>
                </a:solidFill>
                <a:cs typeface="Arial" charset="0"/>
              </a:rPr>
              <a:t>Nebulae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Planets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Galaxies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Craters</a:t>
            </a:r>
            <a:endParaRPr lang="en-US" dirty="0" smtClean="0"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02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64497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The </a:t>
            </a: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exact lifetime of a star depends on </a:t>
            </a: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its:</a:t>
            </a:r>
            <a:endParaRPr lang="en-US" sz="40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dirty="0">
                <a:solidFill>
                  <a:prstClr val="black"/>
                </a:solidFill>
                <a:cs typeface="Arial" charset="0"/>
              </a:rPr>
              <a:t> </a:t>
            </a: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err="1" smtClean="0">
                <a:cs typeface="Arial" charset="0"/>
              </a:rPr>
              <a:t>Colour</a:t>
            </a:r>
            <a:endParaRPr lang="en-US" sz="3200" dirty="0"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smtClean="0">
                <a:cs typeface="Arial" charset="0"/>
              </a:rPr>
              <a:t>Temperature</a:t>
            </a:r>
            <a:endParaRPr lang="en-US" sz="3200" dirty="0"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cs typeface="Arial" charset="0"/>
              </a:rPr>
              <a:t>Brightness</a:t>
            </a:r>
            <a:endParaRPr lang="en-US" sz="3200" dirty="0">
              <a:solidFill>
                <a:prstClr val="black"/>
              </a:solidFill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Mass</a:t>
            </a:r>
            <a:endParaRPr lang="en-US" sz="3200" b="1" dirty="0">
              <a:solidFill>
                <a:srgbClr val="FF0000"/>
              </a:solidFill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98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349080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kern="0" dirty="0" smtClean="0">
                <a:cs typeface="Arial"/>
              </a:rPr>
              <a:t>White dwarfs are formed from the collapse of low mass </a:t>
            </a:r>
            <a:r>
              <a:rPr lang="en-GB" altLang="en-US" sz="4000" b="1" kern="0" dirty="0" smtClean="0">
                <a:cs typeface="Arial"/>
              </a:rPr>
              <a:t>stars, </a:t>
            </a:r>
            <a:r>
              <a:rPr lang="en-GB" altLang="en-US" sz="4000" b="1" kern="0" dirty="0" smtClean="0">
                <a:cs typeface="Arial"/>
              </a:rPr>
              <a:t>whilst neutron stars are formed </a:t>
            </a:r>
            <a:r>
              <a:rPr lang="en-GB" altLang="en-US" sz="4000" b="1" kern="0" dirty="0" smtClean="0">
                <a:cs typeface="Arial"/>
              </a:rPr>
              <a:t>in </a:t>
            </a:r>
            <a:r>
              <a:rPr lang="en-GB" altLang="en-US" sz="4000" b="1" kern="0" dirty="0" smtClean="0">
                <a:cs typeface="Arial"/>
              </a:rPr>
              <a:t>the collapse </a:t>
            </a:r>
            <a:r>
              <a:rPr lang="en-GB" altLang="en-US" sz="4000" b="1" kern="0" dirty="0" smtClean="0">
                <a:cs typeface="Arial"/>
              </a:rPr>
              <a:t>of a </a:t>
            </a:r>
            <a:r>
              <a:rPr lang="en-GB" altLang="en-US" sz="4000" b="1" kern="0" dirty="0" smtClean="0">
                <a:cs typeface="Arial"/>
              </a:rPr>
              <a:t>massive </a:t>
            </a:r>
            <a:r>
              <a:rPr lang="en-GB" altLang="en-US" sz="4000" b="1" kern="0" dirty="0" smtClean="0">
                <a:cs typeface="Arial"/>
              </a:rPr>
              <a:t>star’s core.</a:t>
            </a:r>
            <a:endParaRPr lang="en-GB" altLang="en-US" sz="4000" b="1" kern="0" dirty="0" smtClean="0">
              <a:cs typeface="Arial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b="1" kern="0" dirty="0">
              <a:cs typeface="Arial"/>
            </a:endParaRPr>
          </a:p>
          <a:p>
            <a:pPr marL="1771650" lvl="3" indent="-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False</a:t>
            </a:r>
            <a:endParaRPr lang="en-GB" altLang="en-US" sz="3200" kern="0" dirty="0">
              <a:cs typeface="Arial"/>
            </a:endParaRPr>
          </a:p>
          <a:p>
            <a:pPr marL="1771650" lvl="3" indent="-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kern="0" dirty="0" smtClean="0">
                <a:solidFill>
                  <a:srgbClr val="FF0000"/>
                </a:solidFill>
                <a:cs typeface="Arial"/>
              </a:rPr>
              <a:t>True</a:t>
            </a:r>
            <a:endParaRPr lang="en-ZA" altLang="en-US" sz="3200" b="1" kern="0" dirty="0" smtClean="0">
              <a:solidFill>
                <a:srgbClr val="FF0000"/>
              </a:solidFill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684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5740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</a:t>
            </a:r>
            <a:r>
              <a:rPr lang="en-US" altLang="en-US" sz="4300" b="1" kern="0" dirty="0" smtClean="0">
                <a:cs typeface="Arial"/>
              </a:rPr>
              <a:t>planets is the fourth largest by diameter and third most massive </a:t>
            </a:r>
            <a:r>
              <a:rPr lang="en-US" altLang="en-US" sz="4300" b="1" kern="0" dirty="0" smtClean="0">
                <a:cs typeface="Arial"/>
              </a:rPr>
              <a:t>planet?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Uranus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kern="0" dirty="0" smtClean="0">
                <a:solidFill>
                  <a:srgbClr val="FF0000"/>
                </a:solidFill>
                <a:cs typeface="Arial"/>
              </a:rPr>
              <a:t>Neptune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Saturn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641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cs typeface="Arial"/>
              </a:rPr>
              <a:t>Which planet has the shortest day of all the planets in the solar system?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4000" b="1" kern="0" dirty="0" smtClean="0">
              <a:cs typeface="Arial"/>
            </a:endParaRP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2800" kern="0" dirty="0" smtClean="0">
                <a:cs typeface="Arial"/>
              </a:rPr>
              <a:t>Saturn</a:t>
            </a: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2800" kern="0" dirty="0" smtClean="0">
                <a:cs typeface="Arial"/>
              </a:rPr>
              <a:t>Mercury</a:t>
            </a:r>
            <a:endParaRPr lang="en-US" altLang="en-US" sz="2800" kern="0" dirty="0" smtClean="0">
              <a:cs typeface="Arial"/>
            </a:endParaRP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2800" kern="0" dirty="0">
                <a:cs typeface="Arial"/>
              </a:rPr>
              <a:t>Earth</a:t>
            </a:r>
            <a:endParaRPr lang="en-US" altLang="en-US" sz="2800" kern="0" dirty="0">
              <a:cs typeface="Arial"/>
            </a:endParaRP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2800" b="1" kern="0" dirty="0" smtClean="0">
                <a:solidFill>
                  <a:srgbClr val="FF0000"/>
                </a:solidFill>
                <a:cs typeface="Arial"/>
              </a:rPr>
              <a:t>Jupiter</a:t>
            </a:r>
            <a:endParaRPr lang="en-ZA" altLang="en-US" sz="2800" b="1" kern="0" dirty="0">
              <a:solidFill>
                <a:srgbClr val="FF0000"/>
              </a:solidFill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00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planets </a:t>
            </a:r>
            <a:r>
              <a:rPr lang="en-US" altLang="en-US" sz="4300" b="1" kern="0" dirty="0" smtClean="0">
                <a:cs typeface="Arial"/>
              </a:rPr>
              <a:t>has </a:t>
            </a:r>
            <a:r>
              <a:rPr lang="en-US" altLang="en-US" sz="4300" b="1" kern="0" dirty="0">
                <a:cs typeface="Arial"/>
              </a:rPr>
              <a:t>the </a:t>
            </a:r>
            <a:r>
              <a:rPr lang="en-US" altLang="en-US" sz="4300" b="1" kern="0" dirty="0" smtClean="0">
                <a:cs typeface="Arial"/>
              </a:rPr>
              <a:t>highest density of all the planets in the solar system?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kern="0" dirty="0">
                <a:solidFill>
                  <a:srgbClr val="FF0000"/>
                </a:solidFill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Jupiter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Neptune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Saturn</a:t>
            </a:r>
            <a:endParaRPr lang="en-ZA" sz="3200" dirty="0"/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481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Which of the following objects is the largest?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Star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b="1" dirty="0">
                <a:solidFill>
                  <a:srgbClr val="FF0000"/>
                </a:solidFill>
              </a:rPr>
              <a:t>Galaxy</a:t>
            </a:r>
            <a:endParaRPr lang="en-ZA" sz="3200" dirty="0">
              <a:solidFill>
                <a:srgbClr val="FF0000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solar system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planet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087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planets </a:t>
            </a:r>
            <a:r>
              <a:rPr lang="en-US" altLang="en-US" sz="4300" b="1" kern="0" dirty="0" smtClean="0">
                <a:cs typeface="Arial"/>
              </a:rPr>
              <a:t>has </a:t>
            </a:r>
            <a:r>
              <a:rPr lang="en-US" altLang="en-US" sz="4300" b="1" kern="0" dirty="0">
                <a:cs typeface="Arial"/>
              </a:rPr>
              <a:t>the </a:t>
            </a:r>
            <a:r>
              <a:rPr lang="en-US" altLang="en-US" sz="4300" b="1" kern="0" dirty="0" smtClean="0">
                <a:cs typeface="Arial"/>
              </a:rPr>
              <a:t>lowest </a:t>
            </a:r>
            <a:r>
              <a:rPr lang="en-US" altLang="en-US" sz="4300" b="1" kern="0" dirty="0">
                <a:cs typeface="Arial"/>
              </a:rPr>
              <a:t>density </a:t>
            </a:r>
            <a:r>
              <a:rPr lang="en-US" altLang="en-US" sz="4300" b="1" kern="0" dirty="0" smtClean="0">
                <a:cs typeface="Arial"/>
              </a:rPr>
              <a:t>of all the planets </a:t>
            </a:r>
            <a:r>
              <a:rPr lang="en-US" altLang="en-US" sz="4300" b="1" kern="0" dirty="0">
                <a:cs typeface="Arial"/>
              </a:rPr>
              <a:t>in the solar </a:t>
            </a:r>
            <a:r>
              <a:rPr lang="en-US" altLang="en-US" sz="4300" b="1" kern="0" dirty="0" smtClean="0">
                <a:cs typeface="Arial"/>
              </a:rPr>
              <a:t>system?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b="1" kern="0" dirty="0">
                <a:solidFill>
                  <a:srgbClr val="FF0000"/>
                </a:solidFill>
                <a:cs typeface="Arial"/>
              </a:rPr>
              <a:t>Saturn</a:t>
            </a:r>
            <a:endParaRPr lang="en-ZA" sz="3200" b="1" dirty="0">
              <a:solidFill>
                <a:srgbClr val="FF0000"/>
              </a:solidFill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Jupiter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Neptune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90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Which of the following contains an item that does </a:t>
            </a:r>
            <a:r>
              <a:rPr lang="en-US" sz="3600" b="1" dirty="0"/>
              <a:t>not belong to the list</a:t>
            </a:r>
            <a:r>
              <a:rPr lang="en-US" sz="3600" b="1" dirty="0" smtClean="0"/>
              <a:t>?</a:t>
            </a:r>
            <a:endParaRPr lang="en-ZA" sz="3600" b="1" dirty="0"/>
          </a:p>
          <a:p>
            <a:pPr marL="1714500" lvl="4" indent="0" fontAlgn="base">
              <a:spcAft>
                <a:spcPct val="0"/>
              </a:spcAft>
              <a:buNone/>
            </a:pPr>
            <a:endParaRPr lang="en-ZA" altLang="en-US" sz="2800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Mercury, Saturn, Jupiter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Andromeda, Cigar, Milky Way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b="1" kern="0" dirty="0">
                <a:solidFill>
                  <a:srgbClr val="FF0000"/>
                </a:solidFill>
                <a:cs typeface="Arial"/>
              </a:rPr>
              <a:t>Orion, Crux, Cluster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Antares</a:t>
            </a:r>
            <a:r>
              <a:rPr lang="en-US" altLang="en-US" sz="3600" kern="0" dirty="0" smtClean="0">
                <a:cs typeface="Arial"/>
              </a:rPr>
              <a:t>, Spica, Betelgeuse</a:t>
            </a:r>
            <a:endParaRPr lang="en-US" altLang="en-US" sz="36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278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000" b="1" kern="0" dirty="0" smtClean="0">
                <a:cs typeface="Arial"/>
              </a:rPr>
              <a:t>What element is abundantly found </a:t>
            </a:r>
            <a:r>
              <a:rPr lang="en-US" altLang="en-US" sz="4000" b="1" kern="0" dirty="0" smtClean="0">
                <a:cs typeface="Arial"/>
              </a:rPr>
              <a:t>in</a:t>
            </a:r>
            <a:r>
              <a:rPr lang="en-US" altLang="en-US" sz="4000" b="1" kern="0" dirty="0" smtClean="0">
                <a:cs typeface="Arial"/>
              </a:rPr>
              <a:t> </a:t>
            </a:r>
            <a:r>
              <a:rPr lang="en-US" altLang="en-US" sz="4000" b="1" kern="0" dirty="0" smtClean="0">
                <a:cs typeface="Arial"/>
              </a:rPr>
              <a:t>the core of planet Earth?</a:t>
            </a:r>
            <a:endParaRPr lang="en-US" altLang="en-US" sz="40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b="1" kern="0" dirty="0">
                <a:solidFill>
                  <a:srgbClr val="FF0000"/>
                </a:solidFill>
                <a:cs typeface="Arial"/>
              </a:rPr>
              <a:t>Iron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Oxygen</a:t>
            </a:r>
            <a:endParaRPr lang="en-ZA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Nitrogen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Gold</a:t>
            </a:r>
            <a:endParaRPr lang="en-ZA" altLang="en-US" sz="36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41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60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 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06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686800" cy="5256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PLEASE REMEMBER:</a:t>
            </a:r>
          </a:p>
          <a:p>
            <a:pPr marL="0" indent="0" algn="ctr">
              <a:buNone/>
            </a:pPr>
            <a:endParaRPr lang="en-ZA" sz="4800" b="1" dirty="0"/>
          </a:p>
          <a:p>
            <a:pPr marL="0" indent="0" algn="ctr">
              <a:buNone/>
            </a:pPr>
            <a:r>
              <a:rPr lang="en-US" sz="5400" b="1" dirty="0" smtClean="0"/>
              <a:t>The first team to get the first correct answer is the winner!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b="1" dirty="0" smtClean="0"/>
              <a:t>ALL THE BEST!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32792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200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ZA" sz="4000" b="1" dirty="0"/>
              <a:t>South Africa's </a:t>
            </a:r>
            <a:r>
              <a:rPr lang="en-ZA" sz="4000" b="1" dirty="0" err="1"/>
              <a:t>MeerKAT</a:t>
            </a:r>
            <a:r>
              <a:rPr lang="en-ZA" sz="4000" b="1" dirty="0"/>
              <a:t> telescope is an SKA precursor or 'pathfinder' telescope. How many dish-shaped antennas will it consist of?</a:t>
            </a: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ZA" sz="2600" b="1" dirty="0"/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/>
              <a:t>46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/>
              <a:t>47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b="1" dirty="0">
                <a:solidFill>
                  <a:srgbClr val="FF0000"/>
                </a:solidFill>
              </a:rPr>
              <a:t>64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 smtClean="0"/>
              <a:t>74</a:t>
            </a: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7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820472" cy="453650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GB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nearest planet to the Sun with more than one moon </a:t>
            </a:r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is:</a:t>
            </a:r>
            <a:endParaRPr lang="en-US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Mercury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Mars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Venus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Earth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ZA" sz="3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7099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464496"/>
          </a:xfrm>
        </p:spPr>
        <p:txBody>
          <a:bodyPr>
            <a:normAutofit fontScale="92500"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Which of the following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statements </a:t>
            </a: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is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the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most </a:t>
            </a: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accurate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about the seasons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?</a:t>
            </a:r>
            <a:endParaRPr lang="en-US" sz="4300" b="1" dirty="0">
              <a:solidFill>
                <a:prstClr val="black"/>
              </a:solidFill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 smtClean="0">
              <a:solidFill>
                <a:prstClr val="black"/>
              </a:solidFill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occur because the Sun goes around the </a:t>
            </a:r>
            <a:r>
              <a:rPr lang="en-US" sz="2600" dirty="0" smtClean="0">
                <a:cs typeface="Arial" charset="0"/>
              </a:rPr>
              <a:t>Earth</a:t>
            </a:r>
            <a:endParaRPr lang="en-US" sz="2600" dirty="0"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cs typeface="Arial" charset="0"/>
              </a:rPr>
              <a:t>Seasons </a:t>
            </a:r>
            <a:r>
              <a:rPr lang="en-US" sz="2600" dirty="0">
                <a:cs typeface="Arial" charset="0"/>
              </a:rPr>
              <a:t>occur because the Earth goes around the Sun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Seasons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occur because the Earth goes around the Sun 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and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its axis is 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tilted at 23.5</a:t>
            </a:r>
            <a:r>
              <a:rPr lang="en-US" sz="2600" b="1" baseline="30000" dirty="0" smtClean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to the plane of 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its orbit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AutoNum type="alphaUcPeriod" startAt="4"/>
            </a:pPr>
            <a:r>
              <a:rPr lang="en-US" sz="2600" dirty="0" smtClean="0"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occur because the Earth’s orbit brings </a:t>
            </a:r>
            <a:r>
              <a:rPr lang="en-US" sz="2600" dirty="0" smtClean="0">
                <a:solidFill>
                  <a:prstClr val="black"/>
                </a:solidFill>
                <a:cs typeface="Arial" charset="0"/>
              </a:rPr>
              <a:t>it nearer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and further away from the Sun</a:t>
            </a:r>
          </a:p>
        </p:txBody>
      </p:sp>
    </p:spTree>
    <p:extLst>
      <p:ext uri="{BB962C8B-B14F-4D97-AF65-F5344CB8AC3E}">
        <p14:creationId xmlns:p14="http://schemas.microsoft.com/office/powerpoint/2010/main" val="1279020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0" b="1" dirty="0">
                <a:solidFill>
                  <a:prstClr val="black"/>
                </a:solidFill>
                <a:cs typeface="Arial" charset="0"/>
              </a:rPr>
              <a:t>Which one of the following is true?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1200" dirty="0" smtClean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500" dirty="0">
              <a:solidFill>
                <a:prstClr val="black"/>
              </a:solidFill>
              <a:cs typeface="Arial" charset="0"/>
            </a:endParaRP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A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galaxy is made of a few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collections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of  stars held together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by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gravity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None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of the stars in a galaxy have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the same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gravity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cs typeface="Arial" charset="0"/>
              </a:rPr>
              <a:t>Galaxies </a:t>
            </a:r>
            <a:r>
              <a:rPr lang="en-US" sz="11200" dirty="0">
                <a:cs typeface="Arial" charset="0"/>
              </a:rPr>
              <a:t>contain stars only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b="1" dirty="0" smtClean="0">
                <a:solidFill>
                  <a:srgbClr val="FF0000"/>
                </a:solidFill>
                <a:cs typeface="Arial" charset="0"/>
              </a:rPr>
              <a:t>A </a:t>
            </a:r>
            <a:r>
              <a:rPr lang="en-US" sz="11200" b="1" dirty="0">
                <a:solidFill>
                  <a:srgbClr val="FF0000"/>
                </a:solidFill>
                <a:cs typeface="Arial" charset="0"/>
              </a:rPr>
              <a:t>galaxy is a collection of </a:t>
            </a:r>
            <a:r>
              <a:rPr lang="en-US" sz="11200" b="1" dirty="0" smtClean="0">
                <a:solidFill>
                  <a:srgbClr val="FF0000"/>
                </a:solidFill>
                <a:cs typeface="Arial" charset="0"/>
              </a:rPr>
              <a:t>many stars, gas </a:t>
            </a:r>
            <a:r>
              <a:rPr lang="en-US" sz="11200" b="1" dirty="0">
                <a:solidFill>
                  <a:srgbClr val="FF0000"/>
                </a:solidFill>
                <a:cs typeface="Arial" charset="0"/>
              </a:rPr>
              <a:t>and dust </a:t>
            </a:r>
            <a:r>
              <a:rPr lang="en-US" sz="11200" b="1" dirty="0" smtClean="0">
                <a:solidFill>
                  <a:srgbClr val="FF0000"/>
                </a:solidFill>
                <a:cs typeface="Arial" charset="0"/>
              </a:rPr>
              <a:t>which are </a:t>
            </a:r>
            <a:r>
              <a:rPr lang="en-US" sz="11200" b="1" dirty="0">
                <a:solidFill>
                  <a:srgbClr val="FF0000"/>
                </a:solidFill>
                <a:cs typeface="Arial" charset="0"/>
              </a:rPr>
              <a:t>held together by </a:t>
            </a:r>
            <a:r>
              <a:rPr lang="en-US" sz="11200" b="1" dirty="0" smtClean="0">
                <a:solidFill>
                  <a:srgbClr val="FF0000"/>
                </a:solidFill>
                <a:cs typeface="Arial" charset="0"/>
              </a:rPr>
              <a:t>gravity</a:t>
            </a:r>
            <a:endParaRPr lang="en-US" sz="7000" b="1" dirty="0">
              <a:solidFill>
                <a:srgbClr val="FF0000"/>
              </a:solidFill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2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country launched the world's first artificial satellite, the Sputnik</a:t>
            </a:r>
            <a:r>
              <a:rPr lang="en-US" sz="4000" b="1" dirty="0" smtClean="0"/>
              <a:t>? </a:t>
            </a:r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China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Germany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b="1" dirty="0" smtClean="0">
                <a:solidFill>
                  <a:srgbClr val="FF0000"/>
                </a:solidFill>
              </a:rPr>
              <a:t>USSR</a:t>
            </a:r>
            <a:endParaRPr lang="en-ZA" sz="3200" dirty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United States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61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cs typeface="Arial"/>
              </a:rPr>
              <a:t>Planets in the solar system shine </a:t>
            </a:r>
            <a:r>
              <a:rPr lang="en-ZA" altLang="en-US" sz="4000" b="1" kern="0" dirty="0" smtClean="0">
                <a:solidFill>
                  <a:srgbClr val="000000"/>
                </a:solidFill>
                <a:cs typeface="Arial"/>
              </a:rPr>
              <a:t>by:</a:t>
            </a:r>
            <a:endParaRPr lang="en-ZA" altLang="en-US" sz="4000" b="1" kern="0" dirty="0">
              <a:solidFill>
                <a:srgbClr val="000000"/>
              </a:solidFill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4400" kern="0" dirty="0">
              <a:solidFill>
                <a:srgbClr val="000000"/>
              </a:solidFill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Nuclear </a:t>
            </a:r>
            <a:r>
              <a:rPr lang="en-ZA" altLang="en-US" sz="3200" kern="0" dirty="0">
                <a:cs typeface="Arial"/>
              </a:rPr>
              <a:t>fusion in their cores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Refracting sunlight</a:t>
            </a:r>
            <a:endParaRPr lang="en-ZA" altLang="en-US" sz="3200" kern="0" dirty="0"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</a:t>
            </a:r>
            <a:r>
              <a:rPr lang="en-ZA" altLang="en-US" sz="3200" b="1" kern="0" dirty="0" smtClean="0">
                <a:solidFill>
                  <a:srgbClr val="FF0000"/>
                </a:solidFill>
                <a:cs typeface="Arial"/>
              </a:rPr>
              <a:t>Reflecting </a:t>
            </a:r>
            <a:r>
              <a:rPr lang="en-ZA" altLang="en-US" sz="3200" b="1" kern="0" dirty="0">
                <a:solidFill>
                  <a:srgbClr val="FF0000"/>
                </a:solidFill>
                <a:cs typeface="Arial"/>
              </a:rPr>
              <a:t>sunlight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</a:t>
            </a:r>
            <a:r>
              <a:rPr lang="en-ZA" altLang="en-US" sz="3200" kern="0" dirty="0" smtClean="0">
                <a:cs typeface="Arial"/>
              </a:rPr>
              <a:t>B </a:t>
            </a:r>
            <a:r>
              <a:rPr lang="en-ZA" altLang="en-US" sz="3200" kern="0" dirty="0">
                <a:cs typeface="Arial"/>
              </a:rPr>
              <a:t>and </a:t>
            </a:r>
            <a:r>
              <a:rPr lang="en-ZA" altLang="en-US" sz="3200" kern="0" dirty="0" smtClean="0">
                <a:cs typeface="Arial"/>
              </a:rPr>
              <a:t>C </a:t>
            </a:r>
            <a:r>
              <a:rPr lang="en-ZA" altLang="en-US" sz="3200" kern="0" dirty="0">
                <a:cs typeface="Arial"/>
              </a:rPr>
              <a:t>above</a:t>
            </a:r>
            <a:r>
              <a:rPr lang="en-US" altLang="en-US" sz="3200" kern="0" dirty="0">
                <a:cs typeface="Arial"/>
              </a:rPr>
              <a:t> </a:t>
            </a:r>
            <a:endParaRPr lang="en-ZA" altLang="en-US" sz="32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52428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PARTICIPATING!</a:t>
            </a:r>
            <a:endParaRPr lang="en-US" sz="72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Isaac </a:t>
            </a:r>
            <a:r>
              <a:rPr lang="en-US" sz="4000" b="1" dirty="0"/>
              <a:t>Newton created the first </a:t>
            </a:r>
            <a:r>
              <a:rPr lang="en-US" sz="4000" b="1" dirty="0" smtClean="0"/>
              <a:t>________</a:t>
            </a:r>
            <a:r>
              <a:rPr lang="en-US" sz="4000" b="1" i="1" dirty="0"/>
              <a:t> </a:t>
            </a:r>
            <a:r>
              <a:rPr lang="en-US" sz="4000" b="1" dirty="0"/>
              <a:t> telescope.</a:t>
            </a:r>
            <a:endParaRPr lang="en-ZA" sz="4000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Refracting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b="1" dirty="0">
                <a:solidFill>
                  <a:srgbClr val="FF0000"/>
                </a:solidFill>
              </a:rPr>
              <a:t>Reflecting</a:t>
            </a:r>
            <a:endParaRPr lang="en-ZA" sz="3200" dirty="0">
              <a:solidFill>
                <a:srgbClr val="FF0000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Transmitting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Rotating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916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Which of the following is NOT one of the four broad categories of satellites</a:t>
            </a:r>
            <a:r>
              <a:rPr lang="en-US" sz="4000" b="1" dirty="0" smtClean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I</a:t>
            </a:r>
            <a:r>
              <a:rPr lang="en-US" sz="3200" dirty="0" smtClean="0"/>
              <a:t>ntelligence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b="1" dirty="0" smtClean="0">
                <a:solidFill>
                  <a:srgbClr val="FF0000"/>
                </a:solidFill>
              </a:rPr>
              <a:t>Scientific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C</a:t>
            </a:r>
            <a:r>
              <a:rPr lang="en-US" sz="3200" dirty="0" smtClean="0"/>
              <a:t>ommunication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N</a:t>
            </a:r>
            <a:r>
              <a:rPr lang="en-US" sz="3200" dirty="0" smtClean="0"/>
              <a:t>avigation</a:t>
            </a:r>
            <a:endParaRPr lang="en-ZA" sz="32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3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7"/>
            <a:ext cx="8568952" cy="43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Probes </a:t>
            </a:r>
            <a:r>
              <a:rPr lang="en-US" sz="4000" b="1" dirty="0"/>
              <a:t>have been used to investigate only other planets.</a:t>
            </a:r>
            <a:endParaRPr lang="en-ZA" sz="4000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ZA" dirty="0"/>
          </a:p>
          <a:p>
            <a:pPr marL="514350" lvl="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False</a:t>
            </a:r>
            <a:endParaRPr lang="en-ZA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True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48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QUESTION 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77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On </a:t>
            </a:r>
            <a:r>
              <a:rPr lang="en-US" sz="4300" b="1" dirty="0" smtClean="0"/>
              <a:t>Friday, 15 September 2017, one </a:t>
            </a:r>
            <a:r>
              <a:rPr lang="en-US" sz="4300" b="1" dirty="0" smtClean="0"/>
              <a:t>spacecraft crashed into a certain planet. Which spacecraft was that? </a:t>
            </a:r>
          </a:p>
          <a:p>
            <a:pPr marL="0" indent="0">
              <a:buNone/>
            </a:pPr>
            <a:endParaRPr lang="en-ZA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Soyuz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Opportunity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600" b="1" dirty="0">
                <a:solidFill>
                  <a:srgbClr val="FF0000"/>
                </a:solidFill>
              </a:rPr>
              <a:t>Cassini</a:t>
            </a:r>
            <a:endParaRPr lang="en-ZA" sz="3600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Voyager </a:t>
            </a:r>
            <a:r>
              <a:rPr lang="en-US" sz="3600" dirty="0" smtClean="0"/>
              <a:t>1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1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7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A building containing one or more telescopes is referred to </a:t>
            </a:r>
            <a:r>
              <a:rPr lang="en-US" sz="4000" b="1" dirty="0" smtClean="0"/>
              <a:t>as:</a:t>
            </a:r>
            <a:r>
              <a:rPr lang="en-US" sz="4000" b="1" dirty="0"/>
              <a:t> 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b="1" dirty="0">
                <a:solidFill>
                  <a:srgbClr val="FF0000"/>
                </a:solidFill>
              </a:rPr>
              <a:t>An Observatory</a:t>
            </a:r>
            <a:endParaRPr lang="en-ZA" sz="3200" dirty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An </a:t>
            </a:r>
            <a:r>
              <a:rPr lang="en-US" sz="3200" dirty="0" err="1" smtClean="0"/>
              <a:t>Astrobuilding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An Observation </a:t>
            </a:r>
            <a:r>
              <a:rPr lang="en-US" sz="3200" dirty="0"/>
              <a:t>House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 Star </a:t>
            </a:r>
            <a:r>
              <a:rPr lang="en-US" sz="3200" dirty="0"/>
              <a:t>Deck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06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14003</TotalTime>
  <Words>1211</Words>
  <Application>Microsoft Office PowerPoint</Application>
  <PresentationFormat>On-screen Show (4:3)</PresentationFormat>
  <Paragraphs>275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SAASTA</vt:lpstr>
      <vt:lpstr>PowerPoint Presentation</vt:lpstr>
      <vt:lpstr>RULES OF THE QUIZ</vt:lpstr>
      <vt:lpstr>QUESTION 1</vt:lpstr>
      <vt:lpstr>QUESTION 2</vt:lpstr>
      <vt:lpstr>QUESTION 3</vt:lpstr>
      <vt:lpstr>QUESTION 4</vt:lpstr>
      <vt:lpstr>QUESTION 5</vt:lpstr>
      <vt:lpstr>QUESTION 6</vt:lpstr>
      <vt:lpstr>QUESTION 7 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PowerPoint Presentation</vt:lpstr>
      <vt:lpstr>QUESTION 1</vt:lpstr>
      <vt:lpstr>QUESTION 2</vt:lpstr>
      <vt:lpstr>QUESTION 3</vt:lpstr>
      <vt:lpstr>QUESTION 4</vt:lpstr>
      <vt:lpstr>QUESTION 5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Rachel Rayner</cp:lastModifiedBy>
  <cp:revision>245</cp:revision>
  <dcterms:created xsi:type="dcterms:W3CDTF">2015-05-19T08:25:08Z</dcterms:created>
  <dcterms:modified xsi:type="dcterms:W3CDTF">2017-10-05T08:45:33Z</dcterms:modified>
</cp:coreProperties>
</file>