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6"/>
  </p:notes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8" r:id="rId10"/>
    <p:sldId id="269" r:id="rId11"/>
    <p:sldId id="271" r:id="rId12"/>
    <p:sldId id="273" r:id="rId13"/>
    <p:sldId id="274" r:id="rId14"/>
    <p:sldId id="276" r:id="rId15"/>
    <p:sldId id="278" r:id="rId16"/>
    <p:sldId id="280" r:id="rId17"/>
    <p:sldId id="282" r:id="rId18"/>
    <p:sldId id="284" r:id="rId19"/>
    <p:sldId id="287" r:id="rId20"/>
    <p:sldId id="289" r:id="rId21"/>
    <p:sldId id="291" r:id="rId22"/>
    <p:sldId id="293" r:id="rId23"/>
    <p:sldId id="294" r:id="rId24"/>
    <p:sldId id="295" r:id="rId25"/>
    <p:sldId id="296" r:id="rId26"/>
    <p:sldId id="298" r:id="rId27"/>
    <p:sldId id="300" r:id="rId28"/>
    <p:sldId id="302" r:id="rId29"/>
    <p:sldId id="304" r:id="rId30"/>
    <p:sldId id="306" r:id="rId31"/>
    <p:sldId id="308" r:id="rId32"/>
    <p:sldId id="322" r:id="rId33"/>
    <p:sldId id="309" r:id="rId34"/>
    <p:sldId id="311" r:id="rId35"/>
    <p:sldId id="312" r:id="rId36"/>
    <p:sldId id="313" r:id="rId37"/>
    <p:sldId id="314" r:id="rId38"/>
    <p:sldId id="315" r:id="rId39"/>
    <p:sldId id="316" r:id="rId40"/>
    <p:sldId id="317" r:id="rId41"/>
    <p:sldId id="318" r:id="rId42"/>
    <p:sldId id="319" r:id="rId43"/>
    <p:sldId id="320" r:id="rId44"/>
    <p:sldId id="321" r:id="rId4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54" d="100"/>
          <a:sy n="54" d="100"/>
        </p:scale>
        <p:origin x="677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A3D079-E8C7-4F1B-801F-6AD253A3A172}" type="datetimeFigureOut">
              <a:rPr lang="en-ZA" smtClean="0"/>
              <a:t>2018/07/25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455BA8-8909-44BD-8772-379123FC0C7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76300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685800"/>
            <a:ext cx="6091238" cy="3427413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pPr eaLnBrk="1" hangingPunct="1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9509307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7/25/2018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6962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7/25/2018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925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7/25/2018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5426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7/25/2018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8160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7/25/2018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4630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7/25/2018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4536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7/25/2018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2383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7/25/2018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5838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7/25/2018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1219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7/25/2018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2355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7/25/2018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2765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7/25/2018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5048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196753"/>
            <a:ext cx="8229600" cy="475252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5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WELCOME </a:t>
            </a:r>
          </a:p>
          <a:p>
            <a:pPr marL="0" indent="0" algn="ctr">
              <a:buNone/>
            </a:pPr>
            <a:r>
              <a:rPr lang="en-US" sz="5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the </a:t>
            </a:r>
          </a:p>
          <a:p>
            <a:pPr marL="0" indent="0" algn="ctr">
              <a:buNone/>
            </a:pPr>
            <a:r>
              <a:rPr lang="en-US" sz="5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SAASTA </a:t>
            </a:r>
          </a:p>
          <a:p>
            <a:pPr marL="0" indent="0" algn="ctr">
              <a:buNone/>
            </a:pPr>
            <a:r>
              <a:rPr lang="en-US" sz="54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AstroQuiz</a:t>
            </a:r>
            <a:r>
              <a:rPr lang="en-US" sz="5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2018</a:t>
            </a:r>
            <a:endParaRPr lang="en-US" sz="54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sz="5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ROUND 4</a:t>
            </a:r>
            <a:endParaRPr lang="en-ZA" sz="54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1090400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1544" y="188640"/>
            <a:ext cx="8229600" cy="1143000"/>
          </a:xfrm>
        </p:spPr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9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163" y="1412778"/>
            <a:ext cx="11872912" cy="4392487"/>
          </a:xfrm>
        </p:spPr>
        <p:txBody>
          <a:bodyPr/>
          <a:lstStyle/>
          <a:p>
            <a:pPr marL="0" indent="0" algn="just">
              <a:buNone/>
            </a:pPr>
            <a:r>
              <a:rPr lang="en-US" sz="4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core of the Square Kilometer Array will be situated in the Karoo in the North West province.</a:t>
            </a:r>
          </a:p>
          <a:p>
            <a:pPr marL="0" indent="0" algn="just">
              <a:buNone/>
            </a:pP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457450" lvl="4" indent="-742950">
              <a:buFont typeface="+mj-lt"/>
              <a:buAutoNum type="alphaUcPeriod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True</a:t>
            </a:r>
          </a:p>
          <a:p>
            <a:pPr marL="2457450" lvl="4" indent="-742950">
              <a:buFont typeface="+mj-lt"/>
              <a:buAutoNum type="alphaUcPeriod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False</a:t>
            </a: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115304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10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025" y="1268761"/>
            <a:ext cx="11844338" cy="4536505"/>
          </a:xfrm>
        </p:spPr>
        <p:txBody>
          <a:bodyPr/>
          <a:lstStyle/>
          <a:p>
            <a:pPr marL="0" indent="0" algn="just">
              <a:buNone/>
            </a:pPr>
            <a:r>
              <a:rPr lang="en-US" sz="4000" b="1" dirty="0">
                <a:solidFill>
                  <a:prstClr val="black"/>
                </a:solidFill>
              </a:rPr>
              <a:t>Radio Astronomy in Southern Africa started in 1961 with the construction of a facility now known as </a:t>
            </a:r>
            <a:r>
              <a:rPr lang="en-US" sz="4000" b="1" dirty="0" err="1">
                <a:solidFill>
                  <a:prstClr val="black"/>
                </a:solidFill>
              </a:rPr>
              <a:t>Hartebeesthoek</a:t>
            </a:r>
            <a:r>
              <a:rPr lang="en-US" sz="4000" b="1" dirty="0">
                <a:solidFill>
                  <a:prstClr val="black"/>
                </a:solidFill>
              </a:rPr>
              <a:t> Radio Astronomy Observatory.</a:t>
            </a:r>
          </a:p>
          <a:p>
            <a:pPr marL="0" indent="0">
              <a:buNone/>
            </a:pPr>
            <a:endParaRPr lang="en-US" sz="3600" b="1" dirty="0">
              <a:solidFill>
                <a:prstClr val="black"/>
              </a:solidFill>
            </a:endParaRPr>
          </a:p>
          <a:p>
            <a:pPr marL="2914650" lvl="5" indent="-742950">
              <a:buFont typeface="+mj-lt"/>
              <a:buAutoNum type="alphaUcPeriod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True</a:t>
            </a:r>
          </a:p>
          <a:p>
            <a:pPr marL="2914650" lvl="5" indent="-742950">
              <a:buFont typeface="+mj-lt"/>
              <a:buAutoNum type="alphaUcPeriod"/>
            </a:pPr>
            <a:r>
              <a:rPr lang="en-US" sz="3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False</a:t>
            </a: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502273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11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449" y="1340769"/>
            <a:ext cx="11758613" cy="4525963"/>
          </a:xfrm>
        </p:spPr>
        <p:txBody>
          <a:bodyPr>
            <a:normAutofit lnSpcReduction="10000"/>
          </a:bodyPr>
          <a:lstStyle/>
          <a:p>
            <a:pPr marL="0" indent="0" algn="just" fontAlgn="base">
              <a:spcAft>
                <a:spcPct val="0"/>
              </a:spcAft>
              <a:buNone/>
            </a:pPr>
            <a:r>
              <a:rPr lang="en-ZA" altLang="en-US" sz="4000" b="1" kern="0" dirty="0">
                <a:latin typeface="Arial"/>
                <a:cs typeface="Arial"/>
              </a:rPr>
              <a:t>How many terrestrial planets have natural satellites?</a:t>
            </a:r>
          </a:p>
          <a:p>
            <a:pPr marL="0" indent="0" fontAlgn="base">
              <a:spcAft>
                <a:spcPct val="0"/>
              </a:spcAft>
              <a:buNone/>
            </a:pPr>
            <a:endParaRPr lang="en-ZA" altLang="en-US" sz="3600" b="1" kern="0" dirty="0">
              <a:latin typeface="Arial"/>
              <a:cs typeface="Arial"/>
            </a:endParaRPr>
          </a:p>
          <a:p>
            <a:pPr marL="2686050" lvl="6" indent="0" fontAlgn="base">
              <a:spcAft>
                <a:spcPct val="0"/>
              </a:spcAft>
              <a:buClr>
                <a:srgbClr val="FF3300"/>
              </a:buClr>
              <a:buNone/>
            </a:pPr>
            <a:r>
              <a:rPr lang="en-ZA" altLang="en-US" sz="3600" kern="0" dirty="0">
                <a:latin typeface="Arial"/>
                <a:cs typeface="Arial"/>
              </a:rPr>
              <a:t>A. Five</a:t>
            </a:r>
          </a:p>
          <a:p>
            <a:pPr marL="2686050" lvl="6" indent="0" fontAlgn="base">
              <a:spcAft>
                <a:spcPct val="0"/>
              </a:spcAft>
              <a:buClr>
                <a:srgbClr val="FF3300"/>
              </a:buClr>
              <a:buNone/>
            </a:pPr>
            <a:r>
              <a:rPr lang="en-ZA" altLang="en-US" sz="3600" kern="0" dirty="0">
                <a:latin typeface="Arial"/>
                <a:cs typeface="Arial"/>
              </a:rPr>
              <a:t>B. One</a:t>
            </a:r>
          </a:p>
          <a:p>
            <a:pPr marL="2686050" lvl="6" indent="0" fontAlgn="base">
              <a:spcAft>
                <a:spcPct val="0"/>
              </a:spcAft>
              <a:buClr>
                <a:srgbClr val="FF3300"/>
              </a:buClr>
              <a:buNone/>
            </a:pPr>
            <a:r>
              <a:rPr lang="en-US" altLang="en-US" sz="3600" kern="0" dirty="0">
                <a:latin typeface="Arial"/>
                <a:cs typeface="Arial"/>
              </a:rPr>
              <a:t>C. Four</a:t>
            </a:r>
            <a:endParaRPr lang="en-ZA" altLang="en-US" sz="3600" kern="0" dirty="0">
              <a:latin typeface="Arial"/>
              <a:cs typeface="Arial"/>
            </a:endParaRPr>
          </a:p>
          <a:p>
            <a:pPr marL="2686050" lvl="6" indent="0" fontAlgn="base">
              <a:spcAft>
                <a:spcPct val="0"/>
              </a:spcAft>
              <a:buClr>
                <a:srgbClr val="FF3300"/>
              </a:buClr>
              <a:buNone/>
            </a:pPr>
            <a:r>
              <a:rPr lang="en-ZA" altLang="en-US" sz="3600" kern="0" dirty="0">
                <a:latin typeface="Arial"/>
                <a:cs typeface="Arial"/>
              </a:rPr>
              <a:t>D. Two</a:t>
            </a:r>
            <a:endParaRPr lang="en-US" altLang="en-US" sz="3600" kern="0" dirty="0">
              <a:latin typeface="Arial"/>
              <a:cs typeface="Arial"/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448917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88" y="142875"/>
            <a:ext cx="11872912" cy="1274763"/>
          </a:xfrm>
        </p:spPr>
        <p:txBody>
          <a:bodyPr/>
          <a:lstStyle/>
          <a:p>
            <a:r>
              <a:rPr lang="en-ZA" b="1" dirty="0" smtClean="0"/>
              <a:t>QUESTION 12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588" y="1600201"/>
            <a:ext cx="11453812" cy="4243387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ZA" sz="4000" b="1" dirty="0" smtClean="0"/>
              <a:t>Which of the following terrestrial planets have moons around them?</a:t>
            </a:r>
          </a:p>
          <a:p>
            <a:pPr marL="0" indent="0">
              <a:buNone/>
            </a:pPr>
            <a:endParaRPr lang="en-ZA" dirty="0"/>
          </a:p>
          <a:p>
            <a:pPr marL="2628900" lvl="5" indent="-457200">
              <a:buFont typeface="+mj-lt"/>
              <a:buAutoNum type="alphaUcPeriod"/>
            </a:pPr>
            <a:r>
              <a:rPr lang="en-ZA" sz="3600" dirty="0" smtClean="0"/>
              <a:t>Earth &amp; Mercury</a:t>
            </a:r>
          </a:p>
          <a:p>
            <a:pPr marL="2628900" lvl="5" indent="-457200">
              <a:buFont typeface="+mj-lt"/>
              <a:buAutoNum type="alphaUcPeriod"/>
            </a:pPr>
            <a:r>
              <a:rPr lang="en-ZA" sz="3600" dirty="0" smtClean="0"/>
              <a:t>Mercury &amp; Venus</a:t>
            </a:r>
          </a:p>
          <a:p>
            <a:pPr marL="2628900" lvl="5" indent="-457200">
              <a:buFont typeface="+mj-lt"/>
              <a:buAutoNum type="alphaUcPeriod"/>
            </a:pPr>
            <a:r>
              <a:rPr lang="en-ZA" sz="3600" dirty="0" smtClean="0"/>
              <a:t>Saturn &amp; Jupiter</a:t>
            </a:r>
          </a:p>
          <a:p>
            <a:pPr marL="2628900" lvl="5" indent="-457200">
              <a:buFont typeface="+mj-lt"/>
              <a:buAutoNum type="alphaUcPeriod"/>
            </a:pPr>
            <a:r>
              <a:rPr lang="en-ZA" sz="3600" dirty="0" smtClean="0"/>
              <a:t>Earth &amp; Mars</a:t>
            </a:r>
            <a:endParaRPr lang="en-ZA" sz="3600" dirty="0"/>
          </a:p>
        </p:txBody>
      </p:sp>
    </p:spTree>
    <p:extLst>
      <p:ext uri="{BB962C8B-B14F-4D97-AF65-F5344CB8AC3E}">
        <p14:creationId xmlns:p14="http://schemas.microsoft.com/office/powerpoint/2010/main" val="40465791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13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5738" y="1600201"/>
            <a:ext cx="11815762" cy="4205064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sz="4000" b="1" dirty="0"/>
              <a:t>When the Earth is furthest from the sun, what season is it in the Northern hemisphere?</a:t>
            </a:r>
          </a:p>
          <a:p>
            <a:pPr marL="0" indent="0">
              <a:buNone/>
            </a:pPr>
            <a:endParaRPr lang="en-US" sz="2400" dirty="0"/>
          </a:p>
          <a:p>
            <a:pPr marL="3143250" lvl="6" indent="-514350">
              <a:buFont typeface="+mj-lt"/>
              <a:buAutoNum type="alphaUcPeriod"/>
            </a:pPr>
            <a:r>
              <a:rPr lang="en-US" sz="3600" dirty="0"/>
              <a:t>Summer</a:t>
            </a:r>
          </a:p>
          <a:p>
            <a:pPr marL="3143250" lvl="6" indent="-514350">
              <a:buFont typeface="+mj-lt"/>
              <a:buAutoNum type="alphaUcPeriod"/>
            </a:pPr>
            <a:r>
              <a:rPr lang="en-US" sz="3600" dirty="0"/>
              <a:t>Winter</a:t>
            </a:r>
          </a:p>
          <a:p>
            <a:pPr marL="3143250" lvl="6" indent="-514350">
              <a:buFont typeface="+mj-lt"/>
              <a:buAutoNum type="alphaUcPeriod"/>
            </a:pPr>
            <a:r>
              <a:rPr lang="en-US" sz="3600" dirty="0"/>
              <a:t>Autumn</a:t>
            </a:r>
          </a:p>
          <a:p>
            <a:pPr marL="3143250" lvl="6" indent="-514350">
              <a:buFont typeface="+mj-lt"/>
              <a:buAutoNum type="alphaUcPeriod"/>
            </a:pPr>
            <a:r>
              <a:rPr lang="en-US" sz="3600" dirty="0"/>
              <a:t>Spring</a:t>
            </a:r>
            <a:endParaRPr lang="en-ZA" sz="3600" dirty="0"/>
          </a:p>
        </p:txBody>
      </p:sp>
    </p:spTree>
    <p:extLst>
      <p:ext uri="{BB962C8B-B14F-4D97-AF65-F5344CB8AC3E}">
        <p14:creationId xmlns:p14="http://schemas.microsoft.com/office/powerpoint/2010/main" val="27840320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14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7175" y="1600201"/>
            <a:ext cx="11730038" cy="420506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4000" b="1" dirty="0"/>
              <a:t>On which day of the year does the summer solstice occur?</a:t>
            </a:r>
          </a:p>
          <a:p>
            <a:pPr marL="0" indent="0">
              <a:buNone/>
            </a:pPr>
            <a:endParaRPr lang="en-US" dirty="0"/>
          </a:p>
          <a:p>
            <a:pPr marL="3143250" lvl="6" indent="-514350">
              <a:buFont typeface="+mj-lt"/>
              <a:buAutoNum type="alphaUcPeriod"/>
            </a:pPr>
            <a:r>
              <a:rPr lang="en-US" sz="3600" dirty="0"/>
              <a:t>June 21</a:t>
            </a:r>
          </a:p>
          <a:p>
            <a:pPr marL="3143250" lvl="6" indent="-514350">
              <a:buFont typeface="+mj-lt"/>
              <a:buAutoNum type="alphaUcPeriod"/>
            </a:pPr>
            <a:r>
              <a:rPr lang="en-US" sz="3600" dirty="0"/>
              <a:t>Dec 21</a:t>
            </a:r>
          </a:p>
          <a:p>
            <a:pPr marL="3143250" lvl="6" indent="-514350">
              <a:buFont typeface="+mj-lt"/>
              <a:buAutoNum type="alphaUcPeriod"/>
            </a:pPr>
            <a:r>
              <a:rPr lang="en-US" sz="3600" dirty="0"/>
              <a:t>June 1</a:t>
            </a:r>
          </a:p>
          <a:p>
            <a:pPr marL="3143250" lvl="6" indent="-514350">
              <a:buFont typeface="+mj-lt"/>
              <a:buAutoNum type="alphaUcPeriod"/>
            </a:pPr>
            <a:r>
              <a:rPr lang="en-US" sz="3600" dirty="0"/>
              <a:t>Dec 01</a:t>
            </a:r>
            <a:endParaRPr lang="en-ZA" sz="3600" dirty="0"/>
          </a:p>
        </p:txBody>
      </p:sp>
    </p:spTree>
    <p:extLst>
      <p:ext uri="{BB962C8B-B14F-4D97-AF65-F5344CB8AC3E}">
        <p14:creationId xmlns:p14="http://schemas.microsoft.com/office/powerpoint/2010/main" val="9196236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15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0037" y="1268761"/>
            <a:ext cx="11615737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en-US" sz="4000" b="1" dirty="0">
                <a:solidFill>
                  <a:prstClr val="black"/>
                </a:solidFill>
              </a:rPr>
              <a:t>During an equinox, neither the Southern nor Northern pole is tilted towards the Sun.</a:t>
            </a:r>
          </a:p>
          <a:p>
            <a:pPr marL="0" indent="0">
              <a:buNone/>
            </a:pPr>
            <a:endParaRPr lang="en-US" dirty="0">
              <a:solidFill>
                <a:prstClr val="black"/>
              </a:solidFill>
            </a:endParaRPr>
          </a:p>
          <a:p>
            <a:pPr marL="3600450" lvl="7" indent="-514350">
              <a:buFont typeface="+mj-lt"/>
              <a:buAutoNum type="alphaUcPeriod"/>
            </a:pPr>
            <a:r>
              <a:rPr lang="en-US" sz="3600" dirty="0"/>
              <a:t>True</a:t>
            </a:r>
          </a:p>
          <a:p>
            <a:pPr marL="3600450" lvl="7" indent="-514350">
              <a:buFont typeface="+mj-lt"/>
              <a:buAutoNum type="alphaUcPeriod"/>
            </a:pPr>
            <a:r>
              <a:rPr lang="en-US" sz="3600" dirty="0">
                <a:solidFill>
                  <a:prstClr val="black"/>
                </a:solidFill>
              </a:rPr>
              <a:t>False</a:t>
            </a:r>
            <a:endParaRPr lang="en-ZA" sz="36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2720897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16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75" y="1340769"/>
            <a:ext cx="11801475" cy="4464497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ZA" sz="4200" b="1" dirty="0">
                <a:ea typeface="Cambria"/>
              </a:rPr>
              <a:t>If the Earth has a radius of 6378 kilometres, what will  its circumference (c) be in kilometres? </a:t>
            </a:r>
            <a:r>
              <a:rPr lang="en-ZA" sz="4200" b="1" dirty="0" smtClean="0">
                <a:ea typeface="Cambria"/>
              </a:rPr>
              <a:t> NB</a:t>
            </a:r>
            <a:r>
              <a:rPr lang="en-ZA" sz="4200" b="1" dirty="0">
                <a:ea typeface="Cambria"/>
              </a:rPr>
              <a:t>: C = 2 π r , π = </a:t>
            </a:r>
            <a:r>
              <a:rPr lang="en-ZA" sz="4200" b="1" dirty="0" smtClean="0">
                <a:ea typeface="Cambria"/>
              </a:rPr>
              <a:t>3.14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n-ZA" sz="3300" b="1" dirty="0">
              <a:solidFill>
                <a:srgbClr val="5A5A5A"/>
              </a:solidFill>
              <a:ea typeface="Cambria"/>
            </a:endParaRPr>
          </a:p>
          <a:p>
            <a:pPr marL="3143250" lvl="6" indent="-514350">
              <a:lnSpc>
                <a:spcPct val="150000"/>
              </a:lnSpc>
              <a:buFont typeface="+mj-lt"/>
              <a:buAutoNum type="alphaUcPeriod"/>
            </a:pPr>
            <a:r>
              <a:rPr lang="en-ZA" sz="3300" dirty="0">
                <a:ea typeface="Cambria"/>
              </a:rPr>
              <a:t>40053,84</a:t>
            </a:r>
          </a:p>
          <a:p>
            <a:pPr marL="3143250" lvl="6" indent="-514350">
              <a:lnSpc>
                <a:spcPct val="150000"/>
              </a:lnSpc>
              <a:buFont typeface="+mj-lt"/>
              <a:buAutoNum type="alphaUcPeriod"/>
            </a:pPr>
            <a:r>
              <a:rPr lang="en-ZA" sz="3300" dirty="0">
                <a:ea typeface="Cambria"/>
              </a:rPr>
              <a:t>4,0053 x 105</a:t>
            </a:r>
          </a:p>
          <a:p>
            <a:pPr marL="3143250" lvl="6" indent="-514350">
              <a:lnSpc>
                <a:spcPct val="150000"/>
              </a:lnSpc>
              <a:buFont typeface="+mj-lt"/>
              <a:buAutoNum type="alphaUcPeriod"/>
            </a:pPr>
            <a:r>
              <a:rPr lang="en-ZA" sz="3300" dirty="0">
                <a:ea typeface="Cambria"/>
              </a:rPr>
              <a:t>4,0053 x 106</a:t>
            </a:r>
          </a:p>
          <a:p>
            <a:pPr marL="3143250" lvl="6" indent="-514350">
              <a:lnSpc>
                <a:spcPct val="150000"/>
              </a:lnSpc>
              <a:buFont typeface="+mj-lt"/>
              <a:buAutoNum type="alphaUcPeriod"/>
            </a:pPr>
            <a:r>
              <a:rPr lang="en-ZA" sz="3300" dirty="0">
                <a:ea typeface="Cambria"/>
              </a:rPr>
              <a:t>40,0053 x 107</a:t>
            </a:r>
          </a:p>
          <a:p>
            <a:pPr marL="0" indent="0">
              <a:buNone/>
            </a:pPr>
            <a:endParaRPr lang="en-ZA" sz="3300" dirty="0"/>
          </a:p>
        </p:txBody>
      </p:sp>
    </p:spTree>
    <p:extLst>
      <p:ext uri="{BB962C8B-B14F-4D97-AF65-F5344CB8AC3E}">
        <p14:creationId xmlns:p14="http://schemas.microsoft.com/office/powerpoint/2010/main" val="3305723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17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313" y="1412777"/>
            <a:ext cx="11815762" cy="4525963"/>
          </a:xfrm>
        </p:spPr>
        <p:txBody>
          <a:bodyPr>
            <a:normAutofit lnSpcReduction="10000"/>
          </a:bodyPr>
          <a:lstStyle/>
          <a:p>
            <a:pPr marL="0" indent="0" algn="just" defTabSz="457200" eaLnBrk="0" fontAlgn="base" hangingPunct="0">
              <a:spcAft>
                <a:spcPct val="0"/>
              </a:spcAft>
              <a:buNone/>
            </a:pPr>
            <a:r>
              <a:rPr lang="en-US" sz="4000" b="1" dirty="0">
                <a:cs typeface="Arial" panose="020B0604020202020204" pitchFamily="34" charset="0"/>
              </a:rPr>
              <a:t>The diameter of the Earth is 12 756 km. If a soccer field is 100 m long, how many soccer fields will fit in the Earth’s diameter?</a:t>
            </a:r>
          </a:p>
          <a:p>
            <a:pPr marL="0" indent="0" defTabSz="457200" eaLnBrk="0" fontAlgn="base" hangingPunct="0">
              <a:spcAft>
                <a:spcPct val="0"/>
              </a:spcAft>
              <a:buNone/>
            </a:pPr>
            <a:endParaRPr lang="en-US" sz="3600" b="1" dirty="0"/>
          </a:p>
          <a:p>
            <a:pPr marL="2914650" lvl="5" indent="-742950" defTabSz="457200">
              <a:buFont typeface="+mj-lt"/>
              <a:buAutoNum type="alphaUcPeriod"/>
            </a:pPr>
            <a:r>
              <a:rPr lang="en-US" sz="3200" dirty="0">
                <a:cs typeface="Arial" panose="020B0604020202020204" pitchFamily="34" charset="0"/>
              </a:rPr>
              <a:t>127,560 </a:t>
            </a:r>
          </a:p>
          <a:p>
            <a:pPr marL="2914650" lvl="5" indent="-742950" defTabSz="457200">
              <a:buFont typeface="+mj-lt"/>
              <a:buAutoNum type="alphaUcPeriod"/>
            </a:pPr>
            <a:r>
              <a:rPr lang="en-US" sz="3200" dirty="0">
                <a:cs typeface="Arial" panose="020B0604020202020204" pitchFamily="34" charset="0"/>
              </a:rPr>
              <a:t>12,75600</a:t>
            </a:r>
          </a:p>
          <a:p>
            <a:pPr marL="2914650" lvl="5" indent="-742950" defTabSz="457200">
              <a:buFont typeface="+mj-lt"/>
              <a:buAutoNum type="alphaUcPeriod"/>
            </a:pPr>
            <a:r>
              <a:rPr lang="en-US" sz="3200" dirty="0">
                <a:cs typeface="Arial" panose="020B0604020202020204" pitchFamily="34" charset="0"/>
              </a:rPr>
              <a:t>12756000</a:t>
            </a:r>
          </a:p>
          <a:p>
            <a:pPr marL="2914650" lvl="5" indent="-742950" defTabSz="457200">
              <a:buFont typeface="+mj-lt"/>
              <a:buAutoNum type="alphaUcPeriod"/>
            </a:pPr>
            <a:r>
              <a:rPr lang="en-US" sz="3200" dirty="0">
                <a:cs typeface="Arial" panose="020B0604020202020204" pitchFamily="34" charset="0"/>
              </a:rPr>
              <a:t>12756</a:t>
            </a:r>
            <a:endParaRPr lang="en-ZA" sz="3200" dirty="0"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6167812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4300" y="1"/>
            <a:ext cx="11958637" cy="14128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/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b="1" dirty="0" smtClean="0"/>
              <a:t>QUESTION 18</a:t>
            </a:r>
          </a:p>
        </p:txBody>
      </p:sp>
      <p:sp>
        <p:nvSpPr>
          <p:cNvPr id="23555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42887" y="1484315"/>
            <a:ext cx="11730037" cy="4459286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 marL="0" indent="0" algn="just">
              <a:buNone/>
              <a:defRPr/>
            </a:pPr>
            <a:r>
              <a:rPr lang="en-ZA" altLang="en-US" sz="4300" b="1" dirty="0"/>
              <a:t>Which of the following is incorrect about terrestrial planets?</a:t>
            </a:r>
          </a:p>
          <a:p>
            <a:pPr marL="0" indent="0">
              <a:buNone/>
              <a:defRPr/>
            </a:pPr>
            <a:endParaRPr lang="en-ZA" altLang="en-US" sz="1600" b="1" dirty="0"/>
          </a:p>
          <a:p>
            <a:pPr marL="1314450" lvl="2" indent="-514350">
              <a:buFont typeface="+mj-lt"/>
              <a:buAutoNum type="alphaUcPeriod"/>
              <a:defRPr/>
            </a:pPr>
            <a:r>
              <a:rPr lang="en-ZA" altLang="en-US" sz="3600" dirty="0" smtClean="0"/>
              <a:t>They are found beyond the asteroid belt </a:t>
            </a:r>
            <a:endParaRPr lang="en-ZA" altLang="en-US" sz="3600" dirty="0"/>
          </a:p>
          <a:p>
            <a:pPr marL="1314450" lvl="2" indent="-514350">
              <a:buFont typeface="+mj-lt"/>
              <a:buAutoNum type="alphaUcPeriod"/>
              <a:defRPr/>
            </a:pPr>
            <a:r>
              <a:rPr lang="en-ZA" altLang="en-US" sz="3600" dirty="0" smtClean="0"/>
              <a:t>They have closely spaced orbits compared to Jovian planets</a:t>
            </a:r>
          </a:p>
          <a:p>
            <a:pPr marL="1314450" lvl="2" indent="-514350">
              <a:buFont typeface="+mj-lt"/>
              <a:buAutoNum type="alphaUcPeriod"/>
              <a:defRPr/>
            </a:pPr>
            <a:r>
              <a:rPr lang="en-US" altLang="en-US" sz="3600" dirty="0" smtClean="0"/>
              <a:t>They are made of mostly rock and metals</a:t>
            </a:r>
          </a:p>
          <a:p>
            <a:pPr marL="1314450" lvl="2" indent="-514350">
              <a:buFont typeface="+mj-lt"/>
              <a:buAutoNum type="alphaUcPeriod"/>
              <a:defRPr/>
            </a:pPr>
            <a:r>
              <a:rPr lang="en-ZA" altLang="en-US" sz="3600" dirty="0" smtClean="0"/>
              <a:t>They have higher masses compared to  </a:t>
            </a:r>
          </a:p>
          <a:p>
            <a:pPr marL="0" indent="0">
              <a:buNone/>
              <a:defRPr/>
            </a:pPr>
            <a:r>
              <a:rPr lang="en-ZA" altLang="en-US" dirty="0">
                <a:solidFill>
                  <a:schemeClr val="bg1"/>
                </a:solidFill>
              </a:rPr>
              <a:t>	</a:t>
            </a:r>
            <a:r>
              <a:rPr lang="en-ZA" altLang="en-US" dirty="0" smtClean="0">
                <a:solidFill>
                  <a:schemeClr val="bg1"/>
                </a:solidFill>
              </a:rPr>
              <a:t>    Jovian planets</a:t>
            </a:r>
          </a:p>
          <a:p>
            <a:pPr eaLnBrk="1" hangingPunct="1">
              <a:buClr>
                <a:srgbClr val="FF3300"/>
              </a:buClr>
              <a:buFont typeface="Wingdings" pitchFamily="2" charset="2"/>
              <a:buChar char="Ø"/>
              <a:defRPr/>
            </a:pP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681587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 smtClean="0"/>
              <a:t>QUESTION 1  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450" y="1300163"/>
            <a:ext cx="11830050" cy="451485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ZA" sz="4300" b="1" dirty="0"/>
              <a:t>Which first demonstrator telescope did South Africa build to help with the developments of Square Kilometre Array?</a:t>
            </a:r>
          </a:p>
          <a:p>
            <a:pPr marL="0" indent="0">
              <a:buNone/>
            </a:pPr>
            <a:endParaRPr lang="en-ZA" dirty="0"/>
          </a:p>
          <a:p>
            <a:pPr marL="2228850" lvl="4" indent="-514350">
              <a:buFont typeface="+mj-lt"/>
              <a:buAutoNum type="alphaUcPeriod"/>
            </a:pPr>
            <a:r>
              <a:rPr lang="en-ZA" sz="3900" dirty="0"/>
              <a:t>Kat-7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ZA" sz="3900" dirty="0"/>
              <a:t> </a:t>
            </a:r>
            <a:r>
              <a:rPr lang="en-ZA" sz="3900" dirty="0" err="1"/>
              <a:t>MeerKat</a:t>
            </a:r>
            <a:endParaRPr lang="en-ZA" sz="3900" dirty="0"/>
          </a:p>
          <a:p>
            <a:pPr marL="2228850" lvl="4" indent="-514350">
              <a:buFont typeface="+mj-lt"/>
              <a:buAutoNum type="alphaUcPeriod"/>
            </a:pPr>
            <a:r>
              <a:rPr lang="en-ZA" sz="3900" dirty="0"/>
              <a:t> </a:t>
            </a:r>
            <a:r>
              <a:rPr lang="en-ZA" sz="3900" dirty="0" err="1"/>
              <a:t>eXperimental</a:t>
            </a:r>
            <a:r>
              <a:rPr lang="en-ZA" sz="3900" dirty="0"/>
              <a:t> Development Model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ZA" sz="3900" dirty="0"/>
              <a:t> </a:t>
            </a:r>
            <a:r>
              <a:rPr lang="en-ZA" sz="3900" dirty="0" err="1" smtClean="0"/>
              <a:t>SumbandilaSat</a:t>
            </a:r>
            <a:r>
              <a:rPr lang="en-ZA" dirty="0" smtClean="0"/>
              <a:t> 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424272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2"/>
            <a:ext cx="10668001" cy="9699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r>
              <a:rPr lang="en-US" altLang="en-US" b="1" dirty="0" smtClean="0"/>
              <a:t>QUESTION 19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7175" y="969964"/>
            <a:ext cx="11672887" cy="484505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indent="0" algn="just">
              <a:lnSpc>
                <a:spcPct val="90000"/>
              </a:lnSpc>
              <a:buNone/>
              <a:defRPr/>
            </a:pPr>
            <a:r>
              <a:rPr lang="en-US" altLang="en-US" sz="4000" b="1" dirty="0"/>
              <a:t>It takes the Earth approximately one year to orbit the Sun. If Lerato is 12 years old, what does this mean in terms of Earth’s revolution</a:t>
            </a:r>
            <a:r>
              <a:rPr lang="en-US" altLang="en-US" sz="4000" b="1" dirty="0" smtClean="0"/>
              <a:t>?</a:t>
            </a:r>
          </a:p>
          <a:p>
            <a:pPr marL="0" indent="0">
              <a:lnSpc>
                <a:spcPct val="90000"/>
              </a:lnSpc>
              <a:buNone/>
              <a:defRPr/>
            </a:pPr>
            <a:endParaRPr lang="en-US" altLang="en-US" sz="2400" b="1" dirty="0"/>
          </a:p>
          <a:p>
            <a:pPr marL="0" indent="0">
              <a:lnSpc>
                <a:spcPct val="90000"/>
              </a:lnSpc>
              <a:buNone/>
              <a:defRPr/>
            </a:pPr>
            <a:endParaRPr lang="en-US" altLang="en-US" sz="2000" b="1" dirty="0"/>
          </a:p>
          <a:p>
            <a:pPr marL="1771650" lvl="3" indent="-514350">
              <a:lnSpc>
                <a:spcPct val="90000"/>
              </a:lnSpc>
              <a:buFont typeface="+mj-lt"/>
              <a:buAutoNum type="alphaUcPeriod"/>
              <a:defRPr/>
            </a:pPr>
            <a:r>
              <a:rPr lang="en-ZA" altLang="en-US" sz="3200" dirty="0" smtClean="0"/>
              <a:t>Lerato has orbited the Sun 12 times</a:t>
            </a:r>
          </a:p>
          <a:p>
            <a:pPr marL="1771650" lvl="3" indent="-514350">
              <a:lnSpc>
                <a:spcPct val="90000"/>
              </a:lnSpc>
              <a:buFont typeface="+mj-lt"/>
              <a:buAutoNum type="alphaUcPeriod"/>
              <a:defRPr/>
            </a:pPr>
            <a:r>
              <a:rPr lang="en-ZA" altLang="en-US" sz="3200" dirty="0" smtClean="0"/>
              <a:t>Since Lerato was born, the Sun shone on her 12 times </a:t>
            </a:r>
          </a:p>
          <a:p>
            <a:pPr marL="1771650" lvl="3" indent="-514350">
              <a:lnSpc>
                <a:spcPct val="90000"/>
              </a:lnSpc>
              <a:buFont typeface="+mj-lt"/>
              <a:buAutoNum type="alphaUcPeriod"/>
              <a:defRPr/>
            </a:pPr>
            <a:r>
              <a:rPr lang="en-ZA" altLang="en-US" sz="3200" dirty="0" smtClean="0"/>
              <a:t>It took Lerato 12 times to orbit the Earth</a:t>
            </a:r>
            <a:endParaRPr lang="en-US" altLang="en-US" sz="3200" dirty="0"/>
          </a:p>
          <a:p>
            <a:pPr marL="1771650" lvl="3" indent="-514350">
              <a:lnSpc>
                <a:spcPct val="90000"/>
              </a:lnSpc>
              <a:buFont typeface="+mj-lt"/>
              <a:buAutoNum type="alphaUcPeriod"/>
              <a:defRPr/>
            </a:pPr>
            <a:r>
              <a:rPr lang="en-ZA" altLang="en-US" sz="3200" dirty="0" smtClean="0"/>
              <a:t>The Earth rotated on its axis 12 times with Lerato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532956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2"/>
            <a:ext cx="12192000" cy="1071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r>
              <a:rPr lang="en-US" altLang="en-US" b="1" dirty="0" smtClean="0"/>
              <a:t>QUESTION 20 </a:t>
            </a:r>
          </a:p>
        </p:txBody>
      </p:sp>
      <p:sp>
        <p:nvSpPr>
          <p:cNvPr id="32771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5739" y="1412876"/>
            <a:ext cx="11787186" cy="438784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lnSpcReduction="10000"/>
          </a:bodyPr>
          <a:lstStyle/>
          <a:p>
            <a:pPr marL="0" indent="0" algn="just">
              <a:lnSpc>
                <a:spcPct val="90000"/>
              </a:lnSpc>
              <a:buNone/>
            </a:pPr>
            <a:r>
              <a:rPr lang="en-US" altLang="en-US" sz="4000" b="1" dirty="0"/>
              <a:t>Which of the following is incorrect about a Lunar </a:t>
            </a:r>
            <a:r>
              <a:rPr lang="en-US" altLang="en-US" sz="4000" b="1" dirty="0" smtClean="0"/>
              <a:t>eclipse?</a:t>
            </a:r>
          </a:p>
          <a:p>
            <a:pPr marL="0" indent="0">
              <a:lnSpc>
                <a:spcPct val="90000"/>
              </a:lnSpc>
              <a:buNone/>
            </a:pPr>
            <a:endParaRPr lang="en-US" altLang="en-US" sz="4000" b="1" dirty="0"/>
          </a:p>
          <a:p>
            <a:pPr marL="1314450" lvl="2" indent="-514350">
              <a:lnSpc>
                <a:spcPct val="90000"/>
              </a:lnSpc>
              <a:buFont typeface="+mj-lt"/>
              <a:buAutoNum type="alphaUcPeriod"/>
            </a:pPr>
            <a:r>
              <a:rPr lang="en-ZA" altLang="en-US" sz="3200" dirty="0" smtClean="0"/>
              <a:t>It </a:t>
            </a:r>
            <a:r>
              <a:rPr lang="en-ZA" altLang="en-US" sz="3200" dirty="0"/>
              <a:t>occurs during Full </a:t>
            </a:r>
            <a:r>
              <a:rPr lang="en-ZA" altLang="en-US" sz="3200" dirty="0" smtClean="0"/>
              <a:t>Moon</a:t>
            </a:r>
          </a:p>
          <a:p>
            <a:pPr marL="1314450" lvl="2" indent="-514350">
              <a:lnSpc>
                <a:spcPct val="90000"/>
              </a:lnSpc>
              <a:buFont typeface="+mj-lt"/>
              <a:buAutoNum type="alphaUcPeriod"/>
            </a:pPr>
            <a:r>
              <a:rPr lang="en-US" altLang="en-US" sz="3200" dirty="0" smtClean="0"/>
              <a:t>The </a:t>
            </a:r>
            <a:r>
              <a:rPr lang="en-US" altLang="en-US" sz="3200" dirty="0"/>
              <a:t>Earth is between the Sun and </a:t>
            </a:r>
            <a:r>
              <a:rPr lang="en-US" altLang="en-US" sz="3200" dirty="0" smtClean="0"/>
              <a:t>the Moon</a:t>
            </a:r>
            <a:endParaRPr lang="en-ZA" altLang="en-US" sz="3200" dirty="0"/>
          </a:p>
          <a:p>
            <a:pPr marL="1314450" lvl="2" indent="-514350">
              <a:lnSpc>
                <a:spcPct val="90000"/>
              </a:lnSpc>
              <a:buFont typeface="+mj-lt"/>
              <a:buAutoNum type="alphaUcPeriod"/>
            </a:pPr>
            <a:r>
              <a:rPr lang="en-ZA" altLang="en-US" sz="3200" dirty="0" smtClean="0"/>
              <a:t>The </a:t>
            </a:r>
            <a:r>
              <a:rPr lang="en-ZA" altLang="en-US" sz="3200" dirty="0"/>
              <a:t>shadow of the Moon falls on </a:t>
            </a:r>
            <a:r>
              <a:rPr lang="en-ZA" altLang="en-US" sz="3200" dirty="0" smtClean="0"/>
              <a:t>the </a:t>
            </a:r>
            <a:r>
              <a:rPr lang="en-ZA" altLang="en-US" sz="3200" dirty="0"/>
              <a:t>Earth appearing to block out the </a:t>
            </a:r>
            <a:r>
              <a:rPr lang="en-ZA" altLang="en-US" sz="3200" dirty="0" smtClean="0"/>
              <a:t>Sun</a:t>
            </a:r>
          </a:p>
          <a:p>
            <a:pPr marL="1314450" lvl="2" indent="-514350">
              <a:lnSpc>
                <a:spcPct val="90000"/>
              </a:lnSpc>
              <a:buFont typeface="+mj-lt"/>
              <a:buAutoNum type="alphaUcPeriod"/>
            </a:pPr>
            <a:r>
              <a:rPr lang="en-ZA" altLang="en-US" sz="3200" dirty="0" smtClean="0"/>
              <a:t>The </a:t>
            </a:r>
            <a:r>
              <a:rPr lang="en-ZA" altLang="en-US" sz="3200" dirty="0"/>
              <a:t>Moon appears dull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endParaRPr lang="en-US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406752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11113"/>
            <a:ext cx="12192000" cy="1117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r>
              <a:rPr lang="en-US" altLang="en-US" b="1" dirty="0" smtClean="0"/>
              <a:t>QUESTION 21</a:t>
            </a:r>
          </a:p>
        </p:txBody>
      </p:sp>
      <p:sp>
        <p:nvSpPr>
          <p:cNvPr id="28675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7174" y="1243014"/>
            <a:ext cx="11934825" cy="44577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lnSpcReduction="10000"/>
          </a:bodyPr>
          <a:lstStyle/>
          <a:p>
            <a:pPr marL="0" indent="0">
              <a:lnSpc>
                <a:spcPct val="90000"/>
              </a:lnSpc>
              <a:buNone/>
              <a:defRPr/>
            </a:pPr>
            <a:r>
              <a:rPr lang="en-ZA" altLang="en-US" sz="4000" b="1" dirty="0"/>
              <a:t>Looking into our night sky at the stars outside our Solar System, we are always looking at the </a:t>
            </a:r>
            <a:r>
              <a:rPr lang="en-ZA" altLang="en-US" sz="4000" b="1" dirty="0" smtClean="0"/>
              <a:t>past. </a:t>
            </a:r>
            <a:r>
              <a:rPr lang="en-ZA" altLang="en-US" sz="4000" b="1" dirty="0"/>
              <a:t>This is due </a:t>
            </a:r>
            <a:r>
              <a:rPr lang="en-ZA" altLang="en-US" sz="4000" b="1" dirty="0" smtClean="0"/>
              <a:t>to __</a:t>
            </a:r>
          </a:p>
          <a:p>
            <a:pPr marL="0" indent="0">
              <a:lnSpc>
                <a:spcPct val="90000"/>
              </a:lnSpc>
              <a:buNone/>
              <a:defRPr/>
            </a:pPr>
            <a:endParaRPr lang="en-ZA" altLang="en-US" sz="3600" b="1" dirty="0"/>
          </a:p>
          <a:p>
            <a:pPr marL="514350" indent="-514350">
              <a:lnSpc>
                <a:spcPct val="90000"/>
              </a:lnSpc>
              <a:buFont typeface="+mj-lt"/>
              <a:buAutoNum type="alphaUcPeriod"/>
              <a:defRPr/>
            </a:pPr>
            <a:r>
              <a:rPr lang="en-ZA" altLang="en-US" sz="3600" dirty="0" smtClean="0"/>
              <a:t>Stars being too bright, colourful and dangerous</a:t>
            </a:r>
            <a:endParaRPr lang="en-ZA" altLang="en-US" sz="3600" dirty="0"/>
          </a:p>
          <a:p>
            <a:pPr marL="514350" indent="-514350">
              <a:lnSpc>
                <a:spcPct val="90000"/>
              </a:lnSpc>
              <a:buFont typeface="+mj-lt"/>
              <a:buAutoNum type="alphaUcPeriod"/>
              <a:defRPr/>
            </a:pPr>
            <a:r>
              <a:rPr lang="en-US" altLang="en-US" sz="3600" dirty="0" smtClean="0"/>
              <a:t>The Earth being smaller than all stars</a:t>
            </a:r>
            <a:endParaRPr lang="en-ZA" altLang="en-US" sz="3600" dirty="0"/>
          </a:p>
          <a:p>
            <a:pPr marL="514350" indent="-514350">
              <a:lnSpc>
                <a:spcPct val="90000"/>
              </a:lnSpc>
              <a:buFont typeface="+mj-lt"/>
              <a:buAutoNum type="alphaUcPeriod"/>
              <a:defRPr/>
            </a:pPr>
            <a:r>
              <a:rPr lang="en-US" altLang="en-US" sz="3600" dirty="0" smtClean="0"/>
              <a:t>Star distances and speed of light</a:t>
            </a:r>
          </a:p>
          <a:p>
            <a:pPr marL="514350" indent="-514350">
              <a:lnSpc>
                <a:spcPct val="90000"/>
              </a:lnSpc>
              <a:buFont typeface="+mj-lt"/>
              <a:buAutoNum type="alphaUcPeriod"/>
              <a:defRPr/>
            </a:pPr>
            <a:r>
              <a:rPr lang="en-ZA" altLang="en-US" sz="3600" dirty="0" smtClean="0"/>
              <a:t>Stars being stationery whilst Earth travels faster</a:t>
            </a:r>
            <a:endParaRPr lang="en-US" alt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49763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 smtClean="0"/>
              <a:t>QUESTION 22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163" y="1600202"/>
            <a:ext cx="12034837" cy="4214812"/>
          </a:xfrm>
        </p:spPr>
        <p:txBody>
          <a:bodyPr/>
          <a:lstStyle/>
          <a:p>
            <a:pPr marL="0" indent="0">
              <a:buNone/>
            </a:pPr>
            <a:r>
              <a:rPr lang="en-ZA" sz="4000" b="1" dirty="0" smtClean="0"/>
              <a:t>At what </a:t>
            </a:r>
            <a:r>
              <a:rPr lang="en-ZA" sz="4000" b="1" dirty="0"/>
              <a:t>phase of the Moon will </a:t>
            </a:r>
            <a:r>
              <a:rPr lang="en-ZA" sz="4000" b="1" dirty="0" smtClean="0"/>
              <a:t>lunar eclipse occur?</a:t>
            </a:r>
            <a:endParaRPr lang="en-ZA" sz="4000" b="1" dirty="0"/>
          </a:p>
          <a:p>
            <a:pPr marL="0" indent="0">
              <a:buNone/>
            </a:pPr>
            <a:endParaRPr lang="en-ZA" dirty="0"/>
          </a:p>
          <a:p>
            <a:pPr marL="2228850" lvl="4" indent="-514350">
              <a:buFont typeface="+mj-lt"/>
              <a:buAutoNum type="alphaUcPeriod"/>
            </a:pPr>
            <a:r>
              <a:rPr lang="en-ZA" sz="3600" dirty="0"/>
              <a:t>New Moon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ZA" sz="3600" dirty="0"/>
              <a:t>Full Moon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ZA" sz="3600" dirty="0"/>
              <a:t>First Quarter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ZA" sz="3600" dirty="0"/>
              <a:t>Third Quarter</a:t>
            </a: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9111593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/>
              <a:t>QUESTION </a:t>
            </a:r>
            <a:r>
              <a:rPr lang="en-ZA" b="1" dirty="0" smtClean="0"/>
              <a:t>23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ZA" sz="4300" b="1" dirty="0"/>
              <a:t>The Innes telescope at the SAASTA Johannesburg Observatory is a </a:t>
            </a:r>
            <a:r>
              <a:rPr lang="en-ZA" sz="4300" b="1" dirty="0" smtClean="0"/>
              <a:t>refractor </a:t>
            </a:r>
            <a:r>
              <a:rPr lang="en-ZA" sz="4300" b="1" dirty="0"/>
              <a:t>telescope. </a:t>
            </a:r>
            <a:r>
              <a:rPr lang="en-ZA" sz="4300" b="1" dirty="0" smtClean="0"/>
              <a:t>This means </a:t>
            </a:r>
            <a:r>
              <a:rPr lang="en-ZA" sz="4300" b="1" dirty="0"/>
              <a:t>that ___</a:t>
            </a:r>
          </a:p>
          <a:p>
            <a:pPr marL="0" indent="0">
              <a:buNone/>
            </a:pPr>
            <a:endParaRPr lang="en-ZA" dirty="0"/>
          </a:p>
          <a:p>
            <a:pPr marL="514350" indent="-514350">
              <a:buFont typeface="+mj-lt"/>
              <a:buAutoNum type="alphaUcPeriod"/>
            </a:pPr>
            <a:r>
              <a:rPr lang="en-ZA" sz="3900" dirty="0" smtClean="0"/>
              <a:t>The </a:t>
            </a:r>
            <a:r>
              <a:rPr lang="en-ZA" sz="3900" dirty="0"/>
              <a:t>telescope uses a glass lens as the objective</a:t>
            </a:r>
          </a:p>
          <a:p>
            <a:pPr marL="514350" indent="-514350">
              <a:buFont typeface="+mj-lt"/>
              <a:buAutoNum type="alphaUcPeriod"/>
            </a:pPr>
            <a:r>
              <a:rPr lang="en-ZA" sz="3900" dirty="0" smtClean="0"/>
              <a:t>The </a:t>
            </a:r>
            <a:r>
              <a:rPr lang="en-ZA" sz="3900" dirty="0"/>
              <a:t>telescope uses mirrors as the objective</a:t>
            </a:r>
          </a:p>
          <a:p>
            <a:pPr marL="514350" indent="-514350">
              <a:buFont typeface="+mj-lt"/>
              <a:buAutoNum type="alphaUcPeriod"/>
            </a:pPr>
            <a:r>
              <a:rPr lang="en-ZA" sz="3900" dirty="0" smtClean="0"/>
              <a:t>The </a:t>
            </a:r>
            <a:r>
              <a:rPr lang="en-ZA" sz="3900" dirty="0"/>
              <a:t>weight of the telescope is 26.5 kg</a:t>
            </a:r>
          </a:p>
          <a:p>
            <a:pPr marL="514350" indent="-514350">
              <a:buFont typeface="+mj-lt"/>
              <a:buAutoNum type="alphaUcPeriod"/>
            </a:pPr>
            <a:r>
              <a:rPr lang="en-ZA" sz="3900" dirty="0" smtClean="0"/>
              <a:t>The </a:t>
            </a:r>
            <a:r>
              <a:rPr lang="en-ZA" sz="3900" dirty="0"/>
              <a:t>telescope can see as far as distance of </a:t>
            </a:r>
            <a:r>
              <a:rPr lang="en-ZA" sz="3900" dirty="0" smtClean="0"/>
              <a:t> 26.5km</a:t>
            </a:r>
            <a:endParaRPr lang="en-ZA" sz="3900" dirty="0"/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79354102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/>
              <a:t>QUESTION </a:t>
            </a:r>
            <a:r>
              <a:rPr lang="en-ZA" b="1" dirty="0" smtClean="0"/>
              <a:t>24</a:t>
            </a:r>
            <a:endParaRPr lang="en-ZA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0038" y="1417638"/>
            <a:ext cx="11282362" cy="4525963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ZA" sz="4000" b="1" dirty="0"/>
              <a:t>The Innes telescope at the SAASTA Johannesburg Observatory is a 26.5 inch </a:t>
            </a:r>
            <a:r>
              <a:rPr lang="en-ZA" sz="4000" b="1" dirty="0" smtClean="0"/>
              <a:t>telescope</a:t>
            </a:r>
            <a:r>
              <a:rPr lang="en-ZA" sz="4000" b="1" dirty="0"/>
              <a:t>. </a:t>
            </a:r>
            <a:r>
              <a:rPr lang="en-ZA" sz="4000" b="1" dirty="0" smtClean="0"/>
              <a:t>The </a:t>
            </a:r>
            <a:r>
              <a:rPr lang="en-ZA" sz="4000" b="1" dirty="0"/>
              <a:t>“26.5 inch” means that ___</a:t>
            </a:r>
          </a:p>
          <a:p>
            <a:pPr marL="0" indent="0">
              <a:buNone/>
            </a:pPr>
            <a:endParaRPr lang="en-ZA" dirty="0"/>
          </a:p>
          <a:p>
            <a:pPr marL="1314450" lvl="2" indent="-514350">
              <a:buFont typeface="+mj-lt"/>
              <a:buAutoNum type="alphaUcPeriod"/>
            </a:pPr>
            <a:r>
              <a:rPr lang="en-ZA" sz="3200" dirty="0"/>
              <a:t>The </a:t>
            </a:r>
            <a:r>
              <a:rPr lang="en-ZA" sz="3200" dirty="0" smtClean="0"/>
              <a:t>diameter of the telescope’s </a:t>
            </a:r>
            <a:r>
              <a:rPr lang="en-ZA" sz="3200" dirty="0"/>
              <a:t>lens is </a:t>
            </a:r>
            <a:r>
              <a:rPr lang="en-ZA" sz="3200" dirty="0" smtClean="0"/>
              <a:t>26,5 inches </a:t>
            </a:r>
          </a:p>
          <a:p>
            <a:pPr marL="1314450" lvl="2" indent="-514350">
              <a:buFont typeface="+mj-lt"/>
              <a:buAutoNum type="alphaUcPeriod"/>
            </a:pPr>
            <a:r>
              <a:rPr lang="en-ZA" sz="3200" dirty="0" smtClean="0"/>
              <a:t>The telescope’s height is 26,5 inch</a:t>
            </a:r>
          </a:p>
          <a:p>
            <a:pPr marL="1314450" lvl="2" indent="-514350">
              <a:buFont typeface="+mj-lt"/>
              <a:buAutoNum type="alphaUcPeriod"/>
            </a:pPr>
            <a:r>
              <a:rPr lang="en-ZA" sz="3200" dirty="0" smtClean="0"/>
              <a:t>The </a:t>
            </a:r>
            <a:r>
              <a:rPr lang="en-ZA" sz="3200" dirty="0"/>
              <a:t>weight of the telescope is 26.5 </a:t>
            </a:r>
            <a:r>
              <a:rPr lang="en-ZA" sz="3200" dirty="0" smtClean="0"/>
              <a:t>inches</a:t>
            </a:r>
            <a:endParaRPr lang="en-ZA" sz="3200" dirty="0"/>
          </a:p>
          <a:p>
            <a:pPr marL="1314450" lvl="2" indent="-514350">
              <a:buFont typeface="+mj-lt"/>
              <a:buAutoNum type="alphaUcPeriod"/>
            </a:pPr>
            <a:r>
              <a:rPr lang="en-ZA" sz="3200" dirty="0" smtClean="0"/>
              <a:t>The </a:t>
            </a:r>
            <a:r>
              <a:rPr lang="en-ZA" sz="3200" dirty="0"/>
              <a:t>telescope can see as far as distance of </a:t>
            </a:r>
            <a:r>
              <a:rPr lang="en-ZA" sz="3200" dirty="0" smtClean="0"/>
              <a:t>26.5km</a:t>
            </a:r>
            <a:endParaRPr lang="en-ZA" sz="3200" dirty="0"/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30106459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42875" y="134318"/>
            <a:ext cx="11601449" cy="1080120"/>
          </a:xfrm>
        </p:spPr>
        <p:txBody>
          <a:bodyPr/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QUESTION 25</a:t>
            </a:r>
            <a:endParaRPr lang="en-ZA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71463" y="1214438"/>
            <a:ext cx="11744325" cy="4614862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en-US" sz="6400" b="1" dirty="0"/>
              <a:t>Why is the SKA called “Square </a:t>
            </a:r>
            <a:r>
              <a:rPr lang="en-US" sz="6400" b="1" dirty="0" err="1"/>
              <a:t>Kilometre</a:t>
            </a:r>
            <a:r>
              <a:rPr lang="en-US" sz="6400" b="1" dirty="0"/>
              <a:t> Array”? It is because</a:t>
            </a:r>
            <a:r>
              <a:rPr lang="en-US" sz="6400" b="1" dirty="0" smtClean="0"/>
              <a:t>________</a:t>
            </a:r>
            <a:endParaRPr lang="en-US" sz="6400" b="1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sz="4600" dirty="0" smtClean="0"/>
              <a:t>The </a:t>
            </a:r>
            <a:r>
              <a:rPr lang="en-US" sz="4600" dirty="0"/>
              <a:t>size of all the telescopes together will </a:t>
            </a:r>
            <a:r>
              <a:rPr lang="en-ZA" sz="4600" dirty="0"/>
              <a:t>add up </a:t>
            </a:r>
            <a:r>
              <a:rPr lang="en-ZA" sz="4600" dirty="0" smtClean="0"/>
              <a:t>to </a:t>
            </a:r>
            <a:r>
              <a:rPr lang="en-ZA" sz="4600" dirty="0"/>
              <a:t>one square kilometre </a:t>
            </a:r>
          </a:p>
          <a:p>
            <a:pPr marL="514350" indent="-514350">
              <a:buFont typeface="+mj-lt"/>
              <a:buAutoNum type="alphaUcPeriod"/>
            </a:pPr>
            <a:r>
              <a:rPr lang="en-ZA" sz="4600" dirty="0" smtClean="0"/>
              <a:t>The </a:t>
            </a:r>
            <a:r>
              <a:rPr lang="en-ZA" sz="4600" dirty="0"/>
              <a:t>total surface area of all the antennas will add </a:t>
            </a:r>
            <a:r>
              <a:rPr lang="en-ZA" sz="4600" dirty="0" smtClean="0"/>
              <a:t>up </a:t>
            </a:r>
            <a:r>
              <a:rPr lang="en-ZA" sz="4600" dirty="0"/>
              <a:t>to one square kilometre 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4600" dirty="0" smtClean="0"/>
              <a:t>The </a:t>
            </a:r>
            <a:r>
              <a:rPr lang="en-US" sz="4600" dirty="0"/>
              <a:t>telescopes will be put on a </a:t>
            </a:r>
            <a:r>
              <a:rPr lang="en-ZA" sz="4600" dirty="0"/>
              <a:t>one square </a:t>
            </a:r>
            <a:r>
              <a:rPr lang="en-ZA" sz="4600" dirty="0" smtClean="0"/>
              <a:t>kilometre </a:t>
            </a:r>
            <a:r>
              <a:rPr lang="en-ZA" sz="4600" dirty="0"/>
              <a:t>bedrock</a:t>
            </a:r>
          </a:p>
          <a:p>
            <a:pPr marL="514350" indent="-514350">
              <a:buFont typeface="+mj-lt"/>
              <a:buAutoNum type="alphaUcPeriod"/>
            </a:pPr>
            <a:r>
              <a:rPr lang="en-ZA" sz="4600" dirty="0" smtClean="0"/>
              <a:t>One </a:t>
            </a:r>
            <a:r>
              <a:rPr lang="en-ZA" sz="4600" dirty="0"/>
              <a:t>telescope is one square kilometre </a:t>
            </a:r>
            <a:r>
              <a:rPr lang="en-ZA" sz="4600" dirty="0" smtClean="0"/>
              <a:t>in size</a:t>
            </a:r>
            <a:endParaRPr lang="en-ZA" sz="4600" dirty="0"/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793994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464" y="0"/>
            <a:ext cx="11601450" cy="1412776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	QUESTION 26</a:t>
            </a:r>
            <a:endParaRPr lang="en-ZA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285876"/>
            <a:ext cx="11530013" cy="451485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ZA" sz="4300" b="1" dirty="0"/>
              <a:t>South Africa's </a:t>
            </a:r>
            <a:r>
              <a:rPr lang="en-ZA" sz="4300" b="1" dirty="0" err="1"/>
              <a:t>MeerKAT</a:t>
            </a:r>
            <a:r>
              <a:rPr lang="en-ZA" sz="4300" b="1" dirty="0"/>
              <a:t> telescope is an SKA precursor or 'pathfinder' telescope. How many dish-shaped antennas will it consist </a:t>
            </a:r>
            <a:r>
              <a:rPr lang="en-ZA" sz="4300" b="1" dirty="0" smtClean="0"/>
              <a:t>of?</a:t>
            </a:r>
          </a:p>
          <a:p>
            <a:pPr marL="0" indent="0">
              <a:buNone/>
            </a:pPr>
            <a:endParaRPr lang="en-ZA" sz="3500" b="1" dirty="0" smtClean="0"/>
          </a:p>
          <a:p>
            <a:pPr marL="2686050" lvl="5" indent="-514350">
              <a:buFont typeface="+mj-lt"/>
              <a:buAutoNum type="alphaUcPeriod"/>
            </a:pPr>
            <a:r>
              <a:rPr lang="en-US" sz="3900" dirty="0" smtClean="0"/>
              <a:t>64</a:t>
            </a:r>
            <a:endParaRPr lang="en-US" sz="3900" dirty="0"/>
          </a:p>
          <a:p>
            <a:pPr marL="2686050" lvl="5" indent="-514350">
              <a:buFont typeface="+mj-lt"/>
              <a:buAutoNum type="alphaUcPeriod"/>
            </a:pPr>
            <a:r>
              <a:rPr lang="en-US" sz="3900" dirty="0" smtClean="0"/>
              <a:t>74</a:t>
            </a:r>
            <a:endParaRPr lang="en-US" sz="3900" dirty="0"/>
          </a:p>
          <a:p>
            <a:pPr marL="2686050" lvl="5" indent="-514350">
              <a:buFont typeface="+mj-lt"/>
              <a:buAutoNum type="alphaUcPeriod"/>
            </a:pPr>
            <a:r>
              <a:rPr lang="en-US" sz="3900" dirty="0" smtClean="0"/>
              <a:t>46</a:t>
            </a:r>
            <a:endParaRPr lang="en-US" sz="3900" dirty="0"/>
          </a:p>
          <a:p>
            <a:pPr marL="2686050" lvl="5" indent="-514350">
              <a:buFont typeface="+mj-lt"/>
              <a:buAutoNum type="alphaUcPeriod"/>
            </a:pPr>
            <a:r>
              <a:rPr lang="en-US" sz="3900" dirty="0" smtClean="0"/>
              <a:t>47</a:t>
            </a:r>
            <a:endParaRPr lang="en-ZA" sz="3900" dirty="0"/>
          </a:p>
        </p:txBody>
      </p:sp>
    </p:spTree>
    <p:extLst>
      <p:ext uri="{BB962C8B-B14F-4D97-AF65-F5344CB8AC3E}">
        <p14:creationId xmlns:p14="http://schemas.microsoft.com/office/powerpoint/2010/main" val="1795936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1544" y="260648"/>
            <a:ext cx="3960440" cy="1143000"/>
          </a:xfrm>
        </p:spPr>
        <p:txBody>
          <a:bodyPr/>
          <a:lstStyle/>
          <a:p>
            <a:pPr algn="l"/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QUESTION 27</a:t>
            </a:r>
            <a:endParaRPr lang="en-ZA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1" y="1271588"/>
            <a:ext cx="11872912" cy="4486275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sz="4000" b="1" dirty="0"/>
              <a:t>What is the name of the set of telescopes built </a:t>
            </a:r>
            <a:r>
              <a:rPr lang="en-ZA" sz="4000" b="1" dirty="0"/>
              <a:t>as an engineering prototype for the </a:t>
            </a:r>
            <a:r>
              <a:rPr lang="en-ZA" sz="4000" b="1" dirty="0" err="1"/>
              <a:t>MeerKAT</a:t>
            </a:r>
            <a:r>
              <a:rPr lang="en-ZA" sz="4000" b="1" dirty="0"/>
              <a:t>?</a:t>
            </a:r>
          </a:p>
          <a:p>
            <a:pPr marL="0" indent="0">
              <a:buNone/>
            </a:pPr>
            <a:endParaRPr lang="en-US" dirty="0"/>
          </a:p>
          <a:p>
            <a:pPr marL="2686050" lvl="5" indent="-514350">
              <a:buFont typeface="+mj-lt"/>
              <a:buAutoNum type="alphaUcPeriod"/>
            </a:pPr>
            <a:r>
              <a:rPr lang="en-US" sz="3600" dirty="0" smtClean="0"/>
              <a:t>KAT-7</a:t>
            </a:r>
          </a:p>
          <a:p>
            <a:pPr marL="2686050" lvl="5" indent="-514350">
              <a:buFont typeface="+mj-lt"/>
              <a:buAutoNum type="alphaUcPeriod"/>
            </a:pPr>
            <a:r>
              <a:rPr lang="en-US" sz="3600" dirty="0" smtClean="0"/>
              <a:t>ASKAP </a:t>
            </a:r>
          </a:p>
          <a:p>
            <a:pPr marL="2686050" lvl="5" indent="-514350">
              <a:buFont typeface="+mj-lt"/>
              <a:buAutoNum type="alphaUcPeriod"/>
            </a:pPr>
            <a:r>
              <a:rPr lang="en-US" sz="3600" dirty="0" smtClean="0"/>
              <a:t>SALT</a:t>
            </a:r>
          </a:p>
          <a:p>
            <a:pPr marL="2686050" lvl="5" indent="-514350">
              <a:buFont typeface="+mj-lt"/>
              <a:buAutoNum type="alphaUcPeriod"/>
            </a:pPr>
            <a:r>
              <a:rPr lang="en-US" sz="3600" dirty="0" smtClean="0"/>
              <a:t>MeerKat-7</a:t>
            </a:r>
            <a:endParaRPr lang="en-ZA" sz="3600" dirty="0"/>
          </a:p>
        </p:txBody>
      </p:sp>
    </p:spTree>
    <p:extLst>
      <p:ext uri="{BB962C8B-B14F-4D97-AF65-F5344CB8AC3E}">
        <p14:creationId xmlns:p14="http://schemas.microsoft.com/office/powerpoint/2010/main" val="3678161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5560" y="260648"/>
            <a:ext cx="4392488" cy="1143000"/>
          </a:xfrm>
        </p:spPr>
        <p:txBody>
          <a:bodyPr/>
          <a:lstStyle/>
          <a:p>
            <a:pPr algn="l"/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QUESTION 28</a:t>
            </a:r>
            <a:endParaRPr lang="en-ZA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163" y="1484785"/>
            <a:ext cx="11858625" cy="4287365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What is the name of the largest optical telescope found in the Southern Hemisphere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0" indent="0" algn="just">
              <a:buNone/>
            </a:pP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00450" lvl="7" indent="-514350">
              <a:buFont typeface="+mj-lt"/>
              <a:buAutoNum type="alphaUcPeriod"/>
            </a:pPr>
            <a:r>
              <a:rPr lang="en-US" sz="3600" dirty="0" smtClean="0"/>
              <a:t>SKA</a:t>
            </a:r>
          </a:p>
          <a:p>
            <a:pPr marL="3600450" lvl="7" indent="-514350">
              <a:buFont typeface="+mj-lt"/>
              <a:buAutoNum type="alphaUcPeriod"/>
            </a:pPr>
            <a:r>
              <a:rPr lang="en-US" sz="3600" dirty="0"/>
              <a:t>	</a:t>
            </a:r>
            <a:r>
              <a:rPr lang="en-US" sz="3600" dirty="0" smtClean="0"/>
              <a:t>SALT</a:t>
            </a:r>
          </a:p>
          <a:p>
            <a:pPr marL="3600450" lvl="7" indent="-514350">
              <a:buFont typeface="+mj-lt"/>
              <a:buAutoNum type="alphaUcPeriod"/>
            </a:pPr>
            <a:r>
              <a:rPr lang="en-US" sz="3600" dirty="0"/>
              <a:t>	</a:t>
            </a:r>
            <a:r>
              <a:rPr lang="en-US" sz="3600" dirty="0" smtClean="0"/>
              <a:t>KAT-7</a:t>
            </a:r>
          </a:p>
          <a:p>
            <a:pPr marL="3600450" lvl="7" indent="-514350">
              <a:buFont typeface="+mj-lt"/>
              <a:buAutoNum type="alphaUcPeriod"/>
            </a:pPr>
            <a:r>
              <a:rPr lang="en-US" sz="3600" dirty="0"/>
              <a:t>	</a:t>
            </a:r>
            <a:r>
              <a:rPr lang="en-US" sz="3600" dirty="0" err="1" smtClean="0"/>
              <a:t>MeerKAT</a:t>
            </a:r>
            <a:endParaRPr lang="en-ZA" sz="3600" dirty="0"/>
          </a:p>
        </p:txBody>
      </p:sp>
    </p:spTree>
    <p:extLst>
      <p:ext uri="{BB962C8B-B14F-4D97-AF65-F5344CB8AC3E}">
        <p14:creationId xmlns:p14="http://schemas.microsoft.com/office/powerpoint/2010/main" val="3234251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/>
              <a:t>QUESTION </a:t>
            </a:r>
            <a:r>
              <a:rPr lang="en-ZA" b="1" dirty="0" smtClean="0"/>
              <a:t>2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5738" y="1417638"/>
            <a:ext cx="11815762" cy="445452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ZA" sz="4000" b="1" dirty="0"/>
              <a:t>What is the diameter of each </a:t>
            </a:r>
            <a:r>
              <a:rPr lang="en-ZA" sz="4000" b="1" dirty="0" smtClean="0"/>
              <a:t>telescope </a:t>
            </a:r>
            <a:r>
              <a:rPr lang="en-ZA" sz="4000" b="1" dirty="0"/>
              <a:t>in the Karoo Array </a:t>
            </a:r>
            <a:r>
              <a:rPr lang="en-ZA" sz="4000" b="1" dirty="0" smtClean="0"/>
              <a:t>Telescope</a:t>
            </a:r>
            <a:r>
              <a:rPr lang="en-ZA" sz="4000" b="1" dirty="0"/>
              <a:t>?</a:t>
            </a:r>
          </a:p>
          <a:p>
            <a:pPr marL="0" indent="0">
              <a:buNone/>
            </a:pPr>
            <a:endParaRPr lang="en-ZA" dirty="0"/>
          </a:p>
          <a:p>
            <a:pPr marL="2686050" lvl="5" indent="-514350">
              <a:buFont typeface="+mj-lt"/>
              <a:buAutoNum type="alphaUcPeriod"/>
            </a:pPr>
            <a:r>
              <a:rPr lang="en-ZA" sz="3600" dirty="0" smtClean="0"/>
              <a:t>24 </a:t>
            </a:r>
            <a:r>
              <a:rPr lang="en-ZA" sz="3600" dirty="0"/>
              <a:t>metres</a:t>
            </a:r>
          </a:p>
          <a:p>
            <a:pPr marL="2686050" lvl="5" indent="-514350">
              <a:buFont typeface="+mj-lt"/>
              <a:buAutoNum type="alphaUcPeriod"/>
            </a:pPr>
            <a:r>
              <a:rPr lang="en-ZA" sz="3600" dirty="0" smtClean="0"/>
              <a:t>12 </a:t>
            </a:r>
            <a:r>
              <a:rPr lang="en-ZA" sz="3600" dirty="0"/>
              <a:t>metres</a:t>
            </a:r>
          </a:p>
          <a:p>
            <a:pPr marL="2686050" lvl="5" indent="-514350">
              <a:buFont typeface="+mj-lt"/>
              <a:buAutoNum type="alphaUcPeriod"/>
            </a:pPr>
            <a:r>
              <a:rPr lang="en-ZA" sz="3600" dirty="0" smtClean="0"/>
              <a:t>7 </a:t>
            </a:r>
            <a:r>
              <a:rPr lang="en-ZA" sz="3600" dirty="0"/>
              <a:t>metres</a:t>
            </a:r>
          </a:p>
          <a:p>
            <a:pPr marL="2686050" lvl="5" indent="-514350">
              <a:buFont typeface="+mj-lt"/>
              <a:buAutoNum type="alphaUcPeriod"/>
            </a:pPr>
            <a:r>
              <a:rPr lang="en-ZA" sz="3600" dirty="0" smtClean="0"/>
              <a:t>15 </a:t>
            </a:r>
            <a:r>
              <a:rPr lang="en-ZA" sz="3600" dirty="0"/>
              <a:t>metres</a:t>
            </a: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58508291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/>
          </p:cNvSpPr>
          <p:nvPr>
            <p:ph type="title"/>
          </p:nvPr>
        </p:nvSpPr>
        <p:spPr>
          <a:xfrm>
            <a:off x="0" y="227580"/>
            <a:ext cx="11915775" cy="710067"/>
          </a:xfrm>
        </p:spPr>
        <p:txBody>
          <a:bodyPr vert="horz" wrap="square" lIns="90000" tIns="46800" rIns="90000" bIns="46800" rtlCol="0" anchor="ctr">
            <a:spAutoFit/>
          </a:bodyPr>
          <a:lstStyle/>
          <a:p>
            <a:pPr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b="1" dirty="0">
                <a:latin typeface="Arial" charset="0"/>
              </a:rPr>
              <a:t>   QUESTION </a:t>
            </a:r>
            <a:r>
              <a:rPr lang="en-GB" sz="4000" b="1" dirty="0" smtClean="0">
                <a:latin typeface="Arial" charset="0"/>
              </a:rPr>
              <a:t>29</a:t>
            </a:r>
            <a:r>
              <a:rPr lang="en-GB" sz="4000" b="1" dirty="0" smtClean="0">
                <a:solidFill>
                  <a:srgbClr val="000099"/>
                </a:solidFill>
                <a:latin typeface="Arial" charset="0"/>
              </a:rPr>
              <a:t>      </a:t>
            </a:r>
            <a:endParaRPr lang="en-GB" sz="4000" b="1" dirty="0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30722" name="Rectangle 3"/>
          <p:cNvSpPr>
            <a:spLocks noGrp="1"/>
          </p:cNvSpPr>
          <p:nvPr>
            <p:ph type="body" idx="1"/>
          </p:nvPr>
        </p:nvSpPr>
        <p:spPr>
          <a:xfrm>
            <a:off x="2351088" y="1557338"/>
            <a:ext cx="6934200" cy="537712"/>
          </a:xfrm>
        </p:spPr>
        <p:txBody>
          <a:bodyPr vert="horz" lIns="90000" tIns="46800" rIns="90000" bIns="46800" rtlCol="0">
            <a:spAutoFit/>
          </a:bodyPr>
          <a:lstStyle/>
          <a:p>
            <a:pPr marL="341313" indent="-341313">
              <a:lnSpc>
                <a:spcPct val="90000"/>
              </a:lnSpc>
              <a:buClr>
                <a:srgbClr val="000000"/>
              </a:buClr>
              <a:buNone/>
              <a:tabLst>
                <a:tab pos="3413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 dirty="0" smtClean="0">
                <a:solidFill>
                  <a:srgbClr val="000099"/>
                </a:solidFill>
                <a:latin typeface="Arial" charset="0"/>
              </a:rPr>
              <a:t>	</a:t>
            </a:r>
            <a:endParaRPr lang="en-GB" sz="3600" dirty="0"/>
          </a:p>
        </p:txBody>
      </p:sp>
      <p:sp>
        <p:nvSpPr>
          <p:cNvPr id="3" name="Rectangle 2"/>
          <p:cNvSpPr/>
          <p:nvPr/>
        </p:nvSpPr>
        <p:spPr>
          <a:xfrm>
            <a:off x="157163" y="1484785"/>
            <a:ext cx="11887200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ZA" sz="4000" b="1" kern="0" dirty="0">
                <a:latin typeface="Arial"/>
                <a:cs typeface="Arial"/>
              </a:rPr>
              <a:t>The brightest star in the sky, Sirius, </a:t>
            </a:r>
            <a:r>
              <a:rPr lang="en-ZA" sz="4000" b="1" kern="0" dirty="0" smtClean="0">
                <a:latin typeface="Arial"/>
                <a:cs typeface="Arial"/>
              </a:rPr>
              <a:t>is _____</a:t>
            </a:r>
            <a:endParaRPr lang="en-ZA" sz="4000" b="1" kern="0" dirty="0">
              <a:latin typeface="Arial"/>
              <a:cs typeface="Arial"/>
            </a:endParaRPr>
          </a:p>
          <a:p>
            <a:pPr lvl="5">
              <a:defRPr/>
            </a:pPr>
            <a:endParaRPr lang="en-ZA" sz="4400" kern="0" dirty="0">
              <a:latin typeface="Arial"/>
              <a:cs typeface="Arial"/>
            </a:endParaRPr>
          </a:p>
          <a:p>
            <a:pPr marL="3028950" lvl="5" indent="-742950">
              <a:buFont typeface="+mj-lt"/>
              <a:buAutoNum type="alphaUcPeriod"/>
              <a:defRPr/>
            </a:pPr>
            <a:r>
              <a:rPr lang="en-ZA" sz="3600" kern="0" dirty="0" smtClean="0">
                <a:latin typeface="Arial"/>
                <a:cs typeface="Arial"/>
              </a:rPr>
              <a:t>closest </a:t>
            </a:r>
            <a:r>
              <a:rPr lang="en-ZA" sz="3600" kern="0" dirty="0">
                <a:latin typeface="Arial"/>
                <a:cs typeface="Arial"/>
              </a:rPr>
              <a:t>to the </a:t>
            </a:r>
            <a:r>
              <a:rPr lang="en-ZA" sz="3600" kern="0" dirty="0" smtClean="0">
                <a:latin typeface="Arial"/>
                <a:cs typeface="Arial"/>
              </a:rPr>
              <a:t>Earth</a:t>
            </a:r>
          </a:p>
          <a:p>
            <a:pPr marL="3028950" lvl="5" indent="-742950">
              <a:buFont typeface="+mj-lt"/>
              <a:buAutoNum type="alphaUcPeriod"/>
              <a:defRPr/>
            </a:pPr>
            <a:r>
              <a:rPr lang="en-ZA" sz="3600" kern="0" dirty="0" smtClean="0">
                <a:latin typeface="Arial"/>
                <a:cs typeface="Arial"/>
              </a:rPr>
              <a:t>whiter </a:t>
            </a:r>
            <a:r>
              <a:rPr lang="en-ZA" sz="3600" kern="0" dirty="0">
                <a:latin typeface="Arial"/>
                <a:cs typeface="Arial"/>
              </a:rPr>
              <a:t>and hotter than the </a:t>
            </a:r>
            <a:r>
              <a:rPr lang="en-ZA" sz="3600" kern="0" dirty="0" smtClean="0">
                <a:latin typeface="Arial"/>
                <a:cs typeface="Arial"/>
              </a:rPr>
              <a:t>Sun</a:t>
            </a:r>
          </a:p>
          <a:p>
            <a:pPr marL="3028950" lvl="5" indent="-742950">
              <a:buFont typeface="+mj-lt"/>
              <a:buAutoNum type="alphaUcPeriod"/>
              <a:defRPr/>
            </a:pPr>
            <a:r>
              <a:rPr lang="en-ZA" sz="3600" kern="0" dirty="0" smtClean="0">
                <a:latin typeface="Arial"/>
                <a:cs typeface="Arial"/>
              </a:rPr>
              <a:t>blue </a:t>
            </a:r>
            <a:r>
              <a:rPr lang="en-ZA" sz="3600" kern="0" dirty="0">
                <a:latin typeface="Arial"/>
                <a:cs typeface="Arial"/>
              </a:rPr>
              <a:t>and </a:t>
            </a:r>
            <a:r>
              <a:rPr lang="en-ZA" sz="3600" kern="0" dirty="0" smtClean="0">
                <a:latin typeface="Arial"/>
                <a:cs typeface="Arial"/>
              </a:rPr>
              <a:t>hot</a:t>
            </a:r>
          </a:p>
          <a:p>
            <a:pPr marL="3028950" lvl="5" indent="-742950">
              <a:buFont typeface="+mj-lt"/>
              <a:buAutoNum type="alphaUcPeriod"/>
              <a:defRPr/>
            </a:pPr>
            <a:r>
              <a:rPr lang="en-ZA" sz="3600" kern="0" dirty="0" smtClean="0">
                <a:latin typeface="Arial"/>
                <a:cs typeface="Arial"/>
              </a:rPr>
              <a:t>discovered </a:t>
            </a:r>
            <a:r>
              <a:rPr lang="en-ZA" sz="3600" kern="0" dirty="0">
                <a:latin typeface="Arial"/>
                <a:cs typeface="Arial"/>
              </a:rPr>
              <a:t>by Robert Innes </a:t>
            </a:r>
            <a:r>
              <a:rPr lang="en-ZA" sz="3600" kern="0" dirty="0" smtClean="0">
                <a:latin typeface="Arial"/>
                <a:cs typeface="Arial"/>
              </a:rPr>
              <a:t>in 1915 </a:t>
            </a:r>
            <a:endParaRPr lang="en-ZA" sz="3600" kern="0" dirty="0">
              <a:latin typeface="Arial"/>
              <a:cs typeface="Arial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7632602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4362" y="171450"/>
            <a:ext cx="10972800" cy="1143000"/>
          </a:xfrm>
        </p:spPr>
        <p:txBody>
          <a:bodyPr/>
          <a:lstStyle/>
          <a:p>
            <a:r>
              <a:rPr lang="en-US" b="1" dirty="0"/>
              <a:t>QUESTION </a:t>
            </a:r>
            <a:r>
              <a:rPr lang="en-US" b="1" dirty="0" smtClean="0"/>
              <a:t>30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025" y="1314450"/>
            <a:ext cx="11801475" cy="451941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4300" b="1" dirty="0"/>
              <a:t>On Friday, 15 September 2017, one spacecraft crashed into a certain planet. </a:t>
            </a:r>
            <a:r>
              <a:rPr lang="en-US" sz="4300" b="1" dirty="0" smtClean="0"/>
              <a:t>Mention the name of the spacecraft and the planet it crashed into.</a:t>
            </a:r>
            <a:endParaRPr lang="en-US" sz="4300" b="1" dirty="0"/>
          </a:p>
          <a:p>
            <a:pPr marL="0" indent="0">
              <a:buNone/>
            </a:pPr>
            <a:endParaRPr lang="en-ZA" dirty="0"/>
          </a:p>
          <a:p>
            <a:pPr marL="1543050" lvl="2" indent="-742950">
              <a:buFont typeface="+mj-lt"/>
              <a:buAutoNum type="alphaUcPeriod"/>
            </a:pPr>
            <a:r>
              <a:rPr lang="en-US" sz="3600" dirty="0" smtClean="0"/>
              <a:t>Soyuz</a:t>
            </a:r>
            <a:r>
              <a:rPr lang="en-US" sz="3600" dirty="0"/>
              <a:t>;</a:t>
            </a:r>
            <a:r>
              <a:rPr lang="en-US" sz="3600" dirty="0" smtClean="0"/>
              <a:t> Earth</a:t>
            </a:r>
            <a:endParaRPr lang="en-US" sz="3600" dirty="0"/>
          </a:p>
          <a:p>
            <a:pPr marL="1543050" lvl="2" indent="-742950">
              <a:buFont typeface="+mj-lt"/>
              <a:buAutoNum type="alphaUcPeriod"/>
            </a:pPr>
            <a:r>
              <a:rPr lang="en-US" sz="3600" dirty="0" smtClean="0"/>
              <a:t>Opportunity; Mars</a:t>
            </a:r>
            <a:endParaRPr lang="en-US" sz="3600" dirty="0"/>
          </a:p>
          <a:p>
            <a:pPr marL="1543050" lvl="2" indent="-742950">
              <a:buFont typeface="+mj-lt"/>
              <a:buAutoNum type="alphaUcPeriod"/>
            </a:pPr>
            <a:r>
              <a:rPr lang="en-US" sz="3600" dirty="0" smtClean="0"/>
              <a:t>Cassini; Saturn</a:t>
            </a:r>
            <a:endParaRPr lang="en-ZA" sz="3600" dirty="0"/>
          </a:p>
          <a:p>
            <a:pPr marL="1543050" lvl="2" indent="-742950">
              <a:buFont typeface="+mj-lt"/>
              <a:buAutoNum type="alphaUcPeriod"/>
            </a:pPr>
            <a:r>
              <a:rPr lang="en-US" sz="3600" dirty="0"/>
              <a:t>Voyager </a:t>
            </a:r>
            <a:r>
              <a:rPr lang="en-US" sz="3600" dirty="0" smtClean="0"/>
              <a:t>1; Mars</a:t>
            </a:r>
            <a:endParaRPr lang="en-ZA" sz="3600" dirty="0"/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830636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9587" y="1785939"/>
            <a:ext cx="10972800" cy="2657474"/>
          </a:xfrm>
        </p:spPr>
        <p:txBody>
          <a:bodyPr>
            <a:noAutofit/>
          </a:bodyPr>
          <a:lstStyle/>
          <a:p>
            <a:r>
              <a:rPr lang="en-ZA" sz="8000" b="1" dirty="0" smtClean="0"/>
              <a:t>THANK YOU</a:t>
            </a:r>
            <a:endParaRPr lang="en-ZA" sz="8000" b="1" dirty="0"/>
          </a:p>
        </p:txBody>
      </p:sp>
    </p:spTree>
    <p:extLst>
      <p:ext uri="{BB962C8B-B14F-4D97-AF65-F5344CB8AC3E}">
        <p14:creationId xmlns:p14="http://schemas.microsoft.com/office/powerpoint/2010/main" val="344381827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032000"/>
            <a:ext cx="10972800" cy="1143000"/>
          </a:xfrm>
        </p:spPr>
        <p:txBody>
          <a:bodyPr>
            <a:noAutofit/>
          </a:bodyPr>
          <a:lstStyle/>
          <a:p>
            <a:r>
              <a:rPr lang="en-ZA" sz="7200" b="1" dirty="0" smtClean="0"/>
              <a:t/>
            </a:r>
            <a:br>
              <a:rPr lang="en-ZA" sz="7200" b="1" dirty="0" smtClean="0"/>
            </a:br>
            <a:r>
              <a:rPr lang="en-ZA" sz="7200" b="1" dirty="0" smtClean="0"/>
              <a:t>TIE </a:t>
            </a:r>
            <a:r>
              <a:rPr lang="en-ZA" sz="7200" b="1" dirty="0"/>
              <a:t>BREAKERS</a:t>
            </a:r>
            <a:br>
              <a:rPr lang="en-ZA" sz="7200" b="1" dirty="0"/>
            </a:br>
            <a:endParaRPr lang="en-ZA" sz="7200" b="1" dirty="0"/>
          </a:p>
        </p:txBody>
      </p:sp>
    </p:spTree>
    <p:extLst>
      <p:ext uri="{BB962C8B-B14F-4D97-AF65-F5344CB8AC3E}">
        <p14:creationId xmlns:p14="http://schemas.microsoft.com/office/powerpoint/2010/main" val="14385208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QUESTION 1 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0049" y="1600201"/>
            <a:ext cx="11587164" cy="4277072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sz="4000" b="1" dirty="0"/>
              <a:t>A building containing one or more telescopes is referred to </a:t>
            </a:r>
            <a:r>
              <a:rPr lang="en-US" sz="4000" b="1" dirty="0" smtClean="0"/>
              <a:t>as ______</a:t>
            </a:r>
            <a:endParaRPr lang="en-ZA" sz="4000" b="1" dirty="0"/>
          </a:p>
          <a:p>
            <a:pPr marL="0" indent="0">
              <a:buNone/>
            </a:pPr>
            <a:endParaRPr lang="en-ZA" dirty="0"/>
          </a:p>
          <a:p>
            <a:pPr marL="2686050" lvl="5" indent="-514350">
              <a:buFont typeface="+mj-lt"/>
              <a:buAutoNum type="alphaUcPeriod"/>
            </a:pPr>
            <a:r>
              <a:rPr lang="en-US" sz="3600" dirty="0"/>
              <a:t>An Observatory</a:t>
            </a:r>
            <a:endParaRPr lang="en-ZA" sz="3600" dirty="0"/>
          </a:p>
          <a:p>
            <a:pPr marL="2686050" lvl="5" indent="-514350">
              <a:buFont typeface="+mj-lt"/>
              <a:buAutoNum type="alphaUcPeriod"/>
            </a:pPr>
            <a:r>
              <a:rPr lang="en-US" sz="3600" dirty="0"/>
              <a:t>An </a:t>
            </a:r>
            <a:r>
              <a:rPr lang="en-US" sz="3600" dirty="0" err="1"/>
              <a:t>Astrobuilding</a:t>
            </a:r>
            <a:endParaRPr lang="en-ZA" sz="3600" dirty="0"/>
          </a:p>
          <a:p>
            <a:pPr marL="2686050" lvl="5" indent="-514350">
              <a:buFont typeface="+mj-lt"/>
              <a:buAutoNum type="alphaUcPeriod"/>
            </a:pPr>
            <a:r>
              <a:rPr lang="en-US" sz="3600" dirty="0"/>
              <a:t>An Observation House</a:t>
            </a:r>
            <a:endParaRPr lang="en-ZA" sz="3600" dirty="0"/>
          </a:p>
          <a:p>
            <a:pPr marL="2686050" lvl="5" indent="-514350">
              <a:buFont typeface="+mj-lt"/>
              <a:buAutoNum type="alphaUcPeriod"/>
            </a:pPr>
            <a:r>
              <a:rPr lang="en-US" sz="3600" dirty="0"/>
              <a:t>A Star Deck</a:t>
            </a:r>
            <a:endParaRPr lang="en-ZA" sz="3600" dirty="0"/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582148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prstClr val="black"/>
                </a:solidFill>
              </a:rPr>
              <a:t>QUESTION 2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2888" y="1600201"/>
            <a:ext cx="11772900" cy="4205064"/>
          </a:xfrm>
        </p:spPr>
        <p:txBody>
          <a:bodyPr/>
          <a:lstStyle/>
          <a:p>
            <a:pPr marL="0" indent="0" algn="just">
              <a:lnSpc>
                <a:spcPct val="110000"/>
              </a:lnSpc>
              <a:buNone/>
            </a:pPr>
            <a:r>
              <a:rPr lang="en-ZA" altLang="en-US" sz="4400" b="1" dirty="0"/>
              <a:t>What colour is a star when it is cool?</a:t>
            </a:r>
          </a:p>
          <a:p>
            <a:pPr marL="0" indent="0">
              <a:lnSpc>
                <a:spcPct val="110000"/>
              </a:lnSpc>
              <a:buNone/>
            </a:pPr>
            <a:endParaRPr lang="en-ZA" altLang="en-US" sz="2800" b="1" dirty="0"/>
          </a:p>
          <a:p>
            <a:pPr marL="2686050" lvl="5" indent="-514350">
              <a:buFont typeface="+mj-lt"/>
              <a:buAutoNum type="alphaUcPeriod"/>
            </a:pPr>
            <a:r>
              <a:rPr lang="en-ZA" sz="3600" dirty="0"/>
              <a:t>Blue</a:t>
            </a:r>
          </a:p>
          <a:p>
            <a:pPr marL="2686050" lvl="5" indent="-514350">
              <a:buFont typeface="+mj-lt"/>
              <a:buAutoNum type="alphaUcPeriod"/>
            </a:pPr>
            <a:r>
              <a:rPr lang="en-ZA" sz="3600" dirty="0"/>
              <a:t>Yellow</a:t>
            </a:r>
          </a:p>
          <a:p>
            <a:pPr marL="2686050" lvl="5" indent="-514350">
              <a:buFont typeface="+mj-lt"/>
              <a:buAutoNum type="alphaUcPeriod"/>
            </a:pPr>
            <a:r>
              <a:rPr lang="en-ZA" sz="3600" dirty="0"/>
              <a:t>Green</a:t>
            </a:r>
          </a:p>
          <a:p>
            <a:pPr marL="2686050" lvl="5" indent="-514350">
              <a:buFont typeface="+mj-lt"/>
              <a:buAutoNum type="alphaUcPeriod"/>
            </a:pPr>
            <a:r>
              <a:rPr lang="en-ZA" sz="3600" dirty="0"/>
              <a:t>Orange</a:t>
            </a:r>
          </a:p>
        </p:txBody>
      </p:sp>
    </p:spTree>
    <p:extLst>
      <p:ext uri="{BB962C8B-B14F-4D97-AF65-F5344CB8AC3E}">
        <p14:creationId xmlns:p14="http://schemas.microsoft.com/office/powerpoint/2010/main" val="2484399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prstClr val="black"/>
                </a:solidFill>
              </a:rPr>
              <a:t>QUESTION </a:t>
            </a:r>
            <a:r>
              <a:rPr lang="en-US" b="1" dirty="0">
                <a:solidFill>
                  <a:prstClr val="black"/>
                </a:solidFill>
              </a:rPr>
              <a:t>3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313" y="1412777"/>
            <a:ext cx="11801475" cy="4525963"/>
          </a:xfrm>
        </p:spPr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en-US" sz="6400" b="1" dirty="0"/>
              <a:t>Which of the following </a:t>
            </a:r>
            <a:r>
              <a:rPr lang="en-US" sz="6400" b="1" dirty="0" smtClean="0"/>
              <a:t>statements about </a:t>
            </a:r>
            <a:r>
              <a:rPr lang="en-US" sz="6400" b="1" dirty="0"/>
              <a:t>Mars is true?</a:t>
            </a:r>
          </a:p>
          <a:p>
            <a:pPr>
              <a:buNone/>
            </a:pPr>
            <a:endParaRPr lang="en-US" sz="3600" dirty="0"/>
          </a:p>
          <a:p>
            <a:pPr>
              <a:buNone/>
            </a:pPr>
            <a:endParaRPr lang="en-US" sz="3600" dirty="0"/>
          </a:p>
          <a:p>
            <a:pPr marL="742950" indent="-742950">
              <a:buFont typeface="+mj-lt"/>
              <a:buAutoNum type="alphaUcPeriod"/>
            </a:pPr>
            <a:r>
              <a:rPr lang="en-US" sz="5100" dirty="0"/>
              <a:t>It is believed that liquid water once formed rivers and ocean on the surface of Mars millions of years ago.</a:t>
            </a:r>
          </a:p>
          <a:p>
            <a:pPr marL="742950" indent="-742950">
              <a:buFont typeface="+mj-lt"/>
              <a:buAutoNum type="alphaUcPeriod"/>
            </a:pPr>
            <a:r>
              <a:rPr lang="en-US" sz="5100" dirty="0"/>
              <a:t>Ice water has been found on Mars surface</a:t>
            </a:r>
          </a:p>
          <a:p>
            <a:pPr marL="742950" indent="-742950">
              <a:buFont typeface="+mj-lt"/>
              <a:buAutoNum type="alphaUcPeriod"/>
            </a:pPr>
            <a:r>
              <a:rPr lang="en-US" sz="5100" dirty="0" smtClean="0"/>
              <a:t>It </a:t>
            </a:r>
            <a:r>
              <a:rPr lang="en-US" sz="5100" dirty="0"/>
              <a:t>is the only planet except Earth to be visited by humans</a:t>
            </a:r>
          </a:p>
          <a:p>
            <a:pPr marL="742950" indent="-742950">
              <a:buFont typeface="+mj-lt"/>
              <a:buAutoNum type="alphaUcPeriod"/>
            </a:pPr>
            <a:r>
              <a:rPr lang="en-US" sz="5100" dirty="0"/>
              <a:t>A</a:t>
            </a:r>
            <a:r>
              <a:rPr lang="en-US" sz="5100" dirty="0" smtClean="0"/>
              <a:t> </a:t>
            </a:r>
            <a:r>
              <a:rPr lang="en-US" sz="5100" dirty="0"/>
              <a:t>and </a:t>
            </a:r>
            <a:r>
              <a:rPr lang="en-US" sz="5100" dirty="0" smtClean="0"/>
              <a:t>B above</a:t>
            </a:r>
            <a:endParaRPr lang="en-US" sz="5100" dirty="0"/>
          </a:p>
        </p:txBody>
      </p:sp>
    </p:spTree>
    <p:extLst>
      <p:ext uri="{BB962C8B-B14F-4D97-AF65-F5344CB8AC3E}">
        <p14:creationId xmlns:p14="http://schemas.microsoft.com/office/powerpoint/2010/main" val="3116814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prstClr val="black"/>
                </a:solidFill>
              </a:rPr>
              <a:t>QUESTION </a:t>
            </a:r>
            <a:r>
              <a:rPr lang="en-US" b="1" dirty="0">
                <a:solidFill>
                  <a:prstClr val="black"/>
                </a:solidFill>
              </a:rPr>
              <a:t>4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5738" y="1268761"/>
            <a:ext cx="11887200" cy="4713387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4800" b="1" dirty="0"/>
              <a:t>Which of the following is true?</a:t>
            </a:r>
          </a:p>
          <a:p>
            <a:pPr>
              <a:buNone/>
            </a:pPr>
            <a:endParaRPr lang="en-US" sz="2800" dirty="0"/>
          </a:p>
          <a:p>
            <a:pPr marL="742950" indent="-742950">
              <a:buFont typeface="+mj-lt"/>
              <a:buAutoNum type="alphaUcPeriod"/>
            </a:pPr>
            <a:r>
              <a:rPr lang="en-US" sz="3900" dirty="0" smtClean="0"/>
              <a:t>Mercury </a:t>
            </a:r>
            <a:r>
              <a:rPr lang="en-US" sz="3900" dirty="0"/>
              <a:t>is hotter than Venus because it is nearest to the </a:t>
            </a:r>
            <a:r>
              <a:rPr lang="en-US" sz="3900" dirty="0" smtClean="0"/>
              <a:t>Sun</a:t>
            </a:r>
          </a:p>
          <a:p>
            <a:pPr marL="742950" indent="-742950">
              <a:buFont typeface="+mj-lt"/>
              <a:buAutoNum type="alphaUcPeriod"/>
            </a:pPr>
            <a:r>
              <a:rPr lang="en-US" sz="3900" dirty="0" smtClean="0"/>
              <a:t>Venus </a:t>
            </a:r>
            <a:r>
              <a:rPr lang="en-US" sz="3900" dirty="0"/>
              <a:t>is hotter than Mercury because of the greenhouse effect</a:t>
            </a:r>
          </a:p>
          <a:p>
            <a:pPr marL="742950" indent="-742950">
              <a:buFont typeface="+mj-lt"/>
              <a:buAutoNum type="alphaUcPeriod"/>
            </a:pPr>
            <a:r>
              <a:rPr lang="en-US" sz="3900" dirty="0" smtClean="0"/>
              <a:t>Jupiter </a:t>
            </a:r>
            <a:r>
              <a:rPr lang="en-US" sz="3900" dirty="0"/>
              <a:t>is hotter than Mercury because it is the largest planet in the solar system</a:t>
            </a:r>
          </a:p>
          <a:p>
            <a:pPr marL="742950" indent="-742950">
              <a:buFont typeface="+mj-lt"/>
              <a:buAutoNum type="alphaUcPeriod"/>
            </a:pPr>
            <a:r>
              <a:rPr lang="en-US" sz="3900" dirty="0"/>
              <a:t>None of the above</a:t>
            </a: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95581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prstClr val="black"/>
                </a:solidFill>
              </a:rPr>
              <a:t>QUESTION </a:t>
            </a:r>
            <a:r>
              <a:rPr lang="en-US" b="1" dirty="0">
                <a:solidFill>
                  <a:prstClr val="black"/>
                </a:solidFill>
              </a:rPr>
              <a:t>5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7175" y="1274764"/>
            <a:ext cx="11934825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spcBef>
                <a:spcPts val="0"/>
              </a:spcBef>
              <a:buNone/>
              <a:defRPr/>
            </a:pPr>
            <a:r>
              <a:rPr lang="en-GB" sz="4300" b="1" dirty="0">
                <a:solidFill>
                  <a:prstClr val="black"/>
                </a:solidFill>
                <a:cs typeface="Arial" pitchFamily="34" charset="0"/>
              </a:rPr>
              <a:t>Choose the true statements about </a:t>
            </a:r>
            <a:r>
              <a:rPr lang="en-GB" sz="4300" b="1" dirty="0" smtClean="0">
                <a:solidFill>
                  <a:prstClr val="black"/>
                </a:solidFill>
                <a:cs typeface="Arial" pitchFamily="34" charset="0"/>
              </a:rPr>
              <a:t>Ceres. It is______</a:t>
            </a:r>
          </a:p>
          <a:p>
            <a:pPr marL="0" indent="0">
              <a:spcBef>
                <a:spcPts val="0"/>
              </a:spcBef>
              <a:buNone/>
              <a:defRPr/>
            </a:pPr>
            <a:endParaRPr lang="en-GB" b="1" dirty="0">
              <a:solidFill>
                <a:prstClr val="black"/>
              </a:solidFill>
              <a:cs typeface="Arial" pitchFamily="34" charset="0"/>
            </a:endParaRPr>
          </a:p>
          <a:p>
            <a:pPr marL="971550" lvl="1" indent="-571500">
              <a:spcBef>
                <a:spcPts val="0"/>
              </a:spcBef>
              <a:buFont typeface="+mj-lt"/>
              <a:buAutoNum type="romanLcPeriod"/>
              <a:defRPr/>
            </a:pPr>
            <a:r>
              <a:rPr lang="en-GB" b="1" dirty="0" smtClean="0">
                <a:solidFill>
                  <a:prstClr val="black"/>
                </a:solidFill>
                <a:cs typeface="Arial" pitchFamily="34" charset="0"/>
              </a:rPr>
              <a:t>in </a:t>
            </a:r>
            <a:r>
              <a:rPr lang="en-GB" b="1" dirty="0">
                <a:solidFill>
                  <a:prstClr val="black"/>
                </a:solidFill>
                <a:cs typeface="Arial" pitchFamily="34" charset="0"/>
              </a:rPr>
              <a:t>the Kuiper Belt.</a:t>
            </a:r>
            <a:endParaRPr lang="en-US" b="1" dirty="0">
              <a:solidFill>
                <a:prstClr val="black"/>
              </a:solidFill>
              <a:cs typeface="Arial" pitchFamily="34" charset="0"/>
            </a:endParaRPr>
          </a:p>
          <a:p>
            <a:pPr marL="971550" lvl="1" indent="-571500">
              <a:lnSpc>
                <a:spcPct val="150000"/>
              </a:lnSpc>
              <a:spcBef>
                <a:spcPts val="0"/>
              </a:spcBef>
              <a:buFont typeface="+mj-lt"/>
              <a:buAutoNum type="romanLcPeriod"/>
              <a:defRPr/>
            </a:pPr>
            <a:r>
              <a:rPr lang="en-US" b="1" dirty="0" smtClean="0">
                <a:solidFill>
                  <a:prstClr val="black"/>
                </a:solidFill>
                <a:cs typeface="Arial" pitchFamily="34" charset="0"/>
              </a:rPr>
              <a:t>a </a:t>
            </a:r>
            <a:r>
              <a:rPr lang="en-US" b="1" dirty="0">
                <a:solidFill>
                  <a:prstClr val="black"/>
                </a:solidFill>
                <a:cs typeface="Arial" pitchFamily="34" charset="0"/>
              </a:rPr>
              <a:t>dwarf planet.</a:t>
            </a:r>
          </a:p>
          <a:p>
            <a:pPr marL="971550" lvl="1" indent="-571500">
              <a:lnSpc>
                <a:spcPct val="150000"/>
              </a:lnSpc>
              <a:spcBef>
                <a:spcPts val="0"/>
              </a:spcBef>
              <a:buFont typeface="+mj-lt"/>
              <a:buAutoNum type="romanLcPeriod"/>
              <a:defRPr/>
            </a:pPr>
            <a:r>
              <a:rPr lang="en-US" b="1" dirty="0" smtClean="0">
                <a:solidFill>
                  <a:prstClr val="black"/>
                </a:solidFill>
                <a:cs typeface="Arial" pitchFamily="34" charset="0"/>
              </a:rPr>
              <a:t>in </a:t>
            </a:r>
            <a:r>
              <a:rPr lang="en-US" b="1" dirty="0">
                <a:solidFill>
                  <a:prstClr val="black"/>
                </a:solidFill>
                <a:cs typeface="Arial" pitchFamily="34" charset="0"/>
              </a:rPr>
              <a:t>the asteroid belt.</a:t>
            </a:r>
          </a:p>
          <a:p>
            <a:pPr marL="971550" lvl="1" indent="-571500">
              <a:lnSpc>
                <a:spcPct val="150000"/>
              </a:lnSpc>
              <a:spcBef>
                <a:spcPts val="0"/>
              </a:spcBef>
              <a:buFont typeface="+mj-lt"/>
              <a:buAutoNum type="romanLcPeriod"/>
              <a:defRPr/>
            </a:pPr>
            <a:r>
              <a:rPr lang="en-GB" b="1" dirty="0" smtClean="0">
                <a:solidFill>
                  <a:prstClr val="black"/>
                </a:solidFill>
                <a:cs typeface="Arial" pitchFamily="34" charset="0"/>
              </a:rPr>
              <a:t>the </a:t>
            </a:r>
            <a:r>
              <a:rPr lang="en-GB" b="1" dirty="0">
                <a:solidFill>
                  <a:prstClr val="black"/>
                </a:solidFill>
                <a:cs typeface="Arial" pitchFamily="34" charset="0"/>
              </a:rPr>
              <a:t>largest </a:t>
            </a:r>
            <a:r>
              <a:rPr lang="en-GB" b="1" dirty="0" smtClean="0">
                <a:solidFill>
                  <a:prstClr val="black"/>
                </a:solidFill>
                <a:cs typeface="Arial" pitchFamily="34" charset="0"/>
              </a:rPr>
              <a:t>comet.</a:t>
            </a:r>
            <a:endParaRPr lang="en-GB" b="1" dirty="0">
              <a:solidFill>
                <a:prstClr val="black"/>
              </a:solidFill>
              <a:cs typeface="Arial" pitchFamily="34" charset="0"/>
            </a:endParaRPr>
          </a:p>
          <a:p>
            <a:pPr marL="571500" indent="-571500">
              <a:lnSpc>
                <a:spcPct val="150000"/>
              </a:lnSpc>
              <a:spcBef>
                <a:spcPts val="0"/>
              </a:spcBef>
              <a:buNone/>
              <a:defRPr/>
            </a:pPr>
            <a:r>
              <a:rPr lang="en-GB" b="1" dirty="0">
                <a:solidFill>
                  <a:prstClr val="black"/>
                </a:solidFill>
                <a:cs typeface="Arial" pitchFamily="34" charset="0"/>
              </a:rPr>
              <a:t>The </a:t>
            </a:r>
            <a:r>
              <a:rPr lang="en-GB" b="1" dirty="0" smtClean="0">
                <a:solidFill>
                  <a:prstClr val="black"/>
                </a:solidFill>
                <a:cs typeface="Arial" pitchFamily="34" charset="0"/>
              </a:rPr>
              <a:t>statements that are true, are ______</a:t>
            </a:r>
            <a:endParaRPr lang="en-GB" b="1" dirty="0">
              <a:cs typeface="Arial" pitchFamily="34" charset="0"/>
            </a:endParaRPr>
          </a:p>
          <a:p>
            <a:pPr marL="571500" indent="-571500">
              <a:lnSpc>
                <a:spcPct val="150000"/>
              </a:lnSpc>
              <a:spcBef>
                <a:spcPts val="0"/>
              </a:spcBef>
              <a:buNone/>
              <a:defRPr/>
            </a:pPr>
            <a:r>
              <a:rPr lang="en-GB" sz="2800" dirty="0">
                <a:cs typeface="Arial" pitchFamily="34" charset="0"/>
              </a:rPr>
              <a:t>A. </a:t>
            </a:r>
            <a:r>
              <a:rPr lang="en-GB" sz="2800" dirty="0" err="1">
                <a:cs typeface="Arial" pitchFamily="34" charset="0"/>
              </a:rPr>
              <a:t>i</a:t>
            </a:r>
            <a:r>
              <a:rPr lang="en-GB" sz="2800" dirty="0">
                <a:cs typeface="Arial" pitchFamily="34" charset="0"/>
              </a:rPr>
              <a:t> </a:t>
            </a:r>
            <a:r>
              <a:rPr lang="en-GB" sz="2000" dirty="0">
                <a:cs typeface="Arial" pitchFamily="34" charset="0"/>
              </a:rPr>
              <a:t>&amp;</a:t>
            </a:r>
            <a:r>
              <a:rPr lang="en-GB" sz="2800" dirty="0">
                <a:cs typeface="Arial" pitchFamily="34" charset="0"/>
              </a:rPr>
              <a:t> ii     B. ii </a:t>
            </a:r>
            <a:r>
              <a:rPr lang="en-GB" sz="2000" dirty="0">
                <a:cs typeface="Arial" pitchFamily="34" charset="0"/>
              </a:rPr>
              <a:t>&amp;</a:t>
            </a:r>
            <a:r>
              <a:rPr lang="en-GB" sz="2800" dirty="0">
                <a:cs typeface="Arial" pitchFamily="34" charset="0"/>
              </a:rPr>
              <a:t> iii  	C. </a:t>
            </a:r>
            <a:r>
              <a:rPr lang="en-GB" sz="2800" dirty="0" err="1">
                <a:cs typeface="Arial" pitchFamily="34" charset="0"/>
              </a:rPr>
              <a:t>i</a:t>
            </a:r>
            <a:r>
              <a:rPr lang="en-GB" sz="2800" dirty="0">
                <a:cs typeface="Arial" pitchFamily="34" charset="0"/>
              </a:rPr>
              <a:t> </a:t>
            </a:r>
            <a:r>
              <a:rPr lang="en-GB" sz="2000" dirty="0">
                <a:cs typeface="Arial" pitchFamily="34" charset="0"/>
              </a:rPr>
              <a:t>&amp;</a:t>
            </a:r>
            <a:r>
              <a:rPr lang="en-GB" sz="2800" dirty="0">
                <a:cs typeface="Arial" pitchFamily="34" charset="0"/>
              </a:rPr>
              <a:t> iii </a:t>
            </a:r>
            <a:r>
              <a:rPr lang="en-GB" sz="2800" b="1" dirty="0">
                <a:solidFill>
                  <a:srgbClr val="FF0000"/>
                </a:solidFill>
                <a:cs typeface="Arial" pitchFamily="34" charset="0"/>
              </a:rPr>
              <a:t> 	</a:t>
            </a:r>
            <a:r>
              <a:rPr lang="en-GB" sz="2800" dirty="0">
                <a:solidFill>
                  <a:prstClr val="black"/>
                </a:solidFill>
                <a:cs typeface="Arial" pitchFamily="34" charset="0"/>
              </a:rPr>
              <a:t>D. </a:t>
            </a:r>
            <a:r>
              <a:rPr lang="en-GB" sz="2800" dirty="0" err="1">
                <a:solidFill>
                  <a:prstClr val="black"/>
                </a:solidFill>
                <a:cs typeface="Arial" pitchFamily="34" charset="0"/>
              </a:rPr>
              <a:t>i</a:t>
            </a:r>
            <a:r>
              <a:rPr lang="en-GB" sz="2800" dirty="0">
                <a:solidFill>
                  <a:prstClr val="black"/>
                </a:solidFill>
                <a:cs typeface="Arial" pitchFamily="34" charset="0"/>
              </a:rPr>
              <a:t> </a:t>
            </a:r>
            <a:r>
              <a:rPr lang="en-GB" sz="2000" dirty="0">
                <a:solidFill>
                  <a:prstClr val="black"/>
                </a:solidFill>
                <a:cs typeface="Arial" pitchFamily="34" charset="0"/>
              </a:rPr>
              <a:t>&amp;</a:t>
            </a:r>
            <a:r>
              <a:rPr lang="en-GB" sz="2800" dirty="0">
                <a:solidFill>
                  <a:prstClr val="black"/>
                </a:solidFill>
                <a:cs typeface="Arial" pitchFamily="34" charset="0"/>
              </a:rPr>
              <a:t> iv</a:t>
            </a:r>
            <a:endParaRPr lang="en-US" sz="2800" dirty="0">
              <a:solidFill>
                <a:prstClr val="black"/>
              </a:solidFill>
              <a:cs typeface="Arial" pitchFamily="34" charset="0"/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152247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prstClr val="black"/>
                </a:solidFill>
              </a:rPr>
              <a:t>QUESTION </a:t>
            </a:r>
            <a:r>
              <a:rPr lang="en-US" b="1" dirty="0">
                <a:solidFill>
                  <a:prstClr val="black"/>
                </a:solidFill>
              </a:rPr>
              <a:t>6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313" y="1600201"/>
            <a:ext cx="11830050" cy="4277072"/>
          </a:xfrm>
        </p:spPr>
        <p:txBody>
          <a:bodyPr>
            <a:normAutofit fontScale="92500"/>
          </a:bodyPr>
          <a:lstStyle/>
          <a:p>
            <a:pPr algn="just">
              <a:buNone/>
            </a:pPr>
            <a:r>
              <a:rPr lang="en-US" sz="4800" b="1" dirty="0"/>
              <a:t>Which of the following is not true?</a:t>
            </a:r>
          </a:p>
          <a:p>
            <a:pPr>
              <a:buNone/>
            </a:pPr>
            <a:endParaRPr lang="en-US" dirty="0"/>
          </a:p>
          <a:p>
            <a:pPr marL="457200" indent="-457200">
              <a:buFont typeface="+mj-lt"/>
              <a:buAutoNum type="alphaUcPeriod"/>
            </a:pPr>
            <a:r>
              <a:rPr lang="en-US" dirty="0" smtClean="0"/>
              <a:t>All </a:t>
            </a:r>
            <a:r>
              <a:rPr lang="en-US" dirty="0"/>
              <a:t>planets revolve around the Sun in the same </a:t>
            </a:r>
            <a:r>
              <a:rPr lang="en-US" dirty="0" smtClean="0"/>
              <a:t>direction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The tilt of the rotation axis of Uranus is unlike  any other planet in the solar system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Except Mars, all planets revolve </a:t>
            </a:r>
            <a:r>
              <a:rPr lang="en-US" dirty="0"/>
              <a:t>around the Sun in the same </a:t>
            </a:r>
            <a:r>
              <a:rPr lang="en-US" dirty="0" smtClean="0"/>
              <a:t>direction 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A </a:t>
            </a:r>
            <a:r>
              <a:rPr lang="en-US" dirty="0"/>
              <a:t>and B</a:t>
            </a:r>
            <a:r>
              <a:rPr lang="en-US" dirty="0" smtClean="0"/>
              <a:t> above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1127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143000"/>
          </a:xfrm>
        </p:spPr>
        <p:txBody>
          <a:bodyPr/>
          <a:lstStyle/>
          <a:p>
            <a:r>
              <a:rPr lang="en-ZA" b="1" dirty="0"/>
              <a:t>QUESTION </a:t>
            </a:r>
            <a:r>
              <a:rPr lang="en-ZA" b="1" dirty="0" smtClean="0"/>
              <a:t>3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163" y="1371601"/>
            <a:ext cx="12034837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ZA" sz="4000" b="1" dirty="0"/>
              <a:t>In which province of South Africa can we find the KAT 7?</a:t>
            </a:r>
          </a:p>
          <a:p>
            <a:pPr marL="0" indent="0">
              <a:buNone/>
            </a:pPr>
            <a:r>
              <a:rPr lang="en-ZA" dirty="0"/>
              <a:t> 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ZA" sz="3600" dirty="0" smtClean="0"/>
              <a:t>Northern </a:t>
            </a:r>
            <a:r>
              <a:rPr lang="en-ZA" sz="3600" dirty="0"/>
              <a:t>Cape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ZA" sz="3600" dirty="0" smtClean="0"/>
              <a:t>Eastern </a:t>
            </a:r>
            <a:r>
              <a:rPr lang="en-ZA" sz="3600" dirty="0"/>
              <a:t>Cape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ZA" sz="3600" dirty="0" smtClean="0"/>
              <a:t>Gauteng</a:t>
            </a:r>
            <a:endParaRPr lang="en-ZA" sz="3600" dirty="0"/>
          </a:p>
          <a:p>
            <a:pPr marL="2228850" lvl="4" indent="-514350">
              <a:buFont typeface="+mj-lt"/>
              <a:buAutoNum type="alphaUcPeriod"/>
            </a:pPr>
            <a:r>
              <a:rPr lang="en-ZA" sz="3600" dirty="0" smtClean="0"/>
              <a:t>Free </a:t>
            </a:r>
            <a:r>
              <a:rPr lang="en-ZA" sz="3600" dirty="0"/>
              <a:t>State</a:t>
            </a: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5266089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prstClr val="black"/>
                </a:solidFill>
              </a:rPr>
              <a:t>QUESTION </a:t>
            </a:r>
            <a:r>
              <a:rPr lang="en-US" b="1" dirty="0">
                <a:solidFill>
                  <a:prstClr val="black"/>
                </a:solidFill>
              </a:rPr>
              <a:t>7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163" y="1600201"/>
            <a:ext cx="11858625" cy="4129087"/>
          </a:xfrm>
        </p:spPr>
        <p:txBody>
          <a:bodyPr>
            <a:normAutofit fontScale="92500" lnSpcReduction="10000"/>
          </a:bodyPr>
          <a:lstStyle/>
          <a:p>
            <a:pPr marL="0" indent="0" algn="just" fontAlgn="base">
              <a:spcAft>
                <a:spcPct val="0"/>
              </a:spcAft>
              <a:buNone/>
            </a:pPr>
            <a:r>
              <a:rPr lang="en-ZA" altLang="en-US" sz="4400" b="1" kern="0" dirty="0">
                <a:solidFill>
                  <a:prstClr val="black"/>
                </a:solidFill>
                <a:cs typeface="Arial"/>
              </a:rPr>
              <a:t>In which South African province do we find the </a:t>
            </a:r>
            <a:r>
              <a:rPr lang="en-US" altLang="en-US" sz="4400" b="1" dirty="0" err="1" smtClean="0">
                <a:cs typeface="Arial" panose="020B0604020202020204" pitchFamily="34" charset="0"/>
              </a:rPr>
              <a:t>Tswaing</a:t>
            </a:r>
            <a:r>
              <a:rPr lang="en-ZA" altLang="en-US" sz="4400" b="1" kern="0" dirty="0" smtClean="0">
                <a:solidFill>
                  <a:prstClr val="black"/>
                </a:solidFill>
                <a:cs typeface="Arial"/>
              </a:rPr>
              <a:t> </a:t>
            </a:r>
            <a:r>
              <a:rPr lang="en-ZA" altLang="en-US" sz="4400" b="1" kern="0" dirty="0">
                <a:solidFill>
                  <a:prstClr val="black"/>
                </a:solidFill>
                <a:cs typeface="Arial"/>
              </a:rPr>
              <a:t>crater?</a:t>
            </a:r>
          </a:p>
          <a:p>
            <a:pPr marL="0" indent="0" fontAlgn="base">
              <a:spcAft>
                <a:spcPct val="0"/>
              </a:spcAft>
              <a:buNone/>
            </a:pPr>
            <a:endParaRPr lang="en-ZA" altLang="en-US" sz="2800" b="1" kern="0" dirty="0">
              <a:solidFill>
                <a:prstClr val="black"/>
              </a:solidFill>
              <a:cs typeface="Arial"/>
            </a:endParaRPr>
          </a:p>
          <a:p>
            <a:pPr marL="2686050" lvl="4" indent="-914400" fontAlgn="base">
              <a:spcAft>
                <a:spcPct val="0"/>
              </a:spcAft>
              <a:buFont typeface="+mj-lt"/>
              <a:buAutoNum type="alphaUcPeriod"/>
            </a:pPr>
            <a:r>
              <a:rPr lang="en-ZA" altLang="en-US" sz="3900" kern="0" dirty="0">
                <a:cs typeface="Arial"/>
              </a:rPr>
              <a:t>Eastern Cape</a:t>
            </a:r>
          </a:p>
          <a:p>
            <a:pPr marL="2686050" lvl="4" indent="-914400" fontAlgn="base">
              <a:spcAft>
                <a:spcPct val="0"/>
              </a:spcAft>
              <a:buFont typeface="+mj-lt"/>
              <a:buAutoNum type="alphaUcPeriod"/>
            </a:pPr>
            <a:r>
              <a:rPr lang="en-ZA" altLang="en-US" sz="3900" kern="0" dirty="0">
                <a:cs typeface="Arial"/>
              </a:rPr>
              <a:t>Free State</a:t>
            </a:r>
          </a:p>
          <a:p>
            <a:pPr marL="2686050" lvl="4" indent="-914400" fontAlgn="base">
              <a:spcAft>
                <a:spcPct val="0"/>
              </a:spcAft>
              <a:buFont typeface="+mj-lt"/>
              <a:buAutoNum type="alphaUcPeriod"/>
            </a:pPr>
            <a:r>
              <a:rPr lang="en-ZA" altLang="en-US" sz="3900" kern="0" dirty="0">
                <a:cs typeface="Arial"/>
              </a:rPr>
              <a:t>North West</a:t>
            </a:r>
          </a:p>
          <a:p>
            <a:pPr marL="2686050" lvl="4" indent="-914400" fontAlgn="base">
              <a:spcAft>
                <a:spcPct val="0"/>
              </a:spcAft>
              <a:buFont typeface="+mj-lt"/>
              <a:buAutoNum type="alphaUcPeriod"/>
            </a:pPr>
            <a:r>
              <a:rPr lang="en-ZA" altLang="en-US" sz="3900" kern="0" dirty="0">
                <a:cs typeface="Arial"/>
              </a:rPr>
              <a:t>Limpopo</a:t>
            </a:r>
            <a:endParaRPr lang="en-US" altLang="en-US" sz="3900" kern="0" dirty="0">
              <a:cs typeface="Arial"/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209969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8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75" y="1412777"/>
            <a:ext cx="11858625" cy="439248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4400" b="1" dirty="0" err="1" smtClean="0">
                <a:cs typeface="Arial" panose="020B0604020202020204" pitchFamily="34" charset="0"/>
              </a:rPr>
              <a:t>Morokweng</a:t>
            </a:r>
            <a:r>
              <a:rPr lang="en-US" sz="4400" b="1" dirty="0" smtClean="0">
                <a:cs typeface="Arial" panose="020B0604020202020204" pitchFamily="34" charset="0"/>
              </a:rPr>
              <a:t>, </a:t>
            </a:r>
            <a:r>
              <a:rPr lang="en-US" sz="4400" b="1" dirty="0" err="1" smtClean="0">
                <a:cs typeface="Arial" panose="020B0604020202020204" pitchFamily="34" charset="0"/>
              </a:rPr>
              <a:t>Vredefort</a:t>
            </a:r>
            <a:r>
              <a:rPr lang="en-US" sz="4400" b="1" dirty="0" smtClean="0">
                <a:cs typeface="Arial" panose="020B0604020202020204" pitchFamily="34" charset="0"/>
              </a:rPr>
              <a:t>, </a:t>
            </a:r>
            <a:r>
              <a:rPr lang="en-US" sz="4400" b="1" dirty="0" err="1" smtClean="0">
                <a:cs typeface="Arial" panose="020B0604020202020204" pitchFamily="34" charset="0"/>
              </a:rPr>
              <a:t>Tswaing</a:t>
            </a:r>
            <a:r>
              <a:rPr lang="en-US" sz="4400" b="1" dirty="0">
                <a:cs typeface="Arial" panose="020B0604020202020204" pitchFamily="34" charset="0"/>
              </a:rPr>
              <a:t> </a:t>
            </a:r>
            <a:r>
              <a:rPr lang="en-US" sz="4400" b="1" dirty="0" smtClean="0">
                <a:cs typeface="Arial" panose="020B0604020202020204" pitchFamily="34" charset="0"/>
              </a:rPr>
              <a:t>and _______ are the impact </a:t>
            </a:r>
            <a:r>
              <a:rPr lang="en-US" sz="4400" b="1" dirty="0">
                <a:cs typeface="Arial" panose="020B0604020202020204" pitchFamily="34" charset="0"/>
              </a:rPr>
              <a:t>craters in South </a:t>
            </a:r>
            <a:r>
              <a:rPr lang="en-US" sz="4400" b="1" dirty="0" smtClean="0">
                <a:cs typeface="Arial" panose="020B0604020202020204" pitchFamily="34" charset="0"/>
              </a:rPr>
              <a:t>Africa.</a:t>
            </a:r>
            <a:endParaRPr lang="en-US" sz="4400" b="1" dirty="0"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4400" dirty="0">
              <a:cs typeface="Arial" panose="020B0604020202020204" pitchFamily="34" charset="0"/>
            </a:endParaRPr>
          </a:p>
          <a:p>
            <a:pPr marL="2686050" lvl="5" indent="-514350">
              <a:buFont typeface="+mj-lt"/>
              <a:buAutoNum type="alphaUcPeriod"/>
            </a:pPr>
            <a:r>
              <a:rPr lang="en-US" sz="3900" dirty="0" smtClean="0">
                <a:cs typeface="Arial" panose="020B0604020202020204" pitchFamily="34" charset="0"/>
              </a:rPr>
              <a:t>SAAO</a:t>
            </a:r>
            <a:endParaRPr lang="en-US" sz="3900" dirty="0">
              <a:cs typeface="Arial" panose="020B0604020202020204" pitchFamily="34" charset="0"/>
            </a:endParaRPr>
          </a:p>
          <a:p>
            <a:pPr marL="2686050" lvl="5" indent="-514350">
              <a:buFont typeface="+mj-lt"/>
              <a:buAutoNum type="alphaUcPeriod"/>
            </a:pPr>
            <a:r>
              <a:rPr lang="en-US" sz="3900" dirty="0" err="1" smtClean="0">
                <a:cs typeface="Arial" panose="020B0604020202020204" pitchFamily="34" charset="0"/>
              </a:rPr>
              <a:t>Kalkkop</a:t>
            </a:r>
            <a:endParaRPr lang="en-US" sz="3900" dirty="0">
              <a:cs typeface="Arial" panose="020B0604020202020204" pitchFamily="34" charset="0"/>
            </a:endParaRPr>
          </a:p>
          <a:p>
            <a:pPr marL="2686050" lvl="5" indent="-514350">
              <a:buFont typeface="+mj-lt"/>
              <a:buAutoNum type="alphaUcPeriod"/>
            </a:pPr>
            <a:r>
              <a:rPr lang="en-US" sz="3900" dirty="0" smtClean="0">
                <a:cs typeface="Arial" panose="020B0604020202020204" pitchFamily="34" charset="0"/>
              </a:rPr>
              <a:t>SALT</a:t>
            </a:r>
          </a:p>
          <a:p>
            <a:pPr marL="2686050" lvl="5" indent="-514350">
              <a:buFont typeface="+mj-lt"/>
              <a:buAutoNum type="alphaUcPeriod"/>
            </a:pPr>
            <a:r>
              <a:rPr lang="en-US" sz="3900" dirty="0" smtClean="0">
                <a:cs typeface="Arial" panose="020B0604020202020204" pitchFamily="34" charset="0"/>
              </a:rPr>
              <a:t>Crater</a:t>
            </a:r>
            <a:endParaRPr lang="en-US" sz="3900" dirty="0">
              <a:cs typeface="Arial" panose="020B0604020202020204" pitchFamily="34" charset="0"/>
            </a:endParaRPr>
          </a:p>
          <a:p>
            <a:pPr marL="914400" lvl="1" indent="-514350">
              <a:buFont typeface="+mj-lt"/>
              <a:buAutoNum type="alphaUcPeriod"/>
            </a:pPr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1" indent="-514350">
              <a:buFont typeface="+mj-lt"/>
              <a:buAutoNum type="alphaUcPeriod"/>
            </a:pPr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28850" lvl="4" indent="-514350">
              <a:buFont typeface="+mj-lt"/>
              <a:buAutoNum type="alphaUcPeriod"/>
            </a:pP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820940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9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49" y="1484785"/>
            <a:ext cx="11630025" cy="43204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>
                <a:cs typeface="Arial" panose="020B0604020202020204" pitchFamily="34" charset="0"/>
              </a:rPr>
              <a:t>The </a:t>
            </a:r>
            <a:r>
              <a:rPr lang="en-US" sz="4400" b="1" dirty="0"/>
              <a:t>largest</a:t>
            </a:r>
            <a:r>
              <a:rPr lang="en-US" sz="4000" b="1" dirty="0">
                <a:cs typeface="Arial" panose="020B0604020202020204" pitchFamily="34" charset="0"/>
              </a:rPr>
              <a:t> verified and the second oldest crater is:</a:t>
            </a:r>
          </a:p>
          <a:p>
            <a:pPr marL="0" indent="0">
              <a:buNone/>
            </a:pPr>
            <a:endParaRPr lang="en-US" dirty="0">
              <a:cs typeface="Arial" panose="020B0604020202020204" pitchFamily="34" charset="0"/>
            </a:endParaRPr>
          </a:p>
          <a:p>
            <a:pPr marL="3143250" lvl="6" indent="-514350">
              <a:buFont typeface="+mj-lt"/>
              <a:buAutoNum type="alphaUcPeriod"/>
            </a:pPr>
            <a:r>
              <a:rPr lang="en-US" sz="3600" dirty="0" err="1">
                <a:cs typeface="Arial" panose="020B0604020202020204" pitchFamily="34" charset="0"/>
              </a:rPr>
              <a:t>Vredefort</a:t>
            </a:r>
            <a:endParaRPr lang="en-US" sz="3600" dirty="0">
              <a:cs typeface="Arial" panose="020B0604020202020204" pitchFamily="34" charset="0"/>
            </a:endParaRPr>
          </a:p>
          <a:p>
            <a:pPr marL="3143250" lvl="6" indent="-514350">
              <a:buFont typeface="+mj-lt"/>
              <a:buAutoNum type="alphaUcPeriod"/>
            </a:pPr>
            <a:r>
              <a:rPr lang="en-US" sz="3600" dirty="0" err="1" smtClean="0">
                <a:cs typeface="Arial" panose="020B0604020202020204" pitchFamily="34" charset="0"/>
              </a:rPr>
              <a:t>Tswaing</a:t>
            </a:r>
            <a:endParaRPr lang="en-US" sz="3600" dirty="0">
              <a:cs typeface="Arial" panose="020B0604020202020204" pitchFamily="34" charset="0"/>
            </a:endParaRPr>
          </a:p>
          <a:p>
            <a:pPr marL="3143250" lvl="6" indent="-514350">
              <a:buFont typeface="+mj-lt"/>
              <a:buAutoNum type="alphaUcPeriod"/>
            </a:pPr>
            <a:r>
              <a:rPr lang="en-US" sz="3600" dirty="0" err="1">
                <a:cs typeface="Arial" panose="020B0604020202020204" pitchFamily="34" charset="0"/>
              </a:rPr>
              <a:t>Kalkkop</a:t>
            </a:r>
            <a:endParaRPr lang="en-US" sz="3600" dirty="0">
              <a:cs typeface="Arial" panose="020B0604020202020204" pitchFamily="34" charset="0"/>
            </a:endParaRPr>
          </a:p>
          <a:p>
            <a:pPr marL="3143250" lvl="6" indent="-514350">
              <a:buFont typeface="+mj-lt"/>
              <a:buAutoNum type="alphaUcPeriod"/>
            </a:pPr>
            <a:r>
              <a:rPr lang="en-US" sz="3600" dirty="0" err="1" smtClean="0">
                <a:cs typeface="Arial" panose="020B0604020202020204" pitchFamily="34" charset="0"/>
              </a:rPr>
              <a:t>Morokweng</a:t>
            </a:r>
            <a:endParaRPr lang="en-ZA" sz="36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9110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10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025" y="1600201"/>
            <a:ext cx="11382375" cy="4525963"/>
          </a:xfrm>
        </p:spPr>
        <p:txBody>
          <a:bodyPr>
            <a:normAutofit lnSpcReduction="10000"/>
          </a:bodyPr>
          <a:lstStyle/>
          <a:p>
            <a:pPr marL="0" indent="0" fontAlgn="base">
              <a:spcAft>
                <a:spcPct val="0"/>
              </a:spcAft>
              <a:buNone/>
            </a:pPr>
            <a:r>
              <a:rPr lang="en-US" altLang="en-US" sz="4000" b="1" kern="0" dirty="0">
                <a:cs typeface="Arial"/>
              </a:rPr>
              <a:t>What element is abundantly found in the core of planet Earth?</a:t>
            </a:r>
          </a:p>
          <a:p>
            <a:pPr marL="0" indent="0" fontAlgn="base">
              <a:spcAft>
                <a:spcPct val="0"/>
              </a:spcAft>
              <a:buNone/>
            </a:pPr>
            <a:endParaRPr lang="en-ZA" altLang="en-US" b="1" kern="0" dirty="0">
              <a:cs typeface="Arial"/>
            </a:endParaRPr>
          </a:p>
          <a:p>
            <a:pPr marL="2457450" lvl="4" indent="-742950" fontAlgn="base">
              <a:spcAft>
                <a:spcPct val="0"/>
              </a:spcAft>
              <a:buFont typeface="+mj-lt"/>
              <a:buAutoNum type="alphaUcPeriod"/>
            </a:pPr>
            <a:r>
              <a:rPr lang="en-ZA" altLang="en-US" sz="3600" kern="0" dirty="0" smtClean="0">
                <a:cs typeface="Arial"/>
              </a:rPr>
              <a:t>Oxygen</a:t>
            </a:r>
            <a:endParaRPr lang="en-ZA" altLang="en-US" sz="3600" kern="0" dirty="0">
              <a:cs typeface="Arial"/>
            </a:endParaRPr>
          </a:p>
          <a:p>
            <a:pPr marL="2457450" lvl="4" indent="-742950" fontAlgn="base">
              <a:spcAft>
                <a:spcPct val="0"/>
              </a:spcAft>
              <a:buFont typeface="+mj-lt"/>
              <a:buAutoNum type="alphaUcPeriod"/>
            </a:pPr>
            <a:r>
              <a:rPr lang="en-US" altLang="en-US" sz="3600" kern="0" dirty="0">
                <a:cs typeface="Arial"/>
              </a:rPr>
              <a:t>Iron</a:t>
            </a:r>
          </a:p>
          <a:p>
            <a:pPr marL="2457450" lvl="4" indent="-742950" fontAlgn="base">
              <a:spcAft>
                <a:spcPct val="0"/>
              </a:spcAft>
              <a:buFont typeface="+mj-lt"/>
              <a:buAutoNum type="alphaUcPeriod"/>
            </a:pPr>
            <a:r>
              <a:rPr lang="en-US" altLang="en-US" sz="3600" kern="0" dirty="0" smtClean="0">
                <a:cs typeface="Arial"/>
              </a:rPr>
              <a:t>Nitrogen</a:t>
            </a:r>
            <a:endParaRPr lang="en-US" altLang="en-US" sz="3600" kern="0" dirty="0">
              <a:cs typeface="Arial"/>
            </a:endParaRPr>
          </a:p>
          <a:p>
            <a:pPr marL="2457450" lvl="4" indent="-742950" fontAlgn="base">
              <a:spcAft>
                <a:spcPct val="0"/>
              </a:spcAft>
              <a:buFont typeface="+mj-lt"/>
              <a:buAutoNum type="alphaUcPeriod"/>
            </a:pPr>
            <a:r>
              <a:rPr lang="en-ZA" altLang="en-US" sz="3600" kern="0" dirty="0">
                <a:cs typeface="Arial"/>
              </a:rPr>
              <a:t>Gold</a:t>
            </a: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057232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725" y="857251"/>
            <a:ext cx="10972800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7200" b="1" dirty="0">
                <a:solidFill>
                  <a:prstClr val="black"/>
                </a:solidFill>
              </a:rPr>
              <a:t>THANK YOU </a:t>
            </a:r>
          </a:p>
          <a:p>
            <a:pPr marL="0" indent="0" algn="ctr">
              <a:buNone/>
            </a:pPr>
            <a:r>
              <a:rPr lang="en-US" sz="7200" b="1" dirty="0">
                <a:solidFill>
                  <a:prstClr val="black"/>
                </a:solidFill>
              </a:rPr>
              <a:t>FOR </a:t>
            </a:r>
            <a:r>
              <a:rPr lang="en-US" sz="7200" b="1" dirty="0" smtClean="0">
                <a:solidFill>
                  <a:prstClr val="black"/>
                </a:solidFill>
              </a:rPr>
              <a:t>PARTICIPATING,</a:t>
            </a:r>
          </a:p>
          <a:p>
            <a:pPr marL="0" indent="0" algn="ctr">
              <a:buNone/>
            </a:pPr>
            <a:r>
              <a:rPr lang="en-US" sz="7200" b="1" dirty="0" smtClean="0">
                <a:solidFill>
                  <a:prstClr val="black"/>
                </a:solidFill>
              </a:rPr>
              <a:t>SEE YOU AT THE NATIONAL FINALS!!</a:t>
            </a:r>
            <a:endParaRPr lang="en-ZA" sz="7200" b="1" dirty="0">
              <a:solidFill>
                <a:prstClr val="black"/>
              </a:solidFill>
            </a:endParaRPr>
          </a:p>
          <a:p>
            <a:pPr marL="0" indent="0" algn="ctr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801344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013" y="131763"/>
            <a:ext cx="12091987" cy="1143000"/>
          </a:xfrm>
        </p:spPr>
        <p:txBody>
          <a:bodyPr/>
          <a:lstStyle/>
          <a:p>
            <a:r>
              <a:rPr lang="en-ZA" b="1" dirty="0"/>
              <a:t>QUESTION </a:t>
            </a:r>
            <a:r>
              <a:rPr lang="en-ZA" b="1" dirty="0" smtClean="0"/>
              <a:t>4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013" y="1600202"/>
            <a:ext cx="11987212" cy="421481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ZA" sz="4000" b="1" dirty="0"/>
              <a:t>Which of the following is not correct about the Southern African Large Telescope (SALT)?</a:t>
            </a:r>
          </a:p>
          <a:p>
            <a:pPr marL="0" indent="0">
              <a:buNone/>
            </a:pPr>
            <a:endParaRPr lang="en-ZA" dirty="0"/>
          </a:p>
          <a:p>
            <a:pPr marL="1771650" lvl="3" indent="-514350">
              <a:buFont typeface="+mj-lt"/>
              <a:buAutoNum type="alphaUcPeriod"/>
            </a:pPr>
            <a:r>
              <a:rPr lang="en-ZA" sz="3600" dirty="0" smtClean="0"/>
              <a:t>Comprises </a:t>
            </a:r>
            <a:r>
              <a:rPr lang="en-ZA" sz="3600" dirty="0"/>
              <a:t>of 91 mirrors</a:t>
            </a:r>
          </a:p>
          <a:p>
            <a:pPr marL="1771650" lvl="3" indent="-514350">
              <a:buFont typeface="+mj-lt"/>
              <a:buAutoNum type="alphaUcPeriod"/>
            </a:pPr>
            <a:r>
              <a:rPr lang="en-ZA" sz="3600" dirty="0" smtClean="0"/>
              <a:t>Each </a:t>
            </a:r>
            <a:r>
              <a:rPr lang="en-ZA" sz="3600" dirty="0"/>
              <a:t>mirror is 1,2 metres in diameter</a:t>
            </a:r>
          </a:p>
          <a:p>
            <a:pPr marL="1771650" lvl="3" indent="-514350">
              <a:buFont typeface="+mj-lt"/>
              <a:buAutoNum type="alphaUcPeriod"/>
            </a:pPr>
            <a:r>
              <a:rPr lang="en-ZA" sz="3600" dirty="0" smtClean="0"/>
              <a:t>Mirrors </a:t>
            </a:r>
            <a:r>
              <a:rPr lang="en-ZA" sz="3600" dirty="0"/>
              <a:t>are hexagonal in shape</a:t>
            </a:r>
          </a:p>
          <a:p>
            <a:pPr marL="1771650" lvl="3" indent="-514350">
              <a:buFont typeface="+mj-lt"/>
              <a:buAutoNum type="alphaUcPeriod"/>
            </a:pPr>
            <a:r>
              <a:rPr lang="en-ZA" sz="3600" dirty="0" smtClean="0"/>
              <a:t>It </a:t>
            </a:r>
            <a:r>
              <a:rPr lang="en-ZA" sz="3600" dirty="0"/>
              <a:t>is located in the Western Cape</a:t>
            </a:r>
            <a:r>
              <a:rPr lang="en-ZA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471972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" y="0"/>
            <a:ext cx="12077700" cy="1143000"/>
          </a:xfrm>
        </p:spPr>
        <p:txBody>
          <a:bodyPr/>
          <a:lstStyle/>
          <a:p>
            <a:r>
              <a:rPr lang="en-ZA" b="1" dirty="0"/>
              <a:t>QUESTION </a:t>
            </a:r>
            <a:r>
              <a:rPr lang="en-ZA" b="1" dirty="0" smtClean="0"/>
              <a:t>5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475" y="1343026"/>
            <a:ext cx="11210925" cy="4525963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en-US" sz="4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Approximately how far do the rings of Saturn spread/span?</a:t>
            </a:r>
            <a:endParaRPr lang="en-US" sz="4400" b="1" baseline="30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buNone/>
            </a:pP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000250" lvl="3" indent="-742950">
              <a:buFont typeface="+mj-lt"/>
              <a:buAutoNum type="alphaUcPeriod"/>
            </a:pPr>
            <a:r>
              <a:rPr lang="en-US" sz="3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280 000 m</a:t>
            </a:r>
          </a:p>
          <a:p>
            <a:pPr marL="2000250" lvl="3" indent="-742950">
              <a:buFont typeface="+mj-lt"/>
              <a:buAutoNum type="alphaUcPeriod"/>
            </a:pPr>
            <a:r>
              <a:rPr lang="en-US" sz="3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380 000 km</a:t>
            </a:r>
            <a:endParaRPr lang="en-ZA" sz="3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000250" lvl="3" indent="-742950">
              <a:buFont typeface="+mj-lt"/>
              <a:buAutoNum type="alphaUcPeriod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282 000 km</a:t>
            </a:r>
            <a:endParaRPr lang="en-ZA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000250" lvl="3" indent="-742950">
              <a:buFont typeface="+mj-lt"/>
              <a:buAutoNum type="alphaUcPeriod"/>
            </a:pPr>
            <a:r>
              <a:rPr lang="en-US" sz="3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190 000 m</a:t>
            </a:r>
            <a:endParaRPr lang="en-ZA" sz="3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3386486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143000"/>
          </a:xfrm>
        </p:spPr>
        <p:txBody>
          <a:bodyPr/>
          <a:lstStyle/>
          <a:p>
            <a:r>
              <a:rPr lang="en-ZA" b="1" dirty="0"/>
              <a:t>QUESTION </a:t>
            </a:r>
            <a:r>
              <a:rPr lang="en-ZA" b="1" dirty="0" smtClean="0"/>
              <a:t>6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1463" y="1600201"/>
            <a:ext cx="11758612" cy="4186237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en-US" sz="4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Which of the following statements is incorrect about the Kuiper belt?</a:t>
            </a:r>
          </a:p>
          <a:p>
            <a:pPr marL="0" lv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000250" lvl="3" indent="-742950">
              <a:buFont typeface="+mj-lt"/>
              <a:buAutoNum type="alphaUcPeriod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It is found between Mars &amp; Jupiter</a:t>
            </a:r>
          </a:p>
          <a:p>
            <a:pPr marL="2000250" lvl="3" indent="-742950">
              <a:buFont typeface="+mj-lt"/>
              <a:buAutoNum type="alphaUcPeriod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It is found beyond Neptune</a:t>
            </a:r>
          </a:p>
          <a:p>
            <a:pPr marL="2000250" lvl="3" indent="-742950">
              <a:buFont typeface="+mj-lt"/>
              <a:buAutoNum type="alphaUcPeriod"/>
            </a:pPr>
            <a:r>
              <a:rPr lang="en-US" sz="3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is where most dwarf planets are found</a:t>
            </a:r>
          </a:p>
          <a:p>
            <a:pPr marL="2000250" lvl="3" indent="-742950">
              <a:buFont typeface="+mj-lt"/>
              <a:buAutoNum type="alphaUcPeriod"/>
            </a:pPr>
            <a:r>
              <a:rPr lang="en-US" sz="3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surrounds our star, the </a:t>
            </a:r>
            <a:r>
              <a:rPr lang="en-US" sz="3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Sun</a:t>
            </a:r>
            <a:endParaRPr lang="en-US" sz="3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78286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/>
              <a:t>QUESTION </a:t>
            </a:r>
            <a:r>
              <a:rPr lang="en-ZA" b="1" dirty="0" smtClean="0"/>
              <a:t>7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450" y="1417639"/>
            <a:ext cx="11830050" cy="4411662"/>
          </a:xfrm>
        </p:spPr>
        <p:txBody>
          <a:bodyPr/>
          <a:lstStyle/>
          <a:p>
            <a:pPr marL="0" lvl="0" indent="0" eaLnBrk="0" fontAlgn="base" hangingPunct="0">
              <a:spcAft>
                <a:spcPct val="0"/>
              </a:spcAft>
              <a:buNone/>
              <a:defRPr/>
            </a:pPr>
            <a:r>
              <a:rPr lang="en-ZA" sz="3700" b="1" kern="0" dirty="0">
                <a:solidFill>
                  <a:srgbClr val="000000"/>
                </a:solidFill>
                <a:latin typeface="Arial"/>
                <a:cs typeface="Arial"/>
              </a:rPr>
              <a:t>What keep planets in orbit around the Sun and moons in orbit around planets?</a:t>
            </a:r>
          </a:p>
          <a:p>
            <a:pPr marL="0" lvl="0" indent="0" eaLnBrk="0" fontAlgn="base" hangingPunct="0">
              <a:spcAft>
                <a:spcPct val="0"/>
              </a:spcAft>
              <a:buNone/>
              <a:defRPr/>
            </a:pPr>
            <a:endParaRPr lang="en-ZA" sz="3000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1714500" lvl="3" indent="-457200" eaLnBrk="0" fontAlgn="base" hangingPunct="0">
              <a:spcAft>
                <a:spcPct val="0"/>
              </a:spcAft>
              <a:buFont typeface="+mj-lt"/>
              <a:buAutoNum type="alphaUcPeriod"/>
              <a:defRPr/>
            </a:pPr>
            <a:r>
              <a:rPr lang="en-ZA" sz="3300" kern="0" dirty="0">
                <a:solidFill>
                  <a:srgbClr val="000000"/>
                </a:solidFill>
                <a:latin typeface="Arial"/>
                <a:cs typeface="Arial"/>
              </a:rPr>
              <a:t>  Only gravitation forces</a:t>
            </a:r>
          </a:p>
          <a:p>
            <a:pPr marL="1714500" lvl="3" indent="-457200" eaLnBrk="0" fontAlgn="base" hangingPunct="0">
              <a:spcAft>
                <a:spcPct val="0"/>
              </a:spcAft>
              <a:buFont typeface="+mj-lt"/>
              <a:buAutoNum type="alphaUcPeriod"/>
              <a:defRPr/>
            </a:pPr>
            <a:r>
              <a:rPr lang="en-ZA" sz="3300" kern="0" dirty="0">
                <a:solidFill>
                  <a:srgbClr val="000000"/>
                </a:solidFill>
                <a:latin typeface="Arial"/>
                <a:cs typeface="Arial"/>
              </a:rPr>
              <a:t>  Only </a:t>
            </a:r>
            <a:r>
              <a:rPr lang="en-ZA" sz="3300" kern="0" dirty="0">
                <a:latin typeface="Arial"/>
                <a:cs typeface="Arial"/>
              </a:rPr>
              <a:t>the orbiting speeds</a:t>
            </a:r>
          </a:p>
          <a:p>
            <a:pPr marL="1714500" lvl="3" indent="-457200" eaLnBrk="0" fontAlgn="base" hangingPunct="0">
              <a:spcAft>
                <a:spcPct val="0"/>
              </a:spcAft>
              <a:buFont typeface="+mj-lt"/>
              <a:buAutoNum type="alphaUcPeriod"/>
              <a:defRPr/>
            </a:pPr>
            <a:r>
              <a:rPr lang="en-ZA" sz="3300" kern="0" dirty="0">
                <a:latin typeface="Arial"/>
                <a:cs typeface="Arial"/>
              </a:rPr>
              <a:t>  Gravitation and orbiting speeds</a:t>
            </a:r>
          </a:p>
          <a:p>
            <a:pPr marL="1714500" lvl="3" indent="-457200" eaLnBrk="0" fontAlgn="base" hangingPunct="0">
              <a:spcAft>
                <a:spcPct val="0"/>
              </a:spcAft>
              <a:buFont typeface="+mj-lt"/>
              <a:buAutoNum type="alphaUcPeriod"/>
              <a:defRPr/>
            </a:pPr>
            <a:r>
              <a:rPr lang="en-ZA" sz="3300" kern="0" dirty="0">
                <a:latin typeface="Arial"/>
                <a:cs typeface="Arial"/>
              </a:rPr>
              <a:t>  Only the Sun’s attraction</a:t>
            </a: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1671307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8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2887" y="1268761"/>
            <a:ext cx="11787187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en-US" sz="4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Milky Way Galaxy is best observed from the Southern than Northern hemisphere.</a:t>
            </a:r>
          </a:p>
          <a:p>
            <a:pPr marL="0" indent="0">
              <a:buNone/>
            </a:pPr>
            <a:endParaRPr lang="en-US" dirty="0" smtClean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US" dirty="0">
              <a:solidFill>
                <a:prstClr val="black"/>
              </a:solidFill>
            </a:endParaRPr>
          </a:p>
          <a:p>
            <a:pPr marL="2914650" lvl="5" indent="-742950">
              <a:buFont typeface="+mj-lt"/>
              <a:buAutoNum type="alphaUcPeriod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True</a:t>
            </a:r>
          </a:p>
          <a:p>
            <a:pPr marL="2914650" lvl="5" indent="-742950">
              <a:buFont typeface="+mj-lt"/>
              <a:buAutoNum type="alphaUcPeriod"/>
            </a:pPr>
            <a:r>
              <a:rPr lang="en-US" sz="3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False</a:t>
            </a: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560125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6"/>
</p:tagLst>
</file>

<file path=ppt/theme/theme1.xml><?xml version="1.0" encoding="utf-8"?>
<a:theme xmlns:a="http://schemas.openxmlformats.org/drawingml/2006/main" name="SAAST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</TotalTime>
  <Words>1379</Words>
  <Application>Microsoft Office PowerPoint</Application>
  <PresentationFormat>Widescreen</PresentationFormat>
  <Paragraphs>293</Paragraphs>
  <Slides>44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9" baseType="lpstr">
      <vt:lpstr>Arial</vt:lpstr>
      <vt:lpstr>Calibri</vt:lpstr>
      <vt:lpstr>Cambria</vt:lpstr>
      <vt:lpstr>Wingdings</vt:lpstr>
      <vt:lpstr>SAASTA</vt:lpstr>
      <vt:lpstr>PowerPoint Presentation</vt:lpstr>
      <vt:lpstr>QUESTION 1  </vt:lpstr>
      <vt:lpstr>QUESTION 2</vt:lpstr>
      <vt:lpstr>QUESTION 3</vt:lpstr>
      <vt:lpstr>QUESTION 4</vt:lpstr>
      <vt:lpstr>QUESTION 5</vt:lpstr>
      <vt:lpstr>QUESTION 6</vt:lpstr>
      <vt:lpstr>QUESTION 7</vt:lpstr>
      <vt:lpstr>QUESTION 8</vt:lpstr>
      <vt:lpstr>QUESTION 9</vt:lpstr>
      <vt:lpstr>QUESTION 10</vt:lpstr>
      <vt:lpstr>QUESTION 11</vt:lpstr>
      <vt:lpstr>QUESTION 12</vt:lpstr>
      <vt:lpstr>QUESTION 13</vt:lpstr>
      <vt:lpstr>QUESTION 14</vt:lpstr>
      <vt:lpstr>QUESTION 15</vt:lpstr>
      <vt:lpstr>QUESTION 16</vt:lpstr>
      <vt:lpstr>QUESTION 17</vt:lpstr>
      <vt:lpstr> QUESTION 18</vt:lpstr>
      <vt:lpstr>QUESTION 19</vt:lpstr>
      <vt:lpstr>QUESTION 20 </vt:lpstr>
      <vt:lpstr>QUESTION 21</vt:lpstr>
      <vt:lpstr>QUESTION 22</vt:lpstr>
      <vt:lpstr>QUESTION 23</vt:lpstr>
      <vt:lpstr>QUESTION 24</vt:lpstr>
      <vt:lpstr>QUESTION 25</vt:lpstr>
      <vt:lpstr> QUESTION 26</vt:lpstr>
      <vt:lpstr>QUESTION 27</vt:lpstr>
      <vt:lpstr>QUESTION 28</vt:lpstr>
      <vt:lpstr>   QUESTION 29      </vt:lpstr>
      <vt:lpstr>QUESTION 30</vt:lpstr>
      <vt:lpstr>THANK YOU</vt:lpstr>
      <vt:lpstr> TIE BREAKERS </vt:lpstr>
      <vt:lpstr>QUESTION 1 </vt:lpstr>
      <vt:lpstr>QUESTION 2</vt:lpstr>
      <vt:lpstr>QUESTION 3</vt:lpstr>
      <vt:lpstr>QUESTION 4</vt:lpstr>
      <vt:lpstr>QUESTION 5</vt:lpstr>
      <vt:lpstr>QUESTION 6</vt:lpstr>
      <vt:lpstr>QUESTION 7</vt:lpstr>
      <vt:lpstr>QUESTION 8</vt:lpstr>
      <vt:lpstr>QUESTION 9</vt:lpstr>
      <vt:lpstr>QUESTION 10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Bafedile Kgwadi</dc:creator>
  <cp:lastModifiedBy>Bafedile Kgwadi</cp:lastModifiedBy>
  <cp:revision>19</cp:revision>
  <dcterms:created xsi:type="dcterms:W3CDTF">2018-07-24T21:01:27Z</dcterms:created>
  <dcterms:modified xsi:type="dcterms:W3CDTF">2018-07-25T15:47:06Z</dcterms:modified>
</cp:coreProperties>
</file>