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341" r:id="rId2"/>
    <p:sldId id="342" r:id="rId3"/>
    <p:sldId id="334" r:id="rId4"/>
    <p:sldId id="335" r:id="rId5"/>
    <p:sldId id="336" r:id="rId6"/>
    <p:sldId id="337" r:id="rId7"/>
    <p:sldId id="338" r:id="rId8"/>
    <p:sldId id="339" r:id="rId9"/>
    <p:sldId id="327" r:id="rId10"/>
    <p:sldId id="330" r:id="rId11"/>
    <p:sldId id="331" r:id="rId12"/>
    <p:sldId id="332" r:id="rId13"/>
    <p:sldId id="344" r:id="rId14"/>
    <p:sldId id="345" r:id="rId15"/>
    <p:sldId id="346" r:id="rId16"/>
    <p:sldId id="347" r:id="rId17"/>
    <p:sldId id="349" r:id="rId18"/>
    <p:sldId id="350" r:id="rId19"/>
    <p:sldId id="351" r:id="rId20"/>
    <p:sldId id="352" r:id="rId21"/>
    <p:sldId id="353" r:id="rId22"/>
    <p:sldId id="354" r:id="rId23"/>
    <p:sldId id="356" r:id="rId24"/>
    <p:sldId id="357" r:id="rId25"/>
    <p:sldId id="358" r:id="rId26"/>
    <p:sldId id="359" r:id="rId27"/>
    <p:sldId id="369" r:id="rId28"/>
    <p:sldId id="361" r:id="rId29"/>
    <p:sldId id="362" r:id="rId30"/>
    <p:sldId id="363" r:id="rId31"/>
    <p:sldId id="364" r:id="rId32"/>
    <p:sldId id="365" r:id="rId33"/>
    <p:sldId id="314" r:id="rId34"/>
    <p:sldId id="37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5" autoAdjust="0"/>
    <p:restoredTop sz="94660"/>
  </p:normalViewPr>
  <p:slideViewPr>
    <p:cSldViewPr>
      <p:cViewPr varScale="1">
        <p:scale>
          <a:sx n="44" d="100"/>
          <a:sy n="44" d="100"/>
        </p:scale>
        <p:origin x="34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2019/01/30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66DA9-4CD5-4265-9128-F9AC504501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610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2566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 smtClean="0"/>
              <a:t>QUESTION 8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3876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ZA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 describes the atmosphere of the planet correctly?</a:t>
            </a:r>
            <a:r>
              <a:rPr lang="en-US" sz="40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buNone/>
            </a:pPr>
            <a:endParaRPr lang="en-US" sz="23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Venus’ atmosphere contains mostly carbon dioxide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Mercury’s atmosphere contains mostly nitrogen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Earth’s atmosphere contains mostly oxygen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Saturn’s atmosphere contains mostly helium</a:t>
            </a:r>
          </a:p>
          <a:p>
            <a:pPr marL="0" lvl="0" indent="0">
              <a:buNone/>
            </a:pPr>
            <a:endParaRPr lang="en-ZA" sz="25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17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8"/>
            <a:ext cx="8964488" cy="4387627"/>
          </a:xfrm>
        </p:spPr>
        <p:txBody>
          <a:bodyPr/>
          <a:lstStyle/>
          <a:p>
            <a:pPr marL="0" lvl="0" indent="0">
              <a:buNone/>
            </a:pPr>
            <a:r>
              <a:rPr lang="en-ZA" sz="3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three most abundant gases found in Uranus' atmosphere are __</a:t>
            </a:r>
            <a:r>
              <a:rPr lang="en-ZA" sz="3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sz="3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3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Nitrogen 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Methane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Ammonia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Oxygen</a:t>
            </a:r>
          </a:p>
          <a:p>
            <a:pPr marL="0" lvl="0" indent="0">
              <a:buNone/>
            </a:pPr>
            <a:endParaRPr lang="en-ZA" sz="30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266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387626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3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Proxima</a:t>
            </a: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Centauri is approximately 4,22 light years away from the Earth. How far is it in km given that 1 light year = 9,46 x 10</a:t>
            </a:r>
            <a:r>
              <a:rPr lang="en-US" sz="3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  <a:p>
            <a:pPr marL="0" lvl="0" indent="0">
              <a:buNone/>
            </a:pPr>
            <a:endParaRPr lang="en-US" sz="3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2,241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3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39,92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2,241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3,992 x 10</a:t>
            </a:r>
            <a:r>
              <a:rPr lang="en-US" sz="31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0" lvl="0" indent="0">
              <a:buNone/>
            </a:pPr>
            <a:endParaRPr lang="en-ZA" sz="27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394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39248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16000" b="1" dirty="0" smtClean="0">
                <a:solidFill>
                  <a:srgbClr val="000000"/>
                </a:solidFill>
                <a:ea typeface="Times New Roman"/>
              </a:rPr>
              <a:t>The imaginary line that divides the world into southern and northern hemispheres is the ___</a:t>
            </a:r>
            <a:endParaRPr lang="en-ZA" sz="16000" b="1" dirty="0">
              <a:solidFill>
                <a:srgbClr val="000000"/>
              </a:solidFill>
              <a:ea typeface="Times New Roman"/>
            </a:endParaRPr>
          </a:p>
          <a:p>
            <a:pPr marL="36830" indent="0">
              <a:lnSpc>
                <a:spcPct val="107000"/>
              </a:lnSpc>
              <a:spcAft>
                <a:spcPts val="0"/>
              </a:spcAft>
              <a:buNone/>
            </a:pPr>
            <a:endParaRPr lang="en-ZA" sz="4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6830" indent="0">
              <a:lnSpc>
                <a:spcPct val="107000"/>
              </a:lnSpc>
              <a:spcAft>
                <a:spcPts val="0"/>
              </a:spcAft>
              <a:buNone/>
            </a:pPr>
            <a:endParaRPr lang="en-ZA" sz="4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Prime Meridian</a:t>
            </a:r>
            <a:endParaRPr lang="en-ZA" sz="1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B. Tropic of Capricorn</a:t>
            </a:r>
            <a:endParaRPr lang="en-ZA" sz="1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C. Equator</a:t>
            </a:r>
            <a:endParaRPr lang="en-ZA" sz="128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D. Tropic of Cancer 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5800" b="1" dirty="0">
              <a:solidFill>
                <a:schemeClr val="accent3">
                  <a:lumMod val="50000"/>
                </a:schemeClr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33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60851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The imaginary line that divides the world into </a:t>
            </a:r>
            <a:r>
              <a:rPr lang="en-ZA" sz="4300" b="1" dirty="0" smtClean="0">
                <a:solidFill>
                  <a:srgbClr val="000000"/>
                </a:solidFill>
                <a:ea typeface="Times New Roman"/>
              </a:rPr>
              <a:t>eastern </a:t>
            </a: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and </a:t>
            </a:r>
            <a:r>
              <a:rPr lang="en-ZA" sz="4300" b="1" dirty="0" smtClean="0">
                <a:solidFill>
                  <a:srgbClr val="000000"/>
                </a:solidFill>
                <a:ea typeface="Times New Roman"/>
              </a:rPr>
              <a:t>western </a:t>
            </a: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hemispheres is the _____</a:t>
            </a:r>
          </a:p>
          <a:p>
            <a:pPr marL="36830" lvl="0" indent="0">
              <a:lnSpc>
                <a:spcPct val="107000"/>
              </a:lnSpc>
              <a:buNone/>
            </a:pPr>
            <a:endParaRPr lang="en-ZA" sz="3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Prime Meridian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B. Tropic of </a:t>
            </a:r>
            <a:r>
              <a:rPr lang="en-ZA" sz="3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Capricorn 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 smtClean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</a:t>
            </a:r>
            <a:r>
              <a:rPr lang="en-ZA" sz="3900" dirty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. Equator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D. Tropic of Cancer</a:t>
            </a:r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787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08" y="16808"/>
            <a:ext cx="9036496" cy="114300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39248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ZA" sz="4400" b="1" dirty="0" smtClean="0">
                <a:solidFill>
                  <a:prstClr val="black"/>
                </a:solidFill>
              </a:rPr>
              <a:t>Blue stars are </a:t>
            </a:r>
            <a:r>
              <a:rPr lang="en-ZA" sz="4400" b="1" dirty="0">
                <a:solidFill>
                  <a:prstClr val="black"/>
                </a:solidFill>
              </a:rPr>
              <a:t>on average younger </a:t>
            </a:r>
            <a:r>
              <a:rPr lang="en-ZA" sz="4400" b="1" dirty="0" smtClean="0">
                <a:solidFill>
                  <a:prstClr val="black"/>
                </a:solidFill>
              </a:rPr>
              <a:t>than red stars.</a:t>
            </a:r>
          </a:p>
          <a:p>
            <a:pPr marL="0" lvl="0" indent="0" algn="just">
              <a:buNone/>
            </a:pPr>
            <a:endParaRPr lang="en-ZA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True.</a:t>
            </a:r>
            <a:endParaRPr lang="en-ZA" sz="4000" dirty="0">
              <a:solidFill>
                <a:srgbClr val="FF0000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False</a:t>
            </a:r>
            <a:endParaRPr lang="en-ZA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30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en-ZA" dirty="0"/>
              <a:t>If the Moon revolves the Earth at a speed of 1,02 km/h, approximately how long will it take to go completely around the Earth</a:t>
            </a:r>
            <a:r>
              <a:rPr lang="en-ZA" dirty="0" smtClean="0"/>
              <a:t>?</a:t>
            </a:r>
          </a:p>
          <a:p>
            <a:pPr marL="0" indent="0">
              <a:buNone/>
            </a:pPr>
            <a:endParaRPr lang="en-ZA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b="1" dirty="0" smtClean="0">
                <a:solidFill>
                  <a:srgbClr val="FF0000"/>
                </a:solidFill>
              </a:rPr>
              <a:t>27</a:t>
            </a:r>
            <a:r>
              <a:rPr lang="en-ZA" sz="3200" b="1" dirty="0">
                <a:solidFill>
                  <a:srgbClr val="FF0000"/>
                </a:solidFill>
              </a:rPr>
              <a:t>, 3 days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40 </a:t>
            </a:r>
            <a:r>
              <a:rPr lang="en-ZA" sz="3200" dirty="0"/>
              <a:t>days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27,3 </a:t>
            </a:r>
            <a:r>
              <a:rPr lang="en-ZA" sz="3200" dirty="0"/>
              <a:t>years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40 </a:t>
            </a:r>
            <a:r>
              <a:rPr lang="en-ZA" sz="3200" dirty="0"/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val="167717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 smtClean="0"/>
              <a:t>QUESTION 15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9036496" cy="4387627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sz="3600" b="1" dirty="0"/>
              <a:t>A combination of the following factors causes the Moon to appear the same size in the sky as the Sun.</a:t>
            </a:r>
          </a:p>
          <a:p>
            <a:pPr marL="0" indent="0">
              <a:buFontTx/>
              <a:buNone/>
            </a:pPr>
            <a:endParaRPr lang="en-US" altLang="en-US" b="1" dirty="0"/>
          </a:p>
          <a:p>
            <a:pPr marL="742950" indent="-742950">
              <a:buFont typeface="+mj-lt"/>
              <a:buAutoNum type="alphaUcPeriod"/>
            </a:pPr>
            <a:r>
              <a:rPr lang="en-US" altLang="en-US" dirty="0" smtClean="0">
                <a:solidFill>
                  <a:srgbClr val="FF0000"/>
                </a:solidFill>
              </a:rPr>
              <a:t>Its </a:t>
            </a:r>
            <a:r>
              <a:rPr lang="en-US" altLang="en-US" dirty="0">
                <a:solidFill>
                  <a:srgbClr val="FF0000"/>
                </a:solidFill>
              </a:rPr>
              <a:t>size and distance from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size and </a:t>
            </a:r>
            <a:r>
              <a:rPr lang="en-US" altLang="en-US" dirty="0" err="1"/>
              <a:t>colour</a:t>
            </a:r>
            <a:r>
              <a:rPr lang="en-US" altLang="en-US" dirty="0"/>
              <a:t> from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movements around the Earth and the Sun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appearance and shape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0905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32048"/>
            <a:ext cx="9036496" cy="1158558"/>
          </a:xfrm>
        </p:spPr>
        <p:txBody>
          <a:bodyPr/>
          <a:lstStyle/>
          <a:p>
            <a:r>
              <a:rPr lang="en-ZA" b="1" dirty="0" smtClean="0"/>
              <a:t>QUESTION 16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10736" cy="43924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/>
              <a:t>During a total solar eclipse the Moon’s shadow causes a narrow path of total darkness across the Earth. What is this path of total shadow called? 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Umbra</a:t>
            </a:r>
            <a:endParaRPr lang="en-ZA" sz="36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Penumbra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Corona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Luna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7667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en-ZA" b="1" dirty="0" smtClean="0"/>
              <a:t>QUESTION 17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44644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When did the two Mars Rovers start their exploration of the surface of planet Mars?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January </a:t>
            </a:r>
            <a:r>
              <a:rPr lang="en-ZA" sz="3600" dirty="0">
                <a:solidFill>
                  <a:srgbClr val="FF0000"/>
                </a:solidFill>
              </a:rPr>
              <a:t>2004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August </a:t>
            </a:r>
            <a:r>
              <a:rPr lang="en-ZA" sz="3600" dirty="0"/>
              <a:t>1989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May </a:t>
            </a:r>
            <a:r>
              <a:rPr lang="en-ZA" sz="3600" dirty="0"/>
              <a:t>2001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April 2006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28423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68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9"/>
            <a:ext cx="9036496" cy="43876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Which is the furthest place from Earth that a spacecraft has ever landed?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Pluto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Saturn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Titan</a:t>
            </a:r>
            <a:endParaRPr lang="en-ZA" sz="40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Venus</a:t>
            </a:r>
            <a:endParaRPr lang="en-ZA" sz="4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78651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9036496" cy="44596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sz="4700" b="1" dirty="0"/>
              <a:t>On Earth the Sun rises in the east and sets in the west. What happens on Venus?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1. Because of the planet’s thick atmosphere, we will     </a:t>
            </a:r>
          </a:p>
          <a:p>
            <a:pPr marL="0" indent="0">
              <a:buNone/>
            </a:pPr>
            <a:r>
              <a:rPr lang="en-ZA" dirty="0"/>
              <a:t>    never know from where the Sun sets and rises on  </a:t>
            </a:r>
          </a:p>
          <a:p>
            <a:pPr marL="0" indent="0">
              <a:buNone/>
            </a:pPr>
            <a:r>
              <a:rPr lang="en-ZA" dirty="0"/>
              <a:t>    Venus</a:t>
            </a:r>
          </a:p>
          <a:p>
            <a:pPr marL="0" indent="0">
              <a:buNone/>
            </a:pPr>
            <a:r>
              <a:rPr lang="en-ZA" dirty="0"/>
              <a:t>2. The Sun also rises in the east and sets in the west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3. The Sun rises in the west and sets in the east</a:t>
            </a:r>
          </a:p>
          <a:p>
            <a:pPr marL="0" indent="0">
              <a:buNone/>
            </a:pPr>
            <a:r>
              <a:rPr lang="en-ZA" dirty="0"/>
              <a:t>4. Venus does not rotate around its axis, so there is   </a:t>
            </a:r>
          </a:p>
          <a:p>
            <a:pPr marL="0" indent="0">
              <a:buNone/>
            </a:pPr>
            <a:r>
              <a:rPr lang="en-ZA" dirty="0"/>
              <a:t>     no sunrise or sunset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9003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 smtClean="0"/>
              <a:t>QUESTION 20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928992" cy="43876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4700" b="1" dirty="0"/>
              <a:t>The Moon is the Earth’s natural satellite. It is a rocky body orbiting our planet at a mean distance </a:t>
            </a:r>
            <a:r>
              <a:rPr lang="en-ZA" sz="4700" b="1" dirty="0" smtClean="0"/>
              <a:t>of approximately______</a:t>
            </a:r>
            <a:endParaRPr lang="en-ZA" sz="4700" b="1" dirty="0"/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308 </a:t>
            </a:r>
            <a:r>
              <a:rPr lang="en-ZA" sz="3800" dirty="0"/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450 </a:t>
            </a:r>
            <a:r>
              <a:rPr lang="en-ZA" sz="3800" dirty="0"/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>
                <a:solidFill>
                  <a:srgbClr val="FF0000"/>
                </a:solidFill>
              </a:rPr>
              <a:t>380 </a:t>
            </a:r>
            <a:r>
              <a:rPr lang="en-ZA" sz="3800" dirty="0">
                <a:solidFill>
                  <a:srgbClr val="FF0000"/>
                </a:solidFill>
              </a:rPr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300 </a:t>
            </a:r>
            <a:r>
              <a:rPr lang="en-ZA" sz="3800" dirty="0"/>
              <a:t>000 km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6492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2" y="0"/>
            <a:ext cx="9144000" cy="1082358"/>
          </a:xfrm>
        </p:spPr>
        <p:txBody>
          <a:bodyPr/>
          <a:lstStyle/>
          <a:p>
            <a:r>
              <a:rPr lang="en-ZA" b="1" dirty="0" smtClean="0"/>
              <a:t>QUESTION 21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669979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type of satellite is the South African satellite, </a:t>
            </a:r>
            <a:r>
              <a:rPr lang="en-ZA" sz="4000" b="1" dirty="0" err="1"/>
              <a:t>SumbandilaSat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Communication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Earth </a:t>
            </a:r>
            <a:r>
              <a:rPr lang="en-ZA" sz="3600" dirty="0">
                <a:solidFill>
                  <a:srgbClr val="FF0000"/>
                </a:solidFill>
              </a:rPr>
              <a:t>observation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Weather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Navigation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192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16808"/>
            <a:ext cx="9036496" cy="1143000"/>
          </a:xfrm>
        </p:spPr>
        <p:txBody>
          <a:bodyPr/>
          <a:lstStyle/>
          <a:p>
            <a:r>
              <a:rPr lang="en-ZA" b="1" dirty="0" smtClean="0"/>
              <a:t>QUESTION 22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8"/>
            <a:ext cx="8910736" cy="4525963"/>
          </a:xfrm>
        </p:spPr>
        <p:txBody>
          <a:bodyPr/>
          <a:lstStyle/>
          <a:p>
            <a:pPr marL="0" indent="0">
              <a:buNone/>
            </a:pPr>
            <a:r>
              <a:rPr lang="en-ZA" sz="4400" b="1" dirty="0"/>
              <a:t>What colour are the coolest stars?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Green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Blue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Yellow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Red</a:t>
            </a:r>
            <a:endParaRPr lang="en-ZA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7558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89470"/>
            <a:ext cx="8856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Equinox refers to days when the day and night have equal lengths. How many times a year do we experience this?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 </a:t>
            </a:r>
            <a:r>
              <a:rPr lang="en-ZA" sz="3200" dirty="0"/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3 </a:t>
            </a:r>
            <a:r>
              <a:rPr lang="en-ZA" sz="3200" dirty="0"/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2 </a:t>
            </a:r>
            <a:r>
              <a:rPr lang="en-ZA" sz="3200" dirty="0">
                <a:solidFill>
                  <a:srgbClr val="FF0000"/>
                </a:solidFill>
              </a:rPr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12 </a:t>
            </a:r>
            <a:r>
              <a:rPr lang="en-ZA" sz="3200" dirty="0"/>
              <a:t>times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1167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800" y="188288"/>
            <a:ext cx="8856984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60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300" b="1" dirty="0"/>
              <a:t>Tides occur due to _________</a:t>
            </a:r>
          </a:p>
          <a:p>
            <a:pPr marL="0" indent="0">
              <a:buNone/>
            </a:pPr>
            <a:endParaRPr lang="en-ZA" sz="3000" dirty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Earth on that of the Sun </a:t>
            </a:r>
            <a:endParaRPr lang="en-ZA" dirty="0" smtClean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Sun on the Earth </a:t>
            </a:r>
            <a:endParaRPr lang="en-ZA" dirty="0" smtClean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Earth on the </a:t>
            </a:r>
            <a:r>
              <a:rPr lang="en-ZA" dirty="0" smtClean="0"/>
              <a:t>Moon</a:t>
            </a:r>
          </a:p>
          <a:p>
            <a:pPr marL="514350" indent="-514350">
              <a:buAutoNum type="alphaUcPeriod"/>
            </a:pPr>
            <a:r>
              <a:rPr lang="en-ZA" dirty="0" smtClean="0">
                <a:solidFill>
                  <a:srgbClr val="FF0000"/>
                </a:solidFill>
              </a:rPr>
              <a:t>The </a:t>
            </a:r>
            <a:r>
              <a:rPr lang="en-ZA" dirty="0">
                <a:solidFill>
                  <a:srgbClr val="FF0000"/>
                </a:solidFill>
              </a:rPr>
              <a:t>pull of gravity of the Moon and the Sun on  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       </a:t>
            </a:r>
            <a:r>
              <a:rPr lang="en-ZA" dirty="0" smtClean="0">
                <a:solidFill>
                  <a:srgbClr val="FF0000"/>
                </a:solidFill>
              </a:rPr>
              <a:t>the </a:t>
            </a:r>
            <a:r>
              <a:rPr lang="en-ZA" dirty="0">
                <a:solidFill>
                  <a:srgbClr val="FF0000"/>
                </a:solidFill>
              </a:rPr>
              <a:t>Earth's oceans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3762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582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25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32681"/>
            <a:ext cx="914400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3600" b="1" dirty="0" smtClean="0"/>
              <a:t>If Earth =     ; Universe=       ; Solar system=        and Galaxy =          then which relationship is correct?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 dirty="0" smtClean="0"/>
              <a:t>	</a:t>
            </a:r>
            <a:r>
              <a:rPr lang="en-US" altLang="en-US" sz="2800" dirty="0" smtClean="0"/>
              <a:t>A.                        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B.</a:t>
            </a:r>
            <a:endParaRPr lang="en-ZA" altLang="en-US" sz="2800" dirty="0" smtClean="0"/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r>
              <a:rPr lang="en-ZA" altLang="en-US" sz="2800" dirty="0" smtClean="0"/>
              <a:t>                       </a:t>
            </a:r>
            <a:r>
              <a:rPr lang="en-US" altLang="en-US" sz="2800" dirty="0" smtClean="0"/>
              <a:t>  </a:t>
            </a:r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endParaRPr lang="en-US" altLang="en-US" sz="2800" dirty="0" smtClean="0"/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C.</a:t>
            </a:r>
            <a:r>
              <a:rPr lang="en-US" altLang="en-US" sz="2800" dirty="0" smtClean="0"/>
              <a:t>                                 D.  </a:t>
            </a:r>
            <a:endParaRPr lang="en-ZA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475163" y="1198245"/>
            <a:ext cx="64770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" name="Oval 2"/>
          <p:cNvSpPr/>
          <p:nvPr/>
        </p:nvSpPr>
        <p:spPr>
          <a:xfrm>
            <a:off x="1868486" y="1259365"/>
            <a:ext cx="431800" cy="431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" name="Parallelogram 3"/>
          <p:cNvSpPr/>
          <p:nvPr/>
        </p:nvSpPr>
        <p:spPr>
          <a:xfrm>
            <a:off x="2654298" y="1797606"/>
            <a:ext cx="796925" cy="503238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5" name="Oval 4"/>
          <p:cNvSpPr/>
          <p:nvPr/>
        </p:nvSpPr>
        <p:spPr>
          <a:xfrm>
            <a:off x="8100392" y="1335564"/>
            <a:ext cx="720725" cy="431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pic>
        <p:nvPicPr>
          <p:cNvPr id="133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52" y="4541043"/>
            <a:ext cx="1547813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3213100"/>
            <a:ext cx="16049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469" y="2796381"/>
            <a:ext cx="1728788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402137"/>
            <a:ext cx="1462087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3386138"/>
            <a:ext cx="790575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5131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3579813"/>
            <a:ext cx="3841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7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239" y="4790122"/>
            <a:ext cx="1366837" cy="829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419" y="4946648"/>
            <a:ext cx="78898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9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33" y="5033167"/>
            <a:ext cx="4572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3048000"/>
            <a:ext cx="925512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1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3144838"/>
            <a:ext cx="731838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2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06" y="4614227"/>
            <a:ext cx="12192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3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4668837"/>
            <a:ext cx="6604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4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3" y="4874418"/>
            <a:ext cx="4048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5" name="Picture 2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97" y="3335974"/>
            <a:ext cx="56991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613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6" y="0"/>
            <a:ext cx="8928992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16" y="1340768"/>
            <a:ext cx="8928992" cy="4464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The time required for the Moon to complete a cycle of phases when viewed from the Earth is approximately </a:t>
            </a:r>
            <a:r>
              <a:rPr lang="en-ZA" sz="4300" b="1" dirty="0" smtClean="0"/>
              <a:t>a ______</a:t>
            </a:r>
            <a:endParaRPr lang="en-ZA" sz="43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week </a:t>
            </a:r>
            <a:endParaRPr lang="en-ZA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>
                <a:solidFill>
                  <a:srgbClr val="FF0000"/>
                </a:solidFill>
              </a:rPr>
              <a:t>month</a:t>
            </a:r>
            <a:endParaRPr lang="en-ZA" sz="3900" dirty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year</a:t>
            </a:r>
            <a:endParaRPr lang="en-ZA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day</a:t>
            </a:r>
            <a:endParaRPr lang="en-ZA" sz="3900" dirty="0"/>
          </a:p>
        </p:txBody>
      </p:sp>
    </p:spTree>
    <p:extLst>
      <p:ext uri="{BB962C8B-B14F-4D97-AF65-F5344CB8AC3E}">
        <p14:creationId xmlns:p14="http://schemas.microsoft.com/office/powerpoint/2010/main" val="3968755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05064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A solar eclipse occurs during the </a:t>
            </a:r>
            <a:r>
              <a:rPr lang="en-ZA" sz="4000" b="1" dirty="0" smtClean="0"/>
              <a:t>night </a:t>
            </a:r>
            <a:r>
              <a:rPr lang="en-ZA" sz="4000" b="1" dirty="0"/>
              <a:t>whilst a lunar eclipse occurs only </a:t>
            </a:r>
            <a:r>
              <a:rPr lang="en-ZA" sz="4000" b="1" dirty="0" smtClean="0"/>
              <a:t>during the day.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3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1</a:t>
            </a:r>
            <a:r>
              <a:rPr lang="en-US" altLang="en-US" dirty="0" smtClean="0"/>
              <a:t> </a:t>
            </a:r>
            <a:endParaRPr lang="en-ZA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0" y="1268760"/>
            <a:ext cx="91440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4400" b="1" dirty="0" smtClean="0"/>
              <a:t>A galaxy </a:t>
            </a:r>
            <a:r>
              <a:rPr lang="en-US" altLang="en-US" sz="4400" b="1" dirty="0"/>
              <a:t>contains stars only</a:t>
            </a:r>
            <a:r>
              <a:rPr lang="en-US" altLang="en-US" sz="4400" b="1" dirty="0" smtClean="0"/>
              <a:t>.</a:t>
            </a:r>
          </a:p>
          <a:p>
            <a:pPr marL="0" indent="0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endParaRPr lang="en-US" altLang="en-US" sz="4000" dirty="0">
              <a:solidFill>
                <a:srgbClr val="92D05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40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False</a:t>
            </a:r>
            <a:endParaRPr lang="en-ZA" altLang="en-US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116632"/>
            <a:ext cx="9036496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2" y="1259633"/>
            <a:ext cx="9036496" cy="468964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phase of the Moon that one sees depends on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endParaRPr lang="en-US" sz="4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Moon’s position and where you are on Earth's </a:t>
            </a:r>
            <a:r>
              <a:rPr lang="en-Z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endParaRPr lang="en-Z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of the sunlit side of the Moon faces </a:t>
            </a:r>
            <a:r>
              <a:rPr lang="en-Z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</a:t>
            </a:r>
            <a:endParaRPr lang="en-Z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of the Moon's surface is lit by the </a:t>
            </a:r>
            <a:r>
              <a:rPr lang="en-Z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 </a:t>
            </a:r>
            <a:endParaRPr lang="en-Z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or not an eclipse is occurring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35946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43001"/>
            <a:ext cx="8928992" cy="47342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300" b="1" dirty="0">
                <a:latin typeface="Arial" panose="020B0604020202020204" pitchFamily="34" charset="0"/>
                <a:cs typeface="Arial" panose="020B0604020202020204" pitchFamily="34" charset="0"/>
              </a:rPr>
              <a:t>When do we experience the highest tides</a:t>
            </a:r>
            <a:r>
              <a:rPr lang="en-ZA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ZA" sz="3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the Moon's first quarter phase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Sun, Earth and Moon are nearly in a line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During the Moon's third quarter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When the Moon is at a right angle to the Sun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732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6748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Approximately how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long does it take light to travel from the Sun to the Earth?</a:t>
            </a:r>
          </a:p>
          <a:p>
            <a:pPr marL="0" indent="0"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minutes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hour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24 hours</a:t>
            </a:r>
            <a:endParaRPr lang="en-Z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6235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44562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sz="6000" b="1" dirty="0" smtClean="0"/>
              <a:t>NB: There is no need to break the ties here, please let them continue to Round 4.</a:t>
            </a:r>
            <a:endParaRPr lang="en-ZA" sz="6000" b="1" dirty="0"/>
          </a:p>
        </p:txBody>
      </p:sp>
    </p:spTree>
    <p:extLst>
      <p:ext uri="{BB962C8B-B14F-4D97-AF65-F5344CB8AC3E}">
        <p14:creationId xmlns:p14="http://schemas.microsoft.com/office/powerpoint/2010/main" val="320784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ZA" altLang="en-US" b="1" dirty="0"/>
              <a:t>QUESTION </a:t>
            </a:r>
            <a:r>
              <a:rPr lang="en-ZA" altLang="en-US" b="1" dirty="0" smtClean="0"/>
              <a:t>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179512" y="1417638"/>
            <a:ext cx="8856984" cy="43876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92D050"/>
                </a:solidFill>
              </a:rPr>
              <a:t> </a:t>
            </a:r>
            <a:r>
              <a:rPr lang="en-US" altLang="en-US" sz="4400" b="1" dirty="0" smtClean="0"/>
              <a:t>Very </a:t>
            </a:r>
            <a:r>
              <a:rPr lang="en-US" altLang="en-US" sz="4400" b="1" dirty="0"/>
              <a:t>massive stars can form a white </a:t>
            </a:r>
            <a:r>
              <a:rPr lang="en-US" altLang="en-US" sz="4400" b="1" dirty="0" smtClean="0"/>
              <a:t>dwarf.</a:t>
            </a:r>
          </a:p>
          <a:p>
            <a:pPr marL="0" indent="0">
              <a:buNone/>
            </a:pPr>
            <a:endParaRPr lang="en-US" altLang="en-US" sz="4400" b="1" dirty="0" smtClean="0"/>
          </a:p>
          <a:p>
            <a:pPr marL="1714500" lvl="4" indent="0">
              <a:buNone/>
            </a:pPr>
            <a:r>
              <a:rPr lang="en-US" altLang="en-US" sz="4000" dirty="0" smtClean="0"/>
              <a:t>A. True</a:t>
            </a:r>
          </a:p>
          <a:p>
            <a:pPr marL="1714500" lvl="4" indent="0">
              <a:buNone/>
            </a:pPr>
            <a:r>
              <a:rPr lang="en-US" altLang="en-US" sz="4000" dirty="0" smtClean="0">
                <a:solidFill>
                  <a:srgbClr val="FF0000"/>
                </a:solidFill>
              </a:rPr>
              <a:t>B. False</a:t>
            </a:r>
            <a:endParaRPr lang="en-US" altLang="en-US" sz="4000" dirty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endParaRPr lang="en-Z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10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107504" y="0"/>
            <a:ext cx="9036496" cy="11247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b="1" dirty="0"/>
              <a:t>QUESTION </a:t>
            </a:r>
            <a:r>
              <a:rPr lang="en-US" altLang="en-US" b="1" dirty="0" smtClean="0"/>
              <a:t>3 </a:t>
            </a:r>
            <a:br>
              <a:rPr lang="en-US" altLang="en-US" b="1" dirty="0" smtClean="0"/>
            </a:br>
            <a:endParaRPr lang="en-ZA" altLang="en-US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417638"/>
            <a:ext cx="8856984" cy="43156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4400" b="1" dirty="0" smtClean="0"/>
              <a:t>Light </a:t>
            </a:r>
            <a:r>
              <a:rPr lang="en-US" altLang="en-US" sz="4400" b="1" dirty="0"/>
              <a:t>can escape from a Black Hole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ZA" alt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36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3600" dirty="0" smtClean="0">
                <a:solidFill>
                  <a:srgbClr val="FF0000"/>
                </a:solidFill>
              </a:rPr>
              <a:t>False</a:t>
            </a:r>
            <a:endParaRPr lang="en-US" alt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02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107504" y="116632"/>
            <a:ext cx="90364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dirty="0"/>
              <a:t> </a:t>
            </a:r>
            <a:r>
              <a:rPr lang="en-US" altLang="en-US" b="1" dirty="0"/>
              <a:t>QUESTION </a:t>
            </a:r>
            <a:r>
              <a:rPr lang="en-US" altLang="en-US" b="1" dirty="0" smtClean="0"/>
              <a:t>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ZA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600201"/>
            <a:ext cx="8856984" cy="4205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dirty="0" smtClean="0"/>
              <a:t>  </a:t>
            </a:r>
            <a:r>
              <a:rPr lang="en-US" altLang="en-US" sz="4400" b="1" dirty="0"/>
              <a:t>The sun has magnitude of </a:t>
            </a:r>
            <a:r>
              <a:rPr lang="en-US" altLang="en-US" sz="4400" b="1" dirty="0" smtClean="0"/>
              <a:t> -26.8</a:t>
            </a:r>
            <a:r>
              <a:rPr lang="en-US" altLang="en-US" sz="4400" b="1" dirty="0"/>
              <a:t>.</a:t>
            </a:r>
            <a:endParaRPr lang="en-US" altLang="en-US" sz="4400" b="1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>
              <a:solidFill>
                <a:srgbClr val="92D05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altLang="en-US" sz="4000" dirty="0" smtClean="0"/>
              <a:t>False</a:t>
            </a:r>
            <a:endParaRPr lang="en-US" altLang="en-US" sz="4000" dirty="0"/>
          </a:p>
          <a:p>
            <a:pPr marL="0" indent="0" eaLnBrk="1" hangingPunct="1">
              <a:buFontTx/>
              <a:buNone/>
            </a:pPr>
            <a:endParaRPr lang="en-ZA" altLang="en-US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66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ZA" altLang="en-US" b="1" dirty="0"/>
              <a:t>QUESTION </a:t>
            </a:r>
            <a:r>
              <a:rPr lang="en-ZA" altLang="en-US" b="1" dirty="0" smtClean="0"/>
              <a:t>5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0" y="1196752"/>
            <a:ext cx="9144000" cy="4608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400050" lvl="1" indent="0">
              <a:buNone/>
            </a:pPr>
            <a:r>
              <a:rPr lang="en-US" altLang="en-US" sz="5700" b="1" dirty="0" smtClean="0"/>
              <a:t>From where </a:t>
            </a:r>
            <a:r>
              <a:rPr lang="en-US" altLang="en-US" sz="5700" b="1" dirty="0"/>
              <a:t>can </a:t>
            </a:r>
            <a:r>
              <a:rPr lang="en-US" altLang="en-US" sz="5700" b="1" dirty="0" smtClean="0"/>
              <a:t>one detect </a:t>
            </a:r>
            <a:r>
              <a:rPr lang="en-US" altLang="en-US" sz="5700" b="1" dirty="0"/>
              <a:t>the presence of a Black </a:t>
            </a:r>
            <a:r>
              <a:rPr lang="en-US" altLang="en-US" sz="5700" b="1" dirty="0" smtClean="0"/>
              <a:t>Hole?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 smtClean="0"/>
          </a:p>
          <a:p>
            <a:pPr marL="400050" lvl="1" indent="0">
              <a:buNone/>
            </a:pPr>
            <a:endParaRPr lang="en-ZA" altLang="en-US" dirty="0"/>
          </a:p>
          <a:p>
            <a:pPr marL="400050" lvl="1" indent="0" eaLnBrk="1" hangingPunct="1">
              <a:buFontTx/>
              <a:buNone/>
            </a:pPr>
            <a:endParaRPr lang="en-US" altLang="en-US" dirty="0"/>
          </a:p>
          <a:p>
            <a:pPr marL="914400" lvl="1" indent="-514350" eaLnBrk="1" hangingPunct="1">
              <a:buFont typeface="+mj-lt"/>
              <a:buAutoNum type="alphaUcPeriod"/>
            </a:pPr>
            <a:r>
              <a:rPr lang="en-US" altLang="en-US" sz="5200" dirty="0" smtClean="0"/>
              <a:t>the light it emits</a:t>
            </a:r>
          </a:p>
          <a:p>
            <a:pPr marL="914400" lvl="1" indent="-514350" eaLnBrk="1" hangingPunct="1">
              <a:buFont typeface="+mj-lt"/>
              <a:buAutoNum type="alphaUcPeriod"/>
            </a:pPr>
            <a:r>
              <a:rPr lang="en-US" altLang="en-US" sz="5200" dirty="0" smtClean="0"/>
              <a:t>the noise it makes</a:t>
            </a:r>
          </a:p>
          <a:p>
            <a:pPr marL="914400" lvl="1" indent="-514350" eaLnBrk="1" hangingPunct="1">
              <a:buFont typeface="+mj-lt"/>
              <a:buAutoNum type="alphaUcPeriod"/>
            </a:pPr>
            <a:r>
              <a:rPr lang="en-US" altLang="en-US" sz="5200" dirty="0" smtClean="0">
                <a:solidFill>
                  <a:srgbClr val="92D050"/>
                </a:solidFill>
              </a:rPr>
              <a:t>from the effect of gravity on its surroundings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altLang="en-US" sz="5200" dirty="0" smtClean="0"/>
              <a:t>None of the above</a:t>
            </a:r>
          </a:p>
          <a:p>
            <a:pPr marL="400050" lvl="1" indent="0" eaLnBrk="1" hangingPunct="1">
              <a:buFontTx/>
              <a:buNone/>
            </a:pPr>
            <a:endParaRPr lang="en-Z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5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0" y="91440"/>
            <a:ext cx="9144000" cy="9612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b="1" dirty="0"/>
              <a:t>QUESTION </a:t>
            </a:r>
            <a:r>
              <a:rPr lang="en-US" altLang="en-US" b="1" dirty="0" smtClean="0"/>
              <a:t>6</a:t>
            </a:r>
            <a:endParaRPr lang="en-ZA" altLang="en-US" b="1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268760"/>
            <a:ext cx="903649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en-US" sz="4400" b="1" dirty="0"/>
              <a:t>A light year is a measure </a:t>
            </a:r>
            <a:r>
              <a:rPr lang="en-US" altLang="en-US" sz="4400" b="1" dirty="0" smtClean="0"/>
              <a:t>of_____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     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time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light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>
                <a:solidFill>
                  <a:srgbClr val="FF0000"/>
                </a:solidFill>
              </a:rPr>
              <a:t>d</a:t>
            </a:r>
            <a:r>
              <a:rPr lang="en-US" altLang="en-US" sz="4000" dirty="0" smtClean="0">
                <a:solidFill>
                  <a:srgbClr val="FF0000"/>
                </a:solidFill>
              </a:rPr>
              <a:t>istance</a:t>
            </a:r>
            <a:endParaRPr lang="en-US" altLang="en-US" sz="4000" dirty="0">
              <a:solidFill>
                <a:srgbClr val="FF0000"/>
              </a:solidFill>
            </a:endParaRPr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speed</a:t>
            </a:r>
            <a:endParaRPr lang="en-ZA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0978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46085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 the following in terms of increasing distance from Earth.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Eris, Ceres, Pluto</a:t>
            </a: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Eris, Pluto, Ceres,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Ceres,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Eris, Pluto</a:t>
            </a: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Ceres, Pluto,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Eris</a:t>
            </a:r>
          </a:p>
          <a:p>
            <a:pPr marL="0" lvl="0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4841273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11217</TotalTime>
  <Words>984</Words>
  <Application>Microsoft Office PowerPoint</Application>
  <PresentationFormat>On-screen Show (4:3)</PresentationFormat>
  <Paragraphs>220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SAASTA</vt:lpstr>
      <vt:lpstr>PowerPoint Presentation</vt:lpstr>
      <vt:lpstr>RULES</vt:lpstr>
      <vt:lpstr>QUESTION 1 </vt:lpstr>
      <vt:lpstr>QUESTION 2</vt:lpstr>
      <vt:lpstr>QUESTION 3  </vt:lpstr>
      <vt:lpstr> QUESTION 4 </vt:lpstr>
      <vt:lpstr>QUESTION 5</vt:lpstr>
      <vt:lpstr>QUESTION 6</vt:lpstr>
      <vt:lpstr>QUESTION 7</vt:lpstr>
      <vt:lpstr>QUESTION 8 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166</cp:revision>
  <dcterms:created xsi:type="dcterms:W3CDTF">2015-05-19T08:25:08Z</dcterms:created>
  <dcterms:modified xsi:type="dcterms:W3CDTF">2019-01-30T08:55:39Z</dcterms:modified>
</cp:coreProperties>
</file>