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305" r:id="rId2"/>
    <p:sldId id="338" r:id="rId3"/>
    <p:sldId id="320" r:id="rId4"/>
    <p:sldId id="365" r:id="rId5"/>
    <p:sldId id="368" r:id="rId6"/>
    <p:sldId id="321" r:id="rId7"/>
    <p:sldId id="367" r:id="rId8"/>
    <p:sldId id="324" r:id="rId9"/>
    <p:sldId id="325" r:id="rId10"/>
    <p:sldId id="326" r:id="rId11"/>
    <p:sldId id="327" r:id="rId12"/>
    <p:sldId id="328" r:id="rId13"/>
    <p:sldId id="370" r:id="rId14"/>
    <p:sldId id="371" r:id="rId15"/>
    <p:sldId id="330" r:id="rId16"/>
    <p:sldId id="331" r:id="rId17"/>
    <p:sldId id="332" r:id="rId18"/>
    <p:sldId id="369" r:id="rId19"/>
    <p:sldId id="333" r:id="rId20"/>
    <p:sldId id="334" r:id="rId21"/>
    <p:sldId id="336" r:id="rId22"/>
    <p:sldId id="337" r:id="rId23"/>
    <p:sldId id="340" r:id="rId24"/>
    <p:sldId id="343" r:id="rId25"/>
    <p:sldId id="342" r:id="rId26"/>
    <p:sldId id="344" r:id="rId27"/>
    <p:sldId id="345" r:id="rId28"/>
    <p:sldId id="346" r:id="rId29"/>
    <p:sldId id="347" r:id="rId30"/>
    <p:sldId id="348" r:id="rId31"/>
    <p:sldId id="312" r:id="rId32"/>
    <p:sldId id="350" r:id="rId33"/>
    <p:sldId id="314" r:id="rId34"/>
    <p:sldId id="307" r:id="rId35"/>
    <p:sldId id="352" r:id="rId36"/>
    <p:sldId id="353" r:id="rId37"/>
    <p:sldId id="372" r:id="rId38"/>
    <p:sldId id="309" r:id="rId39"/>
    <p:sldId id="373" r:id="rId40"/>
    <p:sldId id="355" r:id="rId41"/>
    <p:sldId id="356" r:id="rId42"/>
    <p:sldId id="357" r:id="rId43"/>
    <p:sldId id="360" r:id="rId44"/>
    <p:sldId id="308" r:id="rId45"/>
    <p:sldId id="354" r:id="rId46"/>
    <p:sldId id="31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2018/05/22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We always see the same side of the Moon from Earth because ____</a:t>
            </a:r>
          </a:p>
          <a:p>
            <a:pPr marL="0" indent="0">
              <a:buNone/>
            </a:pPr>
            <a:endParaRPr lang="en-US" sz="3500" b="1" dirty="0"/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rotation rate on its axis is the same as its orbital period around the Earth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goes around the Earth that also goes around the Sun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is the Earth’s only natural satellite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is not rotating at all </a:t>
            </a:r>
          </a:p>
          <a:p>
            <a:pPr marL="1543050" lvl="2" indent="-742950">
              <a:buFont typeface="+mj-lt"/>
              <a:buAutoNum type="alphaUcPeriod"/>
            </a:pPr>
            <a:endParaRPr lang="en-ZA" sz="2600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55939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6613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b="1" dirty="0"/>
              <a:t>Scientists observe changes on the Sun by watching </a:t>
            </a:r>
            <a:r>
              <a:rPr lang="en-US" altLang="en-US" sz="4000" b="1" dirty="0" smtClean="0"/>
              <a:t>sunspots which are </a:t>
            </a:r>
            <a:r>
              <a:rPr lang="en-US" altLang="en-US" sz="4000" b="1" dirty="0"/>
              <a:t>caused </a:t>
            </a:r>
            <a:r>
              <a:rPr lang="en-US" altLang="en-US" sz="4000" b="1" dirty="0" smtClean="0"/>
              <a:t>by ______</a:t>
            </a:r>
            <a:endParaRPr lang="en-US" altLang="en-US" sz="4000" b="1" dirty="0"/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/>
              <a:t>A. Rotation </a:t>
            </a:r>
            <a:r>
              <a:rPr lang="en-ZA" altLang="en-US" sz="2800" dirty="0"/>
              <a:t>of the </a:t>
            </a:r>
            <a:r>
              <a:rPr lang="en-ZA" altLang="en-US" sz="2800" dirty="0" smtClean="0"/>
              <a:t>Sun</a:t>
            </a:r>
            <a:endParaRPr lang="en-GB" altLang="en-US" sz="2800" dirty="0"/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/>
              <a:t>B. Rotation </a:t>
            </a:r>
            <a:r>
              <a:rPr lang="en-ZA" altLang="en-US" sz="2800" dirty="0"/>
              <a:t>of the </a:t>
            </a:r>
            <a:r>
              <a:rPr lang="en-ZA" altLang="en-US" sz="2800" dirty="0" smtClean="0"/>
              <a:t>Earth</a:t>
            </a:r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/>
              <a:t>C. Strong </a:t>
            </a:r>
            <a:r>
              <a:rPr lang="en-ZA" altLang="en-US" sz="2800" dirty="0"/>
              <a:t>magnetic fields</a:t>
            </a:r>
          </a:p>
          <a:p>
            <a:pPr marL="914400" lvl="2" indent="0">
              <a:buClr>
                <a:srgbClr val="FF3300"/>
              </a:buClr>
              <a:buNone/>
            </a:pPr>
            <a:r>
              <a:rPr lang="en-US" altLang="en-US" sz="2800" dirty="0" smtClean="0"/>
              <a:t>D. Strong </a:t>
            </a:r>
            <a:r>
              <a:rPr lang="en-US" altLang="en-US" sz="2800" dirty="0"/>
              <a:t>electric fields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4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/>
              <a:t>The Moon is the only place in our solar system, other than Earth, where human beings have been.</a:t>
            </a:r>
          </a:p>
          <a:p>
            <a:pPr marL="0" indent="0">
              <a:buNone/>
            </a:pPr>
            <a:endParaRPr lang="en-US" b="1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US" sz="4000" dirty="0" smtClean="0"/>
              <a:t>True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4000" dirty="0" smtClean="0"/>
              <a:t>False</a:t>
            </a:r>
            <a:endParaRPr lang="en-US" sz="4000" dirty="0"/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000" b="1" dirty="0" smtClean="0"/>
              <a:t>On 20 July 1969, Neil Armstrong became the first to set foot on the Moon and the final human lunar landing was in ___</a:t>
            </a:r>
          </a:p>
          <a:p>
            <a:pPr marL="0" indent="0">
              <a:buNone/>
            </a:pPr>
            <a:endParaRPr lang="en-ZA" dirty="0" smtClean="0"/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1969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1972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1980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2015</a:t>
            </a:r>
          </a:p>
          <a:p>
            <a:pPr marL="1257300" lvl="2" indent="-457200">
              <a:buFont typeface="+mj-lt"/>
              <a:buAutoNum type="alphaUcPeriod"/>
            </a:pPr>
            <a:endParaRPr lang="en-ZA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8757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12" y="1417638"/>
            <a:ext cx="8452668" cy="4525963"/>
          </a:xfrm>
        </p:spPr>
        <p:txBody>
          <a:bodyPr>
            <a:normAutofit fontScale="92500" lnSpcReduction="20000"/>
          </a:bodyPr>
          <a:lstStyle/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ZA" sz="4300" b="1" kern="0" dirty="0">
                <a:latin typeface="Arial"/>
                <a:cs typeface="Arial"/>
              </a:rPr>
              <a:t>T</a:t>
            </a:r>
            <a:r>
              <a:rPr lang="en-ZA" sz="4300" b="1" kern="0" dirty="0" smtClean="0">
                <a:latin typeface="Arial"/>
                <a:cs typeface="Arial"/>
              </a:rPr>
              <a:t>he </a:t>
            </a:r>
            <a:r>
              <a:rPr lang="en-ZA" sz="4300" b="1" kern="0" dirty="0">
                <a:latin typeface="Arial"/>
                <a:cs typeface="Arial"/>
              </a:rPr>
              <a:t>space capsule that took Mark </a:t>
            </a:r>
            <a:r>
              <a:rPr lang="en-ZA" sz="4300" b="1" kern="0" dirty="0" err="1">
                <a:latin typeface="Arial"/>
                <a:cs typeface="Arial"/>
              </a:rPr>
              <a:t>Shuttleworth</a:t>
            </a:r>
            <a:r>
              <a:rPr lang="en-ZA" sz="4300" b="1" kern="0" dirty="0">
                <a:latin typeface="Arial"/>
                <a:cs typeface="Arial"/>
              </a:rPr>
              <a:t> to the International Space Station </a:t>
            </a:r>
            <a:r>
              <a:rPr lang="en-ZA" sz="4300" b="1" kern="0" dirty="0" smtClean="0">
                <a:latin typeface="Arial"/>
                <a:cs typeface="Arial"/>
              </a:rPr>
              <a:t>was the _____</a:t>
            </a:r>
            <a:endParaRPr lang="en-ZA" sz="4300" b="1" kern="0" dirty="0">
              <a:latin typeface="Arial"/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ZA" b="1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A. Mir</a:t>
            </a:r>
            <a:endParaRPr lang="en-ZA" sz="3900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B. Salyut</a:t>
            </a:r>
            <a:endParaRPr lang="en-ZA" sz="3900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US" sz="3900" kern="0" dirty="0" smtClean="0">
                <a:latin typeface="Arial"/>
                <a:cs typeface="Arial"/>
              </a:rPr>
              <a:t>C. Soyuz</a:t>
            </a:r>
            <a:endParaRPr lang="en-ZA" sz="3900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D. </a:t>
            </a:r>
            <a:r>
              <a:rPr lang="en-ZA" sz="3900" kern="0" dirty="0" err="1" smtClean="0">
                <a:latin typeface="Arial"/>
                <a:cs typeface="Arial"/>
              </a:rPr>
              <a:t>Vostok</a:t>
            </a:r>
            <a:endParaRPr lang="en-ZA" sz="3900" kern="0" dirty="0">
              <a:latin typeface="Arial"/>
              <a:cs typeface="Arial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597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800" b="1" dirty="0">
                <a:solidFill>
                  <a:prstClr val="black"/>
                </a:solidFill>
              </a:rPr>
              <a:t>At what </a:t>
            </a:r>
            <a:r>
              <a:rPr lang="en-US" sz="4800" b="1" dirty="0" smtClean="0">
                <a:solidFill>
                  <a:prstClr val="black"/>
                </a:solidFill>
              </a:rPr>
              <a:t>average speed </a:t>
            </a:r>
            <a:r>
              <a:rPr lang="en-US" sz="4800" b="1" dirty="0">
                <a:solidFill>
                  <a:prstClr val="black"/>
                </a:solidFill>
              </a:rPr>
              <a:t>does </a:t>
            </a:r>
            <a:r>
              <a:rPr lang="en-US" sz="4800" b="1" dirty="0" smtClean="0">
                <a:solidFill>
                  <a:prstClr val="black"/>
                </a:solidFill>
              </a:rPr>
              <a:t>the Earth </a:t>
            </a:r>
            <a:r>
              <a:rPr lang="en-US" sz="4800" b="1" dirty="0">
                <a:solidFill>
                  <a:prstClr val="black"/>
                </a:solidFill>
              </a:rPr>
              <a:t>go around the Sun?</a:t>
            </a:r>
            <a:endParaRPr lang="en-ZA" sz="48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>
                <a:solidFill>
                  <a:prstClr val="black"/>
                </a:solidFill>
              </a:rPr>
              <a:t>39,8 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/>
              <a:t>39,8 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/>
              <a:t>29,8 </a:t>
            </a:r>
            <a:r>
              <a:rPr lang="en-ZA" sz="4000" dirty="0"/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29,8 m/s</a:t>
            </a:r>
            <a:endParaRPr lang="en-ZA" sz="4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At what </a:t>
            </a:r>
            <a:r>
              <a:rPr lang="en-US" sz="4400" b="1" dirty="0" smtClean="0">
                <a:solidFill>
                  <a:prstClr val="black"/>
                </a:solidFill>
              </a:rPr>
              <a:t>average speed </a:t>
            </a:r>
            <a:r>
              <a:rPr lang="en-US" sz="4400" b="1" dirty="0">
                <a:solidFill>
                  <a:prstClr val="black"/>
                </a:solidFill>
              </a:rPr>
              <a:t>does </a:t>
            </a:r>
            <a:r>
              <a:rPr lang="en-US" sz="4400" b="1" dirty="0" smtClean="0">
                <a:solidFill>
                  <a:prstClr val="black"/>
                </a:solidFill>
              </a:rPr>
              <a:t>the Moon </a:t>
            </a:r>
            <a:r>
              <a:rPr lang="en-US" sz="4400" b="1" dirty="0">
                <a:solidFill>
                  <a:prstClr val="black"/>
                </a:solidFill>
              </a:rPr>
              <a:t>go around the </a:t>
            </a:r>
            <a:r>
              <a:rPr lang="en-US" sz="4400" b="1" dirty="0" smtClean="0">
                <a:solidFill>
                  <a:prstClr val="black"/>
                </a:solidFill>
              </a:rPr>
              <a:t>Earth?</a:t>
            </a:r>
            <a:endParaRPr lang="en-ZA" sz="44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sz="22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km/h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>
                <a:solidFill>
                  <a:prstClr val="black"/>
                </a:solidFill>
              </a:rPr>
              <a:t>9,80 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3,68 </a:t>
            </a:r>
            <a:r>
              <a:rPr lang="en-ZA" sz="3700" dirty="0">
                <a:solidFill>
                  <a:prstClr val="black"/>
                </a:solidFill>
              </a:rPr>
              <a:t>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/>
              <a:t>3,68 </a:t>
            </a:r>
            <a:r>
              <a:rPr lang="en-ZA" sz="3700" dirty="0"/>
              <a:t>km/h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Moon </a:t>
            </a:r>
            <a:r>
              <a:rPr lang="en-ZA" sz="4000" b="1" dirty="0"/>
              <a:t>has no light of its own but shines by </a:t>
            </a:r>
            <a:r>
              <a:rPr lang="en-ZA" sz="4000" b="1" dirty="0" smtClean="0"/>
              <a:t>reflecting sunlight from </a:t>
            </a:r>
            <a:r>
              <a:rPr lang="en-ZA" sz="4000" b="1" dirty="0"/>
              <a:t>its </a:t>
            </a:r>
            <a:r>
              <a:rPr lang="en-ZA" sz="4000" b="1" dirty="0" smtClean="0"/>
              <a:t>surface.</a:t>
            </a:r>
          </a:p>
          <a:p>
            <a:pPr marL="0" indent="0">
              <a:buNone/>
            </a:pPr>
            <a:endParaRPr lang="en-US" b="1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Mark </a:t>
            </a:r>
            <a:r>
              <a:rPr lang="en-ZA" sz="4000" b="1" dirty="0" err="1"/>
              <a:t>Shuttleworth</a:t>
            </a:r>
            <a:r>
              <a:rPr lang="en-ZA" sz="4000" b="1" dirty="0"/>
              <a:t> once toured space for a week. Where exactly in space did he go to? 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Salyut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Russian Soyuz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International Space Station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The Moon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9759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Colours of stars can tell their surface temperatures. Which of the </a:t>
            </a:r>
            <a:r>
              <a:rPr lang="en-US" sz="4300" b="1" dirty="0"/>
              <a:t>following arrangement </a:t>
            </a:r>
            <a:r>
              <a:rPr lang="en-US" sz="4300" b="1" dirty="0" smtClean="0"/>
              <a:t>represents </a:t>
            </a:r>
            <a:r>
              <a:rPr lang="en-US" sz="4400" b="1" dirty="0" smtClean="0">
                <a:solidFill>
                  <a:prstClr val="black"/>
                </a:solidFill>
              </a:rPr>
              <a:t>colours </a:t>
            </a:r>
            <a:r>
              <a:rPr lang="en-US" sz="4400" b="1" dirty="0">
                <a:solidFill>
                  <a:prstClr val="black"/>
                </a:solidFill>
              </a:rPr>
              <a:t>of stars </a:t>
            </a:r>
            <a:r>
              <a:rPr lang="en-US" sz="4300" b="1" dirty="0" smtClean="0"/>
              <a:t>from hottest to coolest. 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Blue; white; yellow; orange; red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White; yellow; orange; red;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Red; orange; yellow; white;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prstClr val="black"/>
                </a:solidFill>
              </a:rPr>
              <a:t>Orange; yellow; blue; white; red</a:t>
            </a:r>
            <a:endParaRPr lang="en-US" sz="38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lphaUcPeriod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 the </a:t>
            </a:r>
            <a:r>
              <a:rPr lang="en-US" altLang="en-US" sz="3600" b="1" dirty="0">
                <a:solidFill>
                  <a:schemeClr val="tx2"/>
                </a:solidFill>
              </a:rPr>
              <a:t>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 as a team.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ZA" sz="4400" b="1" dirty="0">
                <a:solidFill>
                  <a:prstClr val="black"/>
                </a:solidFill>
              </a:rPr>
              <a:t>What is the name of the </a:t>
            </a:r>
            <a:r>
              <a:rPr lang="en-ZA" sz="4400" b="1" dirty="0" smtClean="0">
                <a:solidFill>
                  <a:prstClr val="black"/>
                </a:solidFill>
              </a:rPr>
              <a:t>third </a:t>
            </a:r>
            <a:r>
              <a:rPr lang="en-ZA" sz="4400" b="1" dirty="0">
                <a:solidFill>
                  <a:prstClr val="black"/>
                </a:solidFill>
              </a:rPr>
              <a:t>closest star to the Earth?</a:t>
            </a:r>
          </a:p>
          <a:p>
            <a:pPr marL="0" lvl="0" indent="0">
              <a:buNone/>
            </a:pPr>
            <a:endParaRPr lang="en-ZA" sz="28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>
                <a:solidFill>
                  <a:prstClr val="black"/>
                </a:solidFill>
              </a:rPr>
              <a:t>Proxima</a:t>
            </a:r>
            <a:r>
              <a:rPr lang="en-ZA" sz="3600" dirty="0">
                <a:solidFill>
                  <a:prstClr val="black"/>
                </a:solidFill>
              </a:rPr>
              <a:t> Centauri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Alpha Centauri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The Sun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>
                <a:solidFill>
                  <a:prstClr val="black"/>
                </a:solidFill>
              </a:rPr>
              <a:t>Centaures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392489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US" sz="4300" b="1" dirty="0">
                <a:solidFill>
                  <a:prstClr val="black"/>
                </a:solidFill>
              </a:rPr>
              <a:t>Which instrument is amongst those used in studying the Sun’s eruptions?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prstClr val="black"/>
                </a:solidFill>
              </a:rPr>
              <a:t>Monet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>
                <a:solidFill>
                  <a:prstClr val="black"/>
                </a:solidFill>
              </a:rPr>
              <a:t>Square Kilometer Array</a:t>
            </a:r>
            <a:endParaRPr lang="en-US" sz="39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>
                <a:solidFill>
                  <a:prstClr val="black"/>
                </a:solidFill>
              </a:rPr>
              <a:t>Southern African Large Telescope</a:t>
            </a:r>
            <a:endParaRPr lang="en-US" sz="39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/>
              <a:t>Solar and </a:t>
            </a:r>
            <a:r>
              <a:rPr lang="en-US" sz="3900" dirty="0" err="1" smtClean="0"/>
              <a:t>Heliospheric</a:t>
            </a:r>
            <a:r>
              <a:rPr lang="en-US" sz="3900" dirty="0" smtClean="0"/>
              <a:t> Observatory</a:t>
            </a:r>
            <a:endParaRPr lang="en-ZA" sz="3900" dirty="0"/>
          </a:p>
          <a:p>
            <a:pPr marL="1257300" lvl="3" indent="0">
              <a:buNone/>
            </a:pPr>
            <a:r>
              <a:rPr lang="en-ZA" sz="3600" dirty="0" smtClean="0">
                <a:solidFill>
                  <a:srgbClr val="FF0000"/>
                </a:solidFill>
              </a:rPr>
              <a:t> </a:t>
            </a:r>
            <a:endParaRPr lang="en-ZA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928992" cy="453650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The coolest part of the Sun </a:t>
            </a:r>
            <a:r>
              <a:rPr lang="en-ZA" sz="4400" b="1" dirty="0" smtClean="0">
                <a:solidFill>
                  <a:prstClr val="black"/>
                </a:solidFill>
              </a:rPr>
              <a:t>which </a:t>
            </a:r>
            <a:r>
              <a:rPr lang="en-ZA" sz="4400" b="1" dirty="0">
                <a:solidFill>
                  <a:prstClr val="black"/>
                </a:solidFill>
              </a:rPr>
              <a:t>produces the light </a:t>
            </a:r>
            <a:r>
              <a:rPr lang="en-US" sz="4300" b="1" dirty="0" smtClean="0">
                <a:solidFill>
                  <a:prstClr val="black"/>
                </a:solidFill>
              </a:rPr>
              <a:t>we </a:t>
            </a:r>
            <a:r>
              <a:rPr lang="en-US" sz="4300" b="1" dirty="0">
                <a:solidFill>
                  <a:prstClr val="black"/>
                </a:solidFill>
              </a:rPr>
              <a:t>can see with our eyes is referred to as the </a:t>
            </a:r>
            <a:r>
              <a:rPr lang="en-US" sz="4300" b="1" dirty="0" smtClean="0">
                <a:solidFill>
                  <a:prstClr val="black"/>
                </a:solidFill>
              </a:rPr>
              <a:t>__</a:t>
            </a:r>
          </a:p>
          <a:p>
            <a:pPr marL="0" lvl="0" indent="0">
              <a:buNone/>
            </a:pPr>
            <a:endParaRPr lang="en-US" sz="11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Exosphere</a:t>
            </a:r>
            <a:endParaRPr lang="en-US" sz="32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Corona</a:t>
            </a:r>
            <a:endParaRPr lang="en-US" sz="32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Chromosphere</a:t>
            </a:r>
            <a:endParaRPr lang="en-US" sz="32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200" dirty="0" smtClean="0"/>
              <a:t>Photosphere</a:t>
            </a:r>
            <a:endParaRPr lang="en-ZA" sz="3200" dirty="0"/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771650" lvl="3" indent="-514350">
              <a:buFont typeface="Arial" pitchFamily="34" charset="0"/>
              <a:buAutoNum type="alphaUcPeriod"/>
            </a:pPr>
            <a:endParaRPr lang="en-Z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3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Magnitudes give us information about ________ of celestial bodies.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Size 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/>
              <a:t>Brightness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Shape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Mass </a:t>
            </a:r>
          </a:p>
        </p:txBody>
      </p:sp>
    </p:spTree>
    <p:extLst>
      <p:ext uri="{BB962C8B-B14F-4D97-AF65-F5344CB8AC3E}">
        <p14:creationId xmlns:p14="http://schemas.microsoft.com/office/powerpoint/2010/main" val="2326113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3900" b="1" dirty="0">
                <a:solidFill>
                  <a:prstClr val="black"/>
                </a:solidFill>
              </a:rPr>
              <a:t>The </a:t>
            </a:r>
            <a:r>
              <a:rPr lang="en-US" sz="3900" b="1" dirty="0" smtClean="0">
                <a:solidFill>
                  <a:prstClr val="black"/>
                </a:solidFill>
              </a:rPr>
              <a:t>primary/main mirror of the Southern </a:t>
            </a:r>
            <a:r>
              <a:rPr lang="en-US" sz="3900" b="1" dirty="0">
                <a:solidFill>
                  <a:prstClr val="black"/>
                </a:solidFill>
              </a:rPr>
              <a:t>African Large Telescope, SALT, is comprised of </a:t>
            </a:r>
            <a:r>
              <a:rPr lang="en-US" sz="3900" b="1" dirty="0" smtClean="0">
                <a:solidFill>
                  <a:prstClr val="black"/>
                </a:solidFill>
              </a:rPr>
              <a:t>____ </a:t>
            </a:r>
            <a:r>
              <a:rPr lang="en-US" sz="3900" b="1" dirty="0">
                <a:solidFill>
                  <a:prstClr val="black"/>
                </a:solidFill>
              </a:rPr>
              <a:t>individual </a:t>
            </a:r>
            <a:r>
              <a:rPr lang="en-US" sz="3900" b="1" dirty="0" smtClean="0">
                <a:solidFill>
                  <a:prstClr val="black"/>
                </a:solidFill>
              </a:rPr>
              <a:t>mirrors</a:t>
            </a:r>
            <a:r>
              <a:rPr lang="en-US" sz="3900" b="1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prstClr val="black"/>
                </a:solidFill>
              </a:rPr>
              <a:t>90</a:t>
            </a:r>
            <a:endParaRPr lang="en-ZA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91</a:t>
            </a:r>
            <a:endParaRPr lang="en-US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120</a:t>
            </a:r>
            <a:endParaRPr lang="en-US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102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7361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The </a:t>
            </a:r>
            <a:r>
              <a:rPr lang="en-US" sz="4300" b="1" dirty="0" smtClean="0">
                <a:solidFill>
                  <a:prstClr val="black"/>
                </a:solidFill>
              </a:rPr>
              <a:t>shape of the mirrors in the Southern </a:t>
            </a:r>
            <a:r>
              <a:rPr lang="en-US" sz="4300" b="1" dirty="0">
                <a:solidFill>
                  <a:prstClr val="black"/>
                </a:solidFill>
              </a:rPr>
              <a:t>African Large Telescope, SALT, </a:t>
            </a:r>
            <a:r>
              <a:rPr lang="en-US" sz="4300" b="1" dirty="0" smtClean="0">
                <a:solidFill>
                  <a:prstClr val="black"/>
                </a:solidFill>
              </a:rPr>
              <a:t>is ____</a:t>
            </a:r>
            <a:endParaRPr lang="en-US" sz="43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Heptagonal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Hexagonal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Pentagonal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Octagonal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4689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During sky viewing, how can one differentiate a planet from a star without using a telescope?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A star will be </a:t>
            </a:r>
            <a:r>
              <a:rPr lang="en-US" dirty="0" smtClean="0">
                <a:solidFill>
                  <a:prstClr val="black"/>
                </a:solidFill>
              </a:rPr>
              <a:t>brighter and bigger </a:t>
            </a:r>
            <a:r>
              <a:rPr lang="en-US" dirty="0">
                <a:solidFill>
                  <a:prstClr val="black"/>
                </a:solidFill>
              </a:rPr>
              <a:t>than a planet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</a:rPr>
              <a:t>A planet will be </a:t>
            </a:r>
            <a:r>
              <a:rPr lang="en-ZA" dirty="0" smtClean="0">
                <a:solidFill>
                  <a:prstClr val="black"/>
                </a:solidFill>
              </a:rPr>
              <a:t>brighter and bigger </a:t>
            </a:r>
            <a:r>
              <a:rPr lang="en-ZA" dirty="0">
                <a:solidFill>
                  <a:prstClr val="black"/>
                </a:solidFill>
              </a:rPr>
              <a:t>than a star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A star will </a:t>
            </a:r>
            <a:r>
              <a:rPr lang="en-US" dirty="0" smtClean="0"/>
              <a:t>appear to twinkle </a:t>
            </a:r>
            <a:r>
              <a:rPr lang="en-US" dirty="0"/>
              <a:t>whilst a planet will not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A star will have </a:t>
            </a:r>
            <a:r>
              <a:rPr lang="en-US" dirty="0" err="1">
                <a:solidFill>
                  <a:prstClr val="black"/>
                </a:solidFill>
              </a:rPr>
              <a:t>colour</a:t>
            </a:r>
            <a:r>
              <a:rPr lang="en-US" dirty="0">
                <a:solidFill>
                  <a:prstClr val="black"/>
                </a:solidFill>
              </a:rPr>
              <a:t> whilst a planet will not have </a:t>
            </a:r>
            <a:r>
              <a:rPr lang="en-US" dirty="0" err="1" smtClean="0">
                <a:solidFill>
                  <a:prstClr val="black"/>
                </a:solidFill>
              </a:rPr>
              <a:t>colour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106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453650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Stars appear to twinkle because ___</a:t>
            </a:r>
            <a:endParaRPr lang="en-US" sz="5700" b="1" baseline="30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/>
              <a:t>There is a great amount of light from the Sun </a:t>
            </a:r>
            <a:r>
              <a:rPr lang="en-ZA" sz="3900" dirty="0" smtClean="0"/>
              <a:t>that passes through the Earth’s atmosphere that is shining </a:t>
            </a:r>
            <a:r>
              <a:rPr lang="en-ZA" sz="3900" dirty="0"/>
              <a:t>on them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light from the star gets </a:t>
            </a:r>
            <a:r>
              <a:rPr lang="en-ZA" sz="3900" dirty="0" smtClean="0"/>
              <a:t>refracted </a:t>
            </a:r>
            <a:r>
              <a:rPr lang="en-ZA" sz="3900" dirty="0"/>
              <a:t>or bent, </a:t>
            </a:r>
            <a:r>
              <a:rPr lang="en-ZA" sz="3900" dirty="0" smtClean="0"/>
              <a:t>as </a:t>
            </a:r>
            <a:r>
              <a:rPr lang="en-ZA" sz="3900" dirty="0"/>
              <a:t>it passes through the different layers of the Earth’s </a:t>
            </a:r>
            <a:r>
              <a:rPr lang="en-ZA" sz="3900" dirty="0" smtClean="0"/>
              <a:t>atmosphere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a lot of gaseous reactions taking place inside and this causes a star to appear to twinkle at night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too much sunlight in the sky</a:t>
            </a:r>
            <a:endParaRPr lang="en-ZA" sz="3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1312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Stars are closer to the Earth than planets.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  <a:endParaRPr lang="en-US" sz="3600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2220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752528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ZA" sz="16000" b="1" dirty="0">
                <a:solidFill>
                  <a:prstClr val="black"/>
                </a:solidFill>
              </a:rPr>
              <a:t>Which of the following is the correct sequence of Moon phases</a:t>
            </a:r>
            <a:r>
              <a:rPr lang="en-ZA" sz="16000" b="1" dirty="0" smtClean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endParaRPr lang="en-US" sz="4200" b="1" dirty="0">
              <a:solidFill>
                <a:prstClr val="black"/>
              </a:solidFill>
            </a:endParaRP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/>
              <a:t>New moon, first quarter, full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>
                <a:solidFill>
                  <a:prstClr val="black"/>
                </a:solidFill>
              </a:rPr>
              <a:t>First quarter, new moon, full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 smtClean="0">
                <a:solidFill>
                  <a:prstClr val="black"/>
                </a:solidFill>
              </a:rPr>
              <a:t>First </a:t>
            </a:r>
            <a:r>
              <a:rPr lang="en-ZA" sz="12800" dirty="0">
                <a:solidFill>
                  <a:prstClr val="black"/>
                </a:solidFill>
              </a:rPr>
              <a:t>quarter, full moon, new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>
                <a:solidFill>
                  <a:prstClr val="black"/>
                </a:solidFill>
              </a:rPr>
              <a:t>Full moon, first quarter, new moon, third quarter</a:t>
            </a:r>
          </a:p>
          <a:p>
            <a:pPr marL="0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88430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6"/>
            <a:ext cx="8964488" cy="4547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How long does it take light from the Sun to reach the Earth?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24 hours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8</a:t>
            </a:r>
            <a:r>
              <a:rPr lang="en-US" sz="3600" dirty="0" smtClean="0">
                <a:solidFill>
                  <a:prstClr val="black"/>
                </a:solidFill>
              </a:rPr>
              <a:t> hours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8 seconds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/>
              <a:t>8 minutes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5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South African Astronomical Observatory, SAAO, </a:t>
            </a:r>
            <a:r>
              <a:rPr lang="en-U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concentrates its research at Sutherland on </a:t>
            </a: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_____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X-ray </a:t>
            </a: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astronomy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ZA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Gravitational </a:t>
            </a: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waves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ZA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Optical astronomy</a:t>
            </a:r>
          </a:p>
          <a:p>
            <a:pPr marL="1257300" lvl="3" indent="0">
              <a:spcBef>
                <a:spcPts val="0"/>
              </a:spcBef>
              <a:buNone/>
              <a:defRPr/>
            </a:pPr>
            <a:endParaRPr lang="en-ZA" sz="3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257300" lvl="3" indent="0">
              <a:spcBef>
                <a:spcPts val="0"/>
              </a:spcBef>
              <a:buNone/>
              <a:defRPr/>
            </a:pPr>
            <a:r>
              <a:rPr lang="en-ZA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D. Radio </a:t>
            </a: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astronomy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3883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400" b="1" kern="0" dirty="0">
                <a:solidFill>
                  <a:srgbClr val="000000"/>
                </a:solidFill>
                <a:latin typeface="Arial"/>
                <a:cs typeface="Arial"/>
              </a:rPr>
              <a:t>A light year is a measure </a:t>
            </a:r>
            <a:r>
              <a:rPr lang="en-ZA" sz="4400" b="1" kern="0" dirty="0" smtClean="0">
                <a:solidFill>
                  <a:srgbClr val="000000"/>
                </a:solidFill>
                <a:latin typeface="Arial"/>
                <a:cs typeface="Arial"/>
              </a:rPr>
              <a:t>of___</a:t>
            </a:r>
            <a:endParaRPr lang="en-ZA" sz="4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ime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ight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latin typeface="Arial"/>
                <a:cs typeface="Arial"/>
              </a:rPr>
              <a:t>D</a:t>
            </a:r>
            <a:r>
              <a:rPr lang="en-ZA" sz="3600" kern="0" dirty="0" smtClean="0">
                <a:latin typeface="Arial"/>
                <a:cs typeface="Arial"/>
              </a:rPr>
              <a:t>istance</a:t>
            </a:r>
            <a:endParaRPr lang="en-ZA" sz="3600" kern="0" dirty="0"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Speed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01803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464496"/>
          </a:xfrm>
        </p:spPr>
        <p:txBody>
          <a:bodyPr>
            <a:normAutofit lnSpcReduction="10000"/>
          </a:bodyPr>
          <a:lstStyle/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US" altLang="en-US" sz="4400" b="1" kern="0" dirty="0" smtClean="0">
                <a:cs typeface="Arial"/>
              </a:rPr>
              <a:t>In which area and province can we find the </a:t>
            </a:r>
            <a:r>
              <a:rPr lang="en-ZA" sz="4400" b="1" dirty="0" smtClean="0">
                <a:ea typeface="Calibri"/>
                <a:cs typeface="Arial" panose="020B0604020202020204" pitchFamily="34" charset="0"/>
              </a:rPr>
              <a:t>Southern </a:t>
            </a:r>
            <a:r>
              <a:rPr lang="en-ZA" sz="4400" b="1" dirty="0">
                <a:ea typeface="Calibri"/>
                <a:cs typeface="Arial" panose="020B0604020202020204" pitchFamily="34" charset="0"/>
              </a:rPr>
              <a:t>African Large </a:t>
            </a:r>
            <a:r>
              <a:rPr lang="en-ZA" sz="4400" b="1" dirty="0" smtClean="0">
                <a:ea typeface="Calibri"/>
                <a:cs typeface="Arial" panose="020B0604020202020204" pitchFamily="34" charset="0"/>
              </a:rPr>
              <a:t>Telescope, SALT?</a:t>
            </a:r>
            <a:endParaRPr lang="en-ZA" sz="4400" b="1" dirty="0">
              <a:ea typeface="Calibri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ZA" sz="3200" dirty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1543050" lvl="2" indent="-742950">
              <a:spcBef>
                <a:spcPts val="0"/>
              </a:spcBef>
              <a:buFont typeface="+mj-lt"/>
              <a:buAutoNum type="alphaUcPeriod"/>
            </a:pPr>
            <a:r>
              <a:rPr lang="en-ZA" sz="3600" dirty="0" smtClean="0">
                <a:ea typeface="Calibri"/>
                <a:cs typeface="Arial" panose="020B0604020202020204" pitchFamily="34" charset="0"/>
              </a:rPr>
              <a:t>Cape Town, Western Cape</a:t>
            </a:r>
          </a:p>
          <a:p>
            <a:pPr marL="1543050" lvl="2" indent="-742950">
              <a:spcBef>
                <a:spcPts val="0"/>
              </a:spcBef>
              <a:buFont typeface="+mj-lt"/>
              <a:buAutoNum type="alphaUcPeriod"/>
            </a:pPr>
            <a:r>
              <a:rPr lang="en-ZA" sz="3600" dirty="0" smtClean="0">
                <a:ea typeface="Calibri"/>
                <a:cs typeface="Arial" panose="020B0604020202020204" pitchFamily="34" charset="0"/>
              </a:rPr>
              <a:t>Bloemfontein, Free State</a:t>
            </a:r>
          </a:p>
          <a:p>
            <a:pPr marL="1543050" lvl="2" indent="-742950">
              <a:spcBef>
                <a:spcPts val="0"/>
              </a:spcBef>
              <a:buFont typeface="+mj-lt"/>
              <a:buAutoNum type="alphaUcPeriod"/>
            </a:pPr>
            <a:r>
              <a:rPr lang="en-ZA" sz="3600" dirty="0" smtClean="0">
                <a:ea typeface="Calibri"/>
                <a:cs typeface="Arial" panose="020B0604020202020204" pitchFamily="34" charset="0"/>
              </a:rPr>
              <a:t>Sutherland, Northern Cape</a:t>
            </a:r>
          </a:p>
          <a:p>
            <a:pPr marL="1543050" lvl="2" indent="-742950">
              <a:spcBef>
                <a:spcPts val="0"/>
              </a:spcBef>
              <a:buFont typeface="+mj-lt"/>
              <a:buAutoNum type="alphaUcPeriod"/>
            </a:pPr>
            <a:r>
              <a:rPr lang="en-ZA" sz="3600" dirty="0" err="1" smtClean="0">
                <a:ea typeface="Calibri"/>
                <a:cs typeface="Arial" panose="020B0604020202020204" pitchFamily="34" charset="0"/>
              </a:rPr>
              <a:t>Carnavorn</a:t>
            </a:r>
            <a:r>
              <a:rPr lang="en-ZA" sz="3600" dirty="0" smtClean="0">
                <a:ea typeface="Calibri"/>
                <a:cs typeface="Arial" panose="020B0604020202020204" pitchFamily="34" charset="0"/>
              </a:rPr>
              <a:t>, Northern Cape</a:t>
            </a:r>
          </a:p>
          <a:p>
            <a:pPr marL="0" lvl="0" indent="0">
              <a:spcBef>
                <a:spcPts val="0"/>
              </a:spcBef>
              <a:buNone/>
            </a:pPr>
            <a:endParaRPr lang="en-ZA" sz="3600" b="1" dirty="0" smtClean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5409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48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b="1" dirty="0" smtClean="0"/>
              <a:t>RULES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464496"/>
          </a:xfrm>
        </p:spPr>
        <p:txBody>
          <a:bodyPr/>
          <a:lstStyle/>
          <a:p>
            <a:r>
              <a:rPr lang="en-US" dirty="0" smtClean="0"/>
              <a:t>Please note that the first team to give the correct answer, is the winner. Other than that, you can proceed with other questions until you get a winner.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all questions are exhausted and no winner is identified, you are more than welcome to set other questions or use the previous ones.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68579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Sun is at the </a:t>
            </a:r>
            <a:r>
              <a:rPr lang="en-US" sz="4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centre</a:t>
            </a: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en-US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</a:t>
            </a:r>
            <a:endParaRPr lang="en-US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latin typeface="Arial" pitchFamily="34" charset="0"/>
                <a:cs typeface="Arial" pitchFamily="34" charset="0"/>
              </a:rPr>
              <a:t>Milky Way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Solar </a:t>
            </a:r>
            <a:r>
              <a:rPr lang="sv-SE" sz="3200" dirty="0">
                <a:latin typeface="Arial" pitchFamily="34" charset="0"/>
                <a:cs typeface="Arial" pitchFamily="34" charset="0"/>
              </a:rPr>
              <a:t>System 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Andromeda </a:t>
            </a:r>
            <a:r>
              <a:rPr lang="sv-SE" sz="3200" dirty="0">
                <a:latin typeface="Arial" pitchFamily="34" charset="0"/>
                <a:cs typeface="Arial" pitchFamily="34" charset="0"/>
              </a:rPr>
              <a:t>Galaxy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Universe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6981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Which of the following planets is the biggest of the terrestrial planets?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Mars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Earth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Jupiter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Venus</a:t>
            </a:r>
            <a:endParaRPr lang="en-ZA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026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64497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Which one </a:t>
            </a:r>
            <a:r>
              <a:rPr lang="en-ZA" altLang="en-US" sz="4400" b="1" kern="0" dirty="0" smtClean="0">
                <a:solidFill>
                  <a:srgbClr val="000000"/>
                </a:solidFill>
                <a:cs typeface="Arial"/>
              </a:rPr>
              <a:t>of the following is </a:t>
            </a: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the smallest?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3600" b="1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Atom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cs typeface="Arial"/>
              </a:rPr>
              <a:t>Asteroid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cs typeface="Arial"/>
              </a:rPr>
              <a:t>Pluto</a:t>
            </a:r>
            <a:endParaRPr lang="en-ZA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The Moon</a:t>
            </a:r>
            <a:endParaRPr lang="en-US" altLang="en-US" sz="3600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897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47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The two space satellites that South Africa built are _____</a:t>
            </a:r>
          </a:p>
          <a:p>
            <a:pPr marL="0" indent="0">
              <a:buNone/>
            </a:pPr>
            <a:endParaRPr lang="en-ZA" sz="2400" b="1" dirty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/>
              <a:t>SunSat</a:t>
            </a:r>
            <a:r>
              <a:rPr lang="en-ZA" sz="3600" dirty="0" smtClean="0"/>
              <a:t> and Soyuz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/>
              <a:t>SumbandilaSat</a:t>
            </a:r>
            <a:r>
              <a:rPr lang="en-ZA" sz="3600" dirty="0" smtClean="0"/>
              <a:t> and </a:t>
            </a:r>
            <a:r>
              <a:rPr lang="en-ZA" sz="3600" dirty="0" err="1" smtClean="0"/>
              <a:t>SunSat</a:t>
            </a:r>
            <a:endParaRPr lang="en-ZA" sz="3600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smtClean="0"/>
              <a:t>Spaceship and </a:t>
            </a:r>
            <a:r>
              <a:rPr lang="en-ZA" sz="3600" dirty="0" err="1" smtClean="0"/>
              <a:t>SumbandilaSat</a:t>
            </a:r>
            <a:endParaRPr lang="en-ZA" sz="3600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/>
              <a:t>SumbandilaSat</a:t>
            </a:r>
            <a:r>
              <a:rPr lang="en-ZA" sz="3600" dirty="0" smtClean="0"/>
              <a:t> and Soyuz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54725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</a:t>
            </a:r>
            <a:r>
              <a:rPr lang="en-US" sz="4000" b="1" dirty="0" smtClean="0">
                <a:solidFill>
                  <a:prstClr val="black"/>
                </a:solidFill>
              </a:rPr>
              <a:t>arrangement represent a star, galaxy and constellation respectively.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Rigel, Cluster, Scorpio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Scorpio, Neptune, Rigel</a:t>
            </a:r>
            <a:endParaRPr lang="en-US" sz="32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Sun, Milky Way, Sirius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Sirius, Andromeda, Orion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endParaRPr lang="en-US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21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17632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ZA" sz="4000" b="1" dirty="0">
                <a:solidFill>
                  <a:prstClr val="black"/>
                </a:solidFill>
              </a:rPr>
              <a:t>What is the name of the supercluster of galaxies to which the Milky Way belongs?</a:t>
            </a:r>
            <a:endParaRPr lang="en-US" sz="4000" b="1" dirty="0">
              <a:solidFill>
                <a:prstClr val="black"/>
              </a:solidFill>
            </a:endParaRPr>
          </a:p>
          <a:p>
            <a:pPr marL="40005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Sagittarius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/>
              <a:t>Virgo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</a:rPr>
              <a:t>Superfly</a:t>
            </a:r>
            <a:endParaRPr lang="en-US" sz="3600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Coma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62623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785395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is incorrect about the Milky Way and Andromeda Galaxies?</a:t>
            </a:r>
          </a:p>
          <a:p>
            <a:pPr marL="1543050" lvl="2" indent="-742950">
              <a:buFont typeface="+mj-lt"/>
              <a:buAutoNum type="alphaUcPeriod"/>
            </a:pPr>
            <a:endParaRPr lang="en-ZA" sz="35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almost similar in shape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have dwarf galaxies orbiting them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expected to collide together in future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500" dirty="0"/>
              <a:t>They are equidistant from the Earth</a:t>
            </a:r>
            <a:endParaRPr lang="en-ZA" sz="35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8594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568952" cy="4392488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>
                <a:solidFill>
                  <a:prstClr val="black"/>
                </a:solidFill>
                <a:ea typeface="Calibri"/>
                <a:cs typeface="Times New Roman"/>
              </a:rPr>
              <a:t>The solar system lies at the centre of the Milky Way Galaxy.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8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914650" lvl="5" indent="-742950">
              <a:lnSpc>
                <a:spcPts val="432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True</a:t>
            </a:r>
          </a:p>
          <a:p>
            <a:pPr marL="2914650" lvl="5" indent="-742950">
              <a:lnSpc>
                <a:spcPts val="432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ea typeface="Calibri"/>
                <a:cs typeface="Times New Roman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260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464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 smtClean="0"/>
              <a:t>The </a:t>
            </a:r>
            <a:r>
              <a:rPr lang="en-ZA" sz="4300" b="1" dirty="0"/>
              <a:t>most abundant element in the </a:t>
            </a:r>
            <a:r>
              <a:rPr lang="en-ZA" sz="4300" b="1" dirty="0" smtClean="0"/>
              <a:t>universe is _______</a:t>
            </a:r>
            <a:endParaRPr lang="en-ZA" sz="4300" b="1" dirty="0"/>
          </a:p>
          <a:p>
            <a:pPr marL="0" indent="0">
              <a:buNone/>
            </a:pPr>
            <a:r>
              <a:rPr lang="en-ZA" sz="4000" b="1" dirty="0"/>
              <a:t> </a:t>
            </a:r>
            <a:endParaRPr lang="en-ZA" sz="4000" b="1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/>
              <a:t>H</a:t>
            </a:r>
            <a:r>
              <a:rPr lang="en-ZA" sz="3900" dirty="0" smtClean="0"/>
              <a:t>elium</a:t>
            </a:r>
            <a:endParaRPr lang="en-ZA" sz="39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/>
              <a:t>H</a:t>
            </a:r>
            <a:r>
              <a:rPr lang="en-ZA" sz="3900" dirty="0" smtClean="0"/>
              <a:t>ydrogen</a:t>
            </a:r>
            <a:endParaRPr lang="en-ZA" sz="39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/>
              <a:t>C</a:t>
            </a:r>
            <a:r>
              <a:rPr lang="en-ZA" sz="3900" dirty="0" smtClean="0"/>
              <a:t>arbon</a:t>
            </a:r>
            <a:endParaRPr lang="en-ZA" sz="39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/>
              <a:t>S</a:t>
            </a:r>
            <a:r>
              <a:rPr lang="en-ZA" sz="3900" dirty="0" smtClean="0"/>
              <a:t>ilicon</a:t>
            </a:r>
            <a:endParaRPr lang="en-US" sz="3900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49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An instrument used to measure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the movement </a:t>
            </a: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of a star towards or away from the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Earth is a(n)___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2600" b="1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latin typeface="Arial"/>
                <a:cs typeface="Arial"/>
              </a:rPr>
              <a:t>Spectroscope</a:t>
            </a: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Microscope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tethoscope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Oscilloscope</a:t>
            </a:r>
            <a:endParaRPr lang="en-US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15289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The Milky Way Galaxy belongs to a collection of galaxies known as ________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/>
              <a:t>Local Group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Milky Way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Triangulum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Small </a:t>
            </a:r>
            <a:r>
              <a:rPr lang="en-ZA" sz="3600" dirty="0" err="1">
                <a:solidFill>
                  <a:prstClr val="black"/>
                </a:solidFill>
                <a:ea typeface="Calibri"/>
                <a:cs typeface="Times New Roman"/>
              </a:rPr>
              <a:t>Magellanic</a:t>
            </a: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 Cloud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35370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OF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49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4708525"/>
          </a:xfrm>
        </p:spPr>
        <p:txBody>
          <a:bodyPr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400" b="1" dirty="0">
                <a:cs typeface="Arial" pitchFamily="34" charset="0"/>
              </a:rPr>
              <a:t>At the end of its life as a </a:t>
            </a:r>
            <a:r>
              <a:rPr lang="en-US" sz="4400" b="1" dirty="0" smtClean="0">
                <a:cs typeface="Arial" pitchFamily="34" charset="0"/>
              </a:rPr>
              <a:t>star, </a:t>
            </a:r>
            <a:r>
              <a:rPr lang="en-US" sz="4400" b="1" dirty="0">
                <a:cs typeface="Arial" pitchFamily="34" charset="0"/>
              </a:rPr>
              <a:t>our Sun will become a</a:t>
            </a:r>
            <a:r>
              <a:rPr lang="en-US" sz="4400" dirty="0">
                <a:cs typeface="Arial" pitchFamily="34" charset="0"/>
              </a:rPr>
              <a:t> </a:t>
            </a:r>
            <a:r>
              <a:rPr lang="en-US" sz="4400" dirty="0" smtClean="0">
                <a:cs typeface="Arial" pitchFamily="34" charset="0"/>
              </a:rPr>
              <a:t>______</a:t>
            </a:r>
            <a:endParaRPr lang="en-US" sz="4400" dirty="0">
              <a:cs typeface="Arial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S</a:t>
            </a:r>
            <a:r>
              <a:rPr lang="en-US" sz="3600" dirty="0" smtClean="0">
                <a:cs typeface="Arial" pitchFamily="34" charset="0"/>
              </a:rPr>
              <a:t>upernova </a:t>
            </a:r>
            <a:r>
              <a:rPr lang="en-US" sz="3600" dirty="0">
                <a:cs typeface="Arial" pitchFamily="34" charset="0"/>
              </a:rPr>
              <a:t>   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Black </a:t>
            </a:r>
            <a:r>
              <a:rPr lang="en-US" sz="3600" dirty="0">
                <a:cs typeface="Arial" pitchFamily="34" charset="0"/>
              </a:rPr>
              <a:t>hole    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Black </a:t>
            </a:r>
            <a:r>
              <a:rPr lang="en-US" sz="3600" dirty="0">
                <a:cs typeface="Arial" pitchFamily="34" charset="0"/>
              </a:rPr>
              <a:t>dwarf  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Neutron </a:t>
            </a:r>
            <a:r>
              <a:rPr lang="en-US" sz="3600" dirty="0">
                <a:cs typeface="Arial" pitchFamily="34" charset="0"/>
              </a:rPr>
              <a:t>star  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86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T</a:t>
            </a:r>
            <a:r>
              <a:rPr lang="en-US" sz="4000" b="1" dirty="0" smtClean="0">
                <a:solidFill>
                  <a:prstClr val="black"/>
                </a:solidFill>
              </a:rPr>
              <a:t>o which galaxy does our Sun belong?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Andromeda Nebula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Large </a:t>
            </a:r>
            <a:r>
              <a:rPr lang="en-US" sz="3600" dirty="0" err="1" smtClean="0"/>
              <a:t>Magellanic</a:t>
            </a:r>
            <a:r>
              <a:rPr lang="en-US" sz="3600" dirty="0" smtClean="0"/>
              <a:t> Clouds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Small </a:t>
            </a:r>
            <a:r>
              <a:rPr lang="en-US" sz="3600" dirty="0" err="1" smtClean="0"/>
              <a:t>Magellanic</a:t>
            </a:r>
            <a:r>
              <a:rPr lang="en-US" sz="3600" dirty="0" smtClean="0"/>
              <a:t> Clouds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Milky Way Galaxy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68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596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 following statements about the Sun, is true</a:t>
            </a:r>
            <a:r>
              <a:rPr lang="en-US" altLang="en-US" sz="40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/>
            </a:r>
            <a:b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</a:br>
            <a:endParaRPr lang="en-US" altLang="en-US" sz="44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the biggest and brightest star in the Universe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latin typeface="Arial"/>
                <a:cs typeface="Arial"/>
              </a:rPr>
              <a:t>It is hot, rotates and always changes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always goes around the Earth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bigger than the Earth  but smaller than the Moon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962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The Sun also plays a role of a big anchor which creates gravity that keeps planets in their orbits.</a:t>
            </a:r>
          </a:p>
          <a:p>
            <a:pPr marL="0" indent="0">
              <a:buNone/>
            </a:pPr>
            <a:endParaRPr lang="en-US" b="1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04591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There are some solid particles that can be found in the Sun.</a:t>
            </a:r>
          </a:p>
          <a:p>
            <a:pPr marL="0" indent="0">
              <a:buNone/>
            </a:pPr>
            <a:endParaRPr lang="en-US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True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802356624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12819</TotalTime>
  <Words>1284</Words>
  <Application>Microsoft Office PowerPoint</Application>
  <PresentationFormat>On-screen Show (4:3)</PresentationFormat>
  <Paragraphs>306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Times New Roman</vt:lpstr>
      <vt:lpstr>SAASTA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190</cp:revision>
  <dcterms:created xsi:type="dcterms:W3CDTF">2015-05-19T08:25:08Z</dcterms:created>
  <dcterms:modified xsi:type="dcterms:W3CDTF">2018-05-22T19:09:38Z</dcterms:modified>
</cp:coreProperties>
</file>