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sldIdLst>
    <p:sldId id="305" r:id="rId2"/>
    <p:sldId id="338" r:id="rId3"/>
    <p:sldId id="365" r:id="rId4"/>
    <p:sldId id="320" r:id="rId5"/>
    <p:sldId id="321" r:id="rId6"/>
    <p:sldId id="367" r:id="rId7"/>
    <p:sldId id="323" r:id="rId8"/>
    <p:sldId id="324" r:id="rId9"/>
    <p:sldId id="325" r:id="rId10"/>
    <p:sldId id="326" r:id="rId11"/>
    <p:sldId id="327" r:id="rId12"/>
    <p:sldId id="328" r:id="rId13"/>
    <p:sldId id="330" r:id="rId14"/>
    <p:sldId id="331" r:id="rId15"/>
    <p:sldId id="332" r:id="rId16"/>
    <p:sldId id="333" r:id="rId17"/>
    <p:sldId id="334" r:id="rId18"/>
    <p:sldId id="336" r:id="rId19"/>
    <p:sldId id="337" r:id="rId20"/>
    <p:sldId id="335" r:id="rId21"/>
    <p:sldId id="339" r:id="rId22"/>
    <p:sldId id="340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12" r:id="rId31"/>
    <p:sldId id="350" r:id="rId32"/>
    <p:sldId id="314" r:id="rId33"/>
    <p:sldId id="307" r:id="rId34"/>
    <p:sldId id="352" r:id="rId35"/>
    <p:sldId id="353" r:id="rId36"/>
    <p:sldId id="308" r:id="rId37"/>
    <p:sldId id="309" r:id="rId38"/>
    <p:sldId id="354" r:id="rId39"/>
    <p:sldId id="355" r:id="rId40"/>
    <p:sldId id="356" r:id="rId41"/>
    <p:sldId id="357" r:id="rId42"/>
    <p:sldId id="360" r:id="rId43"/>
    <p:sldId id="313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C206B-EAE1-408E-B3B7-DC05E55B5C67}" type="datetimeFigureOut">
              <a:rPr lang="en-ZA" smtClean="0"/>
              <a:t>2017/07/27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9F213-9623-4FDB-9CD2-EB14668793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425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10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73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4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8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8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0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6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63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9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8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03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69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526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We always see the different sides of the Moon from Earth. </a:t>
            </a:r>
          </a:p>
          <a:p>
            <a:pPr marL="0" indent="0">
              <a:buNone/>
            </a:pPr>
            <a:endParaRPr lang="en-US" sz="4000" b="1" dirty="0"/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True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1559399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066130"/>
          </a:xfrm>
        </p:spPr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248473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During New </a:t>
            </a:r>
            <a:r>
              <a:rPr lang="en-US" sz="4000" b="1" dirty="0"/>
              <a:t>M</a:t>
            </a:r>
            <a:r>
              <a:rPr lang="en-US" sz="4000" b="1" dirty="0" smtClean="0"/>
              <a:t>oon, </a:t>
            </a:r>
            <a:r>
              <a:rPr lang="en-US" sz="4000" b="1" dirty="0"/>
              <a:t>the </a:t>
            </a:r>
            <a:r>
              <a:rPr lang="en-US" sz="4000" b="1" dirty="0" smtClean="0"/>
              <a:t>Moon, the Earth and the Sun lie almost in the same line.</a:t>
            </a:r>
          </a:p>
          <a:p>
            <a:pPr marL="0" indent="0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True 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1873341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46449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300" b="1" dirty="0" smtClean="0"/>
              <a:t>The terms waning and waxing in Moon phases refer to _____</a:t>
            </a:r>
          </a:p>
          <a:p>
            <a:pPr marL="0" indent="0">
              <a:buNone/>
            </a:pPr>
            <a:endParaRPr lang="en-US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Growing and shrinking in illumination respectively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</a:rPr>
              <a:t>Growing and shrinking in </a:t>
            </a:r>
            <a:r>
              <a:rPr lang="en-US" dirty="0" smtClean="0">
                <a:solidFill>
                  <a:prstClr val="black"/>
                </a:solidFill>
              </a:rPr>
              <a:t>size </a:t>
            </a:r>
            <a:r>
              <a:rPr lang="en-US" dirty="0">
                <a:solidFill>
                  <a:prstClr val="black"/>
                </a:solidFill>
              </a:rPr>
              <a:t>respectively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 smtClean="0"/>
              <a:t>Shrinking and growing </a:t>
            </a:r>
            <a:r>
              <a:rPr lang="en-US" dirty="0"/>
              <a:t>in illumination </a:t>
            </a:r>
            <a:r>
              <a:rPr lang="en-US" dirty="0" smtClean="0"/>
              <a:t>respectively</a:t>
            </a:r>
          </a:p>
          <a:p>
            <a:pPr marL="514350" lvl="0" indent="-514350">
              <a:buFont typeface="+mj-lt"/>
              <a:buAutoNum type="alphaUcPeriod"/>
            </a:pPr>
            <a:r>
              <a:rPr lang="en-US" dirty="0"/>
              <a:t>Shrinking and </a:t>
            </a:r>
            <a:r>
              <a:rPr lang="en-US" dirty="0" smtClean="0"/>
              <a:t>growing </a:t>
            </a:r>
            <a:r>
              <a:rPr lang="en-US" dirty="0"/>
              <a:t>in </a:t>
            </a:r>
            <a:r>
              <a:rPr lang="en-US" dirty="0" smtClean="0"/>
              <a:t>size </a:t>
            </a:r>
            <a:r>
              <a:rPr lang="en-US" dirty="0"/>
              <a:t>respectively</a:t>
            </a:r>
          </a:p>
          <a:p>
            <a:pPr marL="0" lvl="0" indent="0">
              <a:buNone/>
            </a:pPr>
            <a:endParaRPr lang="en-US" dirty="0" smtClean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3631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392489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4400" b="1" dirty="0">
                <a:solidFill>
                  <a:prstClr val="black"/>
                </a:solidFill>
              </a:rPr>
              <a:t>At what </a:t>
            </a:r>
            <a:r>
              <a:rPr lang="en-US" sz="4400" b="1" dirty="0" smtClean="0">
                <a:solidFill>
                  <a:prstClr val="black"/>
                </a:solidFill>
              </a:rPr>
              <a:t>average speed </a:t>
            </a:r>
            <a:r>
              <a:rPr lang="en-US" sz="4400" b="1" dirty="0">
                <a:solidFill>
                  <a:prstClr val="black"/>
                </a:solidFill>
              </a:rPr>
              <a:t>does </a:t>
            </a:r>
            <a:r>
              <a:rPr lang="en-US" sz="4400" b="1" dirty="0" smtClean="0">
                <a:solidFill>
                  <a:prstClr val="black"/>
                </a:solidFill>
              </a:rPr>
              <a:t>the Earth </a:t>
            </a:r>
            <a:r>
              <a:rPr lang="en-US" sz="4400" b="1" dirty="0">
                <a:solidFill>
                  <a:prstClr val="black"/>
                </a:solidFill>
              </a:rPr>
              <a:t>go around the Sun?</a:t>
            </a:r>
            <a:endParaRPr lang="en-ZA" sz="4400" b="1" dirty="0">
              <a:solidFill>
                <a:prstClr val="black"/>
              </a:solidFill>
            </a:endParaRPr>
          </a:p>
          <a:p>
            <a:pPr marL="800100" lvl="2" indent="0">
              <a:buNone/>
            </a:pPr>
            <a:endParaRPr lang="en-ZA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 smtClean="0"/>
              <a:t>29,8 </a:t>
            </a:r>
            <a:r>
              <a:rPr lang="en-ZA" sz="4000" dirty="0"/>
              <a:t>km/s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29,8 m/s</a:t>
            </a:r>
            <a:endParaRPr lang="en-ZA" sz="40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/>
              <a:t>3</a:t>
            </a:r>
            <a:r>
              <a:rPr lang="en-ZA" sz="4000" dirty="0" smtClean="0"/>
              <a:t>9,8 </a:t>
            </a:r>
            <a:r>
              <a:rPr lang="en-ZA" sz="4000" dirty="0"/>
              <a:t>km/s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39,8 m/s</a:t>
            </a:r>
            <a:endParaRPr lang="en-ZA" sz="4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13458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427707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100" b="1" dirty="0">
                <a:solidFill>
                  <a:prstClr val="black"/>
                </a:solidFill>
              </a:rPr>
              <a:t>At what </a:t>
            </a:r>
            <a:r>
              <a:rPr lang="en-US" sz="4100" b="1" dirty="0" smtClean="0">
                <a:solidFill>
                  <a:prstClr val="black"/>
                </a:solidFill>
              </a:rPr>
              <a:t>average speed </a:t>
            </a:r>
            <a:r>
              <a:rPr lang="en-US" sz="4100" b="1" dirty="0">
                <a:solidFill>
                  <a:prstClr val="black"/>
                </a:solidFill>
              </a:rPr>
              <a:t>does </a:t>
            </a:r>
            <a:r>
              <a:rPr lang="en-US" sz="4100" b="1" dirty="0" smtClean="0">
                <a:solidFill>
                  <a:prstClr val="black"/>
                </a:solidFill>
              </a:rPr>
              <a:t>the Moon </a:t>
            </a:r>
            <a:r>
              <a:rPr lang="en-US" sz="4100" b="1" dirty="0">
                <a:solidFill>
                  <a:prstClr val="black"/>
                </a:solidFill>
              </a:rPr>
              <a:t>go around the </a:t>
            </a:r>
            <a:r>
              <a:rPr lang="en-US" sz="4100" b="1" dirty="0" smtClean="0">
                <a:solidFill>
                  <a:prstClr val="black"/>
                </a:solidFill>
              </a:rPr>
              <a:t>Earth?</a:t>
            </a:r>
            <a:endParaRPr lang="en-ZA" sz="4100" b="1" dirty="0">
              <a:solidFill>
                <a:prstClr val="black"/>
              </a:solidFill>
            </a:endParaRPr>
          </a:p>
          <a:p>
            <a:pPr marL="800100" lvl="2" indent="0">
              <a:buNone/>
            </a:pPr>
            <a:endParaRPr lang="en-ZA" sz="22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</a:rPr>
              <a:t>9,80 km/h</a:t>
            </a:r>
            <a:endParaRPr lang="en-ZA" sz="37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/>
              <a:t>3,68 km/h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</a:rPr>
              <a:t>9,80 m/h</a:t>
            </a:r>
            <a:endParaRPr lang="en-ZA" sz="37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</a:rPr>
              <a:t>3,68 m/h</a:t>
            </a:r>
            <a:endParaRPr lang="en-ZA" sz="37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2515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14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The Moon </a:t>
            </a:r>
            <a:r>
              <a:rPr lang="en-ZA" sz="4000" b="1" dirty="0"/>
              <a:t>has no light of its own but shines by </a:t>
            </a:r>
            <a:r>
              <a:rPr lang="en-ZA" sz="4000" b="1" dirty="0" smtClean="0"/>
              <a:t>reflecting sunlight from </a:t>
            </a:r>
            <a:r>
              <a:rPr lang="en-ZA" sz="4000" b="1" dirty="0"/>
              <a:t>its </a:t>
            </a:r>
            <a:r>
              <a:rPr lang="en-ZA" sz="4000" b="1" dirty="0" smtClean="0"/>
              <a:t>surface.</a:t>
            </a:r>
          </a:p>
          <a:p>
            <a:pPr marL="0" indent="0">
              <a:buNone/>
            </a:pPr>
            <a:endParaRPr lang="en-US" b="1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True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133566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43204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300" b="1" dirty="0" smtClean="0"/>
              <a:t>Colours of stars can tell their surface temperatures. Which of the </a:t>
            </a:r>
            <a:r>
              <a:rPr lang="en-US" sz="4300" b="1" dirty="0"/>
              <a:t>following arrangement </a:t>
            </a:r>
            <a:r>
              <a:rPr lang="en-US" sz="4300" b="1" dirty="0" smtClean="0"/>
              <a:t>represents </a:t>
            </a:r>
            <a:r>
              <a:rPr lang="en-US" sz="4400" b="1" dirty="0" smtClean="0">
                <a:solidFill>
                  <a:prstClr val="black"/>
                </a:solidFill>
              </a:rPr>
              <a:t>colours </a:t>
            </a:r>
            <a:r>
              <a:rPr lang="en-US" sz="4400" b="1" dirty="0">
                <a:solidFill>
                  <a:prstClr val="black"/>
                </a:solidFill>
              </a:rPr>
              <a:t>of stars </a:t>
            </a:r>
            <a:r>
              <a:rPr lang="en-US" sz="4300" b="1" dirty="0" smtClean="0"/>
              <a:t>from coolest to hottest.</a:t>
            </a:r>
          </a:p>
          <a:p>
            <a:pPr marL="0" indent="0">
              <a:buNone/>
            </a:pPr>
            <a:endParaRPr lang="en-US" sz="3500" b="1" dirty="0" smtClean="0"/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/>
              <a:t>Blue; white; yellow; orange; red</a:t>
            </a:r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/>
              <a:t>White; yellow; orange; red; blue</a:t>
            </a:r>
            <a:endParaRPr lang="en-US" sz="3800" dirty="0"/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/>
              <a:t>Red; orange; yellow; white; blue</a:t>
            </a:r>
            <a:endParaRPr lang="en-US" sz="3800" dirty="0"/>
          </a:p>
          <a:p>
            <a:pPr marL="1143000" lvl="1" indent="-742950">
              <a:buFont typeface="+mj-lt"/>
              <a:buAutoNum type="alphaUcPeriod"/>
            </a:pPr>
            <a:r>
              <a:rPr lang="en-US" sz="3800" dirty="0" smtClean="0">
                <a:solidFill>
                  <a:prstClr val="black"/>
                </a:solidFill>
              </a:rPr>
              <a:t>Orange; yellow; blue; white; red</a:t>
            </a:r>
            <a:endParaRPr lang="en-US" sz="3800" dirty="0">
              <a:solidFill>
                <a:prstClr val="black"/>
              </a:solidFill>
            </a:endParaRPr>
          </a:p>
          <a:p>
            <a:pPr marL="742950" indent="-742950">
              <a:buFont typeface="+mj-lt"/>
              <a:buAutoNum type="alphaUcPeriod"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404827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25963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US" sz="4300" b="1" dirty="0" smtClean="0">
                <a:solidFill>
                  <a:prstClr val="black"/>
                </a:solidFill>
              </a:rPr>
              <a:t>Which of the following planets </a:t>
            </a:r>
            <a:r>
              <a:rPr lang="en-US" sz="4300" b="1" dirty="0">
                <a:solidFill>
                  <a:prstClr val="black"/>
                </a:solidFill>
              </a:rPr>
              <a:t>has the shortest </a:t>
            </a:r>
            <a:r>
              <a:rPr lang="en-US" sz="4300" b="1" dirty="0" smtClean="0">
                <a:solidFill>
                  <a:prstClr val="black"/>
                </a:solidFill>
              </a:rPr>
              <a:t>year, no </a:t>
            </a:r>
            <a:r>
              <a:rPr lang="en-US" sz="4300" b="1" dirty="0">
                <a:solidFill>
                  <a:prstClr val="black"/>
                </a:solidFill>
              </a:rPr>
              <a:t>satellites and is covered with high mountains, valleys &amp; </a:t>
            </a:r>
            <a:r>
              <a:rPr lang="en-US" sz="4300" b="1" dirty="0" smtClean="0">
                <a:solidFill>
                  <a:prstClr val="black"/>
                </a:solidFill>
              </a:rPr>
              <a:t>craters?</a:t>
            </a:r>
            <a:endParaRPr lang="en-US" sz="43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Mars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Mercury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Venus</a:t>
            </a:r>
            <a:endParaRPr lang="en-US" sz="36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Earth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77661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392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The northern and southern hemispheres of the Earth </a:t>
            </a:r>
            <a:r>
              <a:rPr lang="en-ZA" sz="4000" b="1" dirty="0" smtClean="0"/>
              <a:t>experience different </a:t>
            </a:r>
            <a:r>
              <a:rPr lang="en-ZA" sz="4000" b="1" dirty="0"/>
              <a:t>seasons at the same time. </a:t>
            </a:r>
          </a:p>
          <a:p>
            <a:pPr marL="0" indent="0">
              <a:buNone/>
            </a:pPr>
            <a:endParaRPr lang="en-ZA" sz="4000" b="1" dirty="0" smtClean="0"/>
          </a:p>
          <a:p>
            <a:pPr marL="1257300" lvl="3" indent="0">
              <a:buNone/>
            </a:pPr>
            <a:r>
              <a:rPr lang="en-ZA" sz="2800" b="1" dirty="0"/>
              <a:t>	</a:t>
            </a:r>
            <a:r>
              <a:rPr lang="en-ZA" sz="3600" dirty="0" smtClean="0"/>
              <a:t>A</a:t>
            </a:r>
            <a:r>
              <a:rPr lang="en-ZA" sz="3600" dirty="0"/>
              <a:t>: True</a:t>
            </a:r>
          </a:p>
          <a:p>
            <a:pPr marL="1257300" lvl="3" indent="0">
              <a:buNone/>
            </a:pPr>
            <a:r>
              <a:rPr lang="en-ZA" sz="3600" dirty="0"/>
              <a:t> </a:t>
            </a:r>
            <a:r>
              <a:rPr lang="en-ZA" sz="3600" dirty="0" smtClean="0"/>
              <a:t>	B</a:t>
            </a:r>
            <a:r>
              <a:rPr lang="en-ZA" sz="3600" dirty="0"/>
              <a:t>: False </a:t>
            </a:r>
          </a:p>
          <a:p>
            <a:pPr mar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18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9"/>
            <a:ext cx="8928992" cy="45365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ZA" sz="3600" b="1" dirty="0"/>
              <a:t>What is the name given </a:t>
            </a:r>
            <a:r>
              <a:rPr lang="en-ZA" sz="3600" b="1" dirty="0" smtClean="0"/>
              <a:t>whereby day and night have approximately equal duration ?</a:t>
            </a:r>
          </a:p>
          <a:p>
            <a:pPr marL="0" lvl="0" indent="0">
              <a:buNone/>
            </a:pPr>
            <a:r>
              <a:rPr lang="en-ZA" sz="4000" b="1" dirty="0" smtClean="0"/>
              <a:t> </a:t>
            </a:r>
            <a:endParaRPr lang="en-ZA" sz="4000" b="1" dirty="0"/>
          </a:p>
          <a:p>
            <a:pPr marL="2171700" lvl="5" indent="0">
              <a:buNone/>
            </a:pPr>
            <a:r>
              <a:rPr lang="en-ZA" sz="2800" b="1" dirty="0" smtClean="0"/>
              <a:t>	</a:t>
            </a:r>
            <a:r>
              <a:rPr lang="en-ZA" sz="3200" dirty="0" smtClean="0"/>
              <a:t>A</a:t>
            </a:r>
            <a:r>
              <a:rPr lang="en-ZA" sz="3200" dirty="0"/>
              <a:t>: </a:t>
            </a:r>
            <a:r>
              <a:rPr lang="en-ZA" sz="3200" dirty="0" smtClean="0"/>
              <a:t>Equinox</a:t>
            </a:r>
            <a:endParaRPr lang="en-ZA" sz="3200" dirty="0"/>
          </a:p>
          <a:p>
            <a:pPr marL="2171700" lvl="5" indent="0">
              <a:buNone/>
            </a:pPr>
            <a:r>
              <a:rPr lang="en-Z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n-ZA" sz="3200" dirty="0" smtClean="0"/>
              <a:t>B</a:t>
            </a:r>
            <a:r>
              <a:rPr lang="en-ZA" sz="3200" dirty="0"/>
              <a:t>: Solstices</a:t>
            </a:r>
          </a:p>
          <a:p>
            <a:pPr marL="2171700" lvl="5" indent="0">
              <a:buNone/>
            </a:pPr>
            <a:r>
              <a:rPr lang="en-ZA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en-ZA" sz="3200" dirty="0" smtClean="0"/>
              <a:t>C</a:t>
            </a:r>
            <a:r>
              <a:rPr lang="en-ZA" sz="3200" dirty="0"/>
              <a:t>: Vernal</a:t>
            </a:r>
          </a:p>
          <a:p>
            <a:pPr marL="2171700" lvl="5" indent="0">
              <a:buNone/>
            </a:pPr>
            <a:r>
              <a:rPr lang="en-ZA" sz="3200" dirty="0" smtClean="0"/>
              <a:t>	D</a:t>
            </a:r>
            <a:r>
              <a:rPr lang="en-ZA" sz="3200" dirty="0"/>
              <a:t>: Autumnal </a:t>
            </a:r>
          </a:p>
          <a:p>
            <a:pPr marL="0" lv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1771650" lvl="3" indent="-514350">
              <a:buFont typeface="Arial" pitchFamily="34" charset="0"/>
              <a:buAutoNum type="alphaUcPeriod"/>
            </a:pPr>
            <a:endParaRPr lang="en-ZA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0439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RULES</a:t>
            </a:r>
            <a:endParaRPr lang="en-ZA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4597971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only have 60 seconds to answer the questions.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are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allowed </a:t>
            </a:r>
            <a:r>
              <a:rPr lang="en-US" altLang="en-US" sz="3600" b="1" dirty="0">
                <a:solidFill>
                  <a:schemeClr val="tx2"/>
                </a:solidFill>
              </a:rPr>
              <a:t>to discuss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amongst yourselves.</a:t>
            </a:r>
            <a:endParaRPr lang="en-US" altLang="en-US" sz="3600" b="1" dirty="0">
              <a:solidFill>
                <a:schemeClr val="tx2"/>
              </a:solidFill>
            </a:endParaRP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Calculators may be used if needed.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No internet is to be used, therefore the use of cellphones is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also prohibited</a:t>
            </a:r>
            <a:r>
              <a:rPr lang="en-US" altLang="en-US" sz="3600" b="1" dirty="0">
                <a:solidFill>
                  <a:schemeClr val="tx2"/>
                </a:solidFill>
              </a:rPr>
              <a:t>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The judge’s decision is final.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585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5365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400" b="1" dirty="0"/>
              <a:t>T</a:t>
            </a:r>
            <a:r>
              <a:rPr lang="en-ZA" sz="4400" b="1" dirty="0" smtClean="0"/>
              <a:t>he </a:t>
            </a:r>
            <a:r>
              <a:rPr lang="en-ZA" sz="4400" b="1" dirty="0"/>
              <a:t>word </a:t>
            </a:r>
            <a:r>
              <a:rPr lang="en-ZA" sz="4400" b="1" dirty="0" smtClean="0"/>
              <a:t>“</a:t>
            </a:r>
            <a:r>
              <a:rPr lang="en-ZA" sz="4400" b="1" i="1" dirty="0" smtClean="0"/>
              <a:t>month”</a:t>
            </a:r>
            <a:r>
              <a:rPr lang="en-ZA" sz="4400" b="1" dirty="0" smtClean="0"/>
              <a:t> </a:t>
            </a:r>
            <a:r>
              <a:rPr lang="en-ZA" sz="4400" b="1" dirty="0"/>
              <a:t>is derived from the Moon's 29.5 day </a:t>
            </a:r>
            <a:r>
              <a:rPr lang="en-ZA" sz="4400" b="1" dirty="0" smtClean="0"/>
              <a:t>period. </a:t>
            </a:r>
            <a:endParaRPr lang="en-ZA" sz="4400" b="1" dirty="0"/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True</a:t>
            </a:r>
            <a:endParaRPr lang="en-US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False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014253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464497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sz="5700" b="1" dirty="0" smtClean="0">
                <a:solidFill>
                  <a:prstClr val="black"/>
                </a:solidFill>
              </a:rPr>
              <a:t>The Moon’s 29,5 day period means </a:t>
            </a:r>
          </a:p>
          <a:p>
            <a:pPr marL="0" lvl="0" indent="0">
              <a:buNone/>
            </a:pPr>
            <a:r>
              <a:rPr lang="en-US" sz="5700" b="1" dirty="0" smtClean="0">
                <a:solidFill>
                  <a:prstClr val="black"/>
                </a:solidFill>
              </a:rPr>
              <a:t>that ___</a:t>
            </a:r>
            <a:endParaRPr lang="en-US" sz="57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1314450" lvl="2" indent="-514350">
              <a:buFont typeface="+mj-lt"/>
              <a:buAutoNum type="alphaUcPeriod"/>
            </a:pPr>
            <a:r>
              <a:rPr lang="en-US" sz="4000" dirty="0">
                <a:solidFill>
                  <a:prstClr val="black"/>
                </a:solidFill>
              </a:rPr>
              <a:t>It takes the Moon 29,5 days to </a:t>
            </a:r>
            <a:r>
              <a:rPr lang="en-US" sz="4000" dirty="0" smtClean="0">
                <a:solidFill>
                  <a:prstClr val="black"/>
                </a:solidFill>
              </a:rPr>
              <a:t>go once around </a:t>
            </a:r>
            <a:r>
              <a:rPr lang="en-US" sz="4000" dirty="0">
                <a:solidFill>
                  <a:prstClr val="black"/>
                </a:solidFill>
              </a:rPr>
              <a:t>the </a:t>
            </a:r>
            <a:r>
              <a:rPr lang="en-US" sz="4000" dirty="0" smtClean="0">
                <a:solidFill>
                  <a:prstClr val="black"/>
                </a:solidFill>
              </a:rPr>
              <a:t>Sun</a:t>
            </a:r>
            <a:endParaRPr lang="en-US" sz="4000" dirty="0">
              <a:solidFill>
                <a:prstClr val="black"/>
              </a:solidFill>
            </a:endParaRPr>
          </a:p>
          <a:p>
            <a:pPr marL="1314450" lvl="2" indent="-5143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It takes the Moon </a:t>
            </a:r>
            <a:r>
              <a:rPr lang="en-ZA" sz="4000" dirty="0">
                <a:solidFill>
                  <a:prstClr val="black"/>
                </a:solidFill>
              </a:rPr>
              <a:t>29,5 </a:t>
            </a:r>
            <a:r>
              <a:rPr lang="en-ZA" sz="4000" dirty="0" smtClean="0">
                <a:solidFill>
                  <a:prstClr val="black"/>
                </a:solidFill>
              </a:rPr>
              <a:t>days to change to one of the phases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US" sz="4000" dirty="0" smtClean="0"/>
              <a:t>It </a:t>
            </a:r>
            <a:r>
              <a:rPr lang="en-US" sz="4000" dirty="0"/>
              <a:t>takes the Moon 29,5 days to </a:t>
            </a:r>
            <a:r>
              <a:rPr lang="en-US" sz="4000" dirty="0" smtClean="0"/>
              <a:t>go once around </a:t>
            </a:r>
            <a:r>
              <a:rPr lang="en-US" sz="4000" dirty="0"/>
              <a:t>the Earth 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4000" dirty="0" smtClean="0">
                <a:solidFill>
                  <a:prstClr val="black"/>
                </a:solidFill>
              </a:rPr>
              <a:t>It takes the Moon 29,5 days to </a:t>
            </a:r>
            <a:r>
              <a:rPr lang="en-ZA" sz="4000" dirty="0">
                <a:solidFill>
                  <a:prstClr val="black"/>
                </a:solidFill>
              </a:rPr>
              <a:t>go on its </a:t>
            </a:r>
            <a:r>
              <a:rPr lang="en-ZA" sz="4000" dirty="0" smtClean="0">
                <a:solidFill>
                  <a:prstClr val="black"/>
                </a:solidFill>
              </a:rPr>
              <a:t>own orbit</a:t>
            </a:r>
          </a:p>
          <a:p>
            <a:pPr marL="2228850" lvl="4" indent="-514350">
              <a:buFont typeface="+mj-lt"/>
              <a:buAutoNum type="alphaUcPeriod"/>
            </a:pP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74251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5365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During which Moon phase are we not able to see the Moon from Earth?</a:t>
            </a:r>
          </a:p>
          <a:p>
            <a:pPr marL="0" indent="0">
              <a:buNone/>
            </a:pPr>
            <a:endParaRPr lang="en-US" sz="3600" b="1" dirty="0" smtClean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Full Moon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New Moon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First Quarter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Last Quarter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326113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4300" b="1" dirty="0">
                <a:solidFill>
                  <a:prstClr val="black"/>
                </a:solidFill>
              </a:rPr>
              <a:t>During which moon phase can we experience a </a:t>
            </a:r>
            <a:r>
              <a:rPr lang="en-US" sz="4300" b="1" dirty="0" smtClean="0">
                <a:solidFill>
                  <a:prstClr val="black"/>
                </a:solidFill>
              </a:rPr>
              <a:t>lunar eclipse</a:t>
            </a:r>
            <a:r>
              <a:rPr lang="en-US" sz="4300" b="1" dirty="0">
                <a:solidFill>
                  <a:prstClr val="black"/>
                </a:solidFill>
              </a:rPr>
              <a:t>?</a:t>
            </a:r>
          </a:p>
          <a:p>
            <a:pPr marL="0" lvl="0" indent="0">
              <a:buNone/>
            </a:pPr>
            <a:endParaRPr lang="en-US" sz="3900" b="1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/>
              <a:t>Full Moon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/>
              <a:t>New Moon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First Quarter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Last Quarter</a:t>
            </a:r>
            <a:endParaRPr lang="en-US" sz="4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64689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What are the two parts of the Moon’s shadow called?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800" b="1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>
                <a:solidFill>
                  <a:prstClr val="black"/>
                </a:solidFill>
              </a:rPr>
              <a:t>Waxing &amp; Waning gibbous</a:t>
            </a:r>
            <a:endParaRPr lang="en-ZA" sz="36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/>
              <a:t>Penumbra &amp; Umbra</a:t>
            </a:r>
            <a:endParaRPr lang="en-US" sz="3600" dirty="0"/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Corona &amp; </a:t>
            </a:r>
            <a:r>
              <a:rPr lang="en-US" sz="3600" dirty="0" err="1" smtClean="0">
                <a:solidFill>
                  <a:prstClr val="black"/>
                </a:solidFill>
              </a:rPr>
              <a:t>Antumbra</a:t>
            </a:r>
            <a:endParaRPr lang="en-US" sz="3600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err="1" smtClean="0">
                <a:solidFill>
                  <a:prstClr val="black"/>
                </a:solidFill>
              </a:rPr>
              <a:t>Antumbra</a:t>
            </a:r>
            <a:r>
              <a:rPr lang="en-US" sz="3600" dirty="0" smtClean="0">
                <a:solidFill>
                  <a:prstClr val="black"/>
                </a:solidFill>
              </a:rPr>
              <a:t> &amp; Umbra</a:t>
            </a: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273610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53650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An annular eclipse occurs when the Moon is ___</a:t>
            </a:r>
            <a:endParaRPr lang="en-US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i</a:t>
            </a:r>
            <a:r>
              <a:rPr lang="en-US" sz="3600" dirty="0" smtClean="0">
                <a:solidFill>
                  <a:prstClr val="black"/>
                </a:solidFill>
              </a:rPr>
              <a:t>s closest to the Earth in its orbit</a:t>
            </a:r>
            <a:endParaRPr lang="en-US" sz="36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furthest from the Earth in its orbit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i</a:t>
            </a:r>
            <a:r>
              <a:rPr lang="en-US" sz="3600" dirty="0" smtClean="0"/>
              <a:t>s halfway in its orbit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is </a:t>
            </a:r>
            <a:r>
              <a:rPr lang="en-US" sz="3600" dirty="0" smtClean="0"/>
              <a:t>in </a:t>
            </a:r>
            <a:r>
              <a:rPr lang="en-US" sz="3600" dirty="0"/>
              <a:t>its </a:t>
            </a:r>
            <a:r>
              <a:rPr lang="en-US" sz="3600" dirty="0" smtClean="0"/>
              <a:t>orbit</a:t>
            </a:r>
          </a:p>
          <a:p>
            <a:pPr marL="2228850" lvl="4" indent="-514350">
              <a:buFont typeface="+mj-lt"/>
              <a:buAutoNum type="alphaUcPeriod"/>
            </a:pPr>
            <a:endParaRPr lang="en-US" sz="3600" dirty="0"/>
          </a:p>
          <a:p>
            <a:pPr marL="2228850" lvl="4" indent="-514350">
              <a:buFont typeface="+mj-lt"/>
              <a:buAutoNum type="alphaUcPeriod"/>
            </a:pP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21067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640960" cy="4536504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4400" b="1" dirty="0" smtClean="0">
                <a:solidFill>
                  <a:prstClr val="black"/>
                </a:solidFill>
              </a:rPr>
              <a:t>Stars appear to twinkle because ___</a:t>
            </a:r>
            <a:endParaRPr lang="en-US" sz="4400" b="1" baseline="300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/>
              <a:t>The light from the star gets </a:t>
            </a:r>
            <a:r>
              <a:rPr lang="en-ZA" sz="3900" dirty="0" smtClean="0"/>
              <a:t>refracted </a:t>
            </a:r>
            <a:r>
              <a:rPr lang="en-ZA" sz="3900" dirty="0"/>
              <a:t>or bent, </a:t>
            </a:r>
            <a:r>
              <a:rPr lang="en-ZA" sz="3900" dirty="0" smtClean="0"/>
              <a:t>as </a:t>
            </a:r>
            <a:r>
              <a:rPr lang="en-ZA" sz="3900" dirty="0"/>
              <a:t>it passes through the different layers of the Earth’s </a:t>
            </a:r>
            <a:r>
              <a:rPr lang="en-ZA" sz="3900" dirty="0" smtClean="0"/>
              <a:t>atmosphere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>
                <a:solidFill>
                  <a:prstClr val="black"/>
                </a:solidFill>
              </a:rPr>
              <a:t>They are bright enough to do so</a:t>
            </a:r>
            <a:endParaRPr lang="en-ZA" sz="3900" dirty="0">
              <a:solidFill>
                <a:prstClr val="black"/>
              </a:solidFill>
            </a:endParaRPr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/>
              <a:t>The Sun shines on them</a:t>
            </a:r>
            <a:endParaRPr lang="en-ZA" sz="3900" dirty="0"/>
          </a:p>
          <a:p>
            <a:pPr marL="914400" lvl="1" indent="-514350">
              <a:buFont typeface="+mj-lt"/>
              <a:buAutoNum type="alphaUcPeriod"/>
            </a:pPr>
            <a:r>
              <a:rPr lang="en-ZA" sz="3900" dirty="0" smtClean="0">
                <a:solidFill>
                  <a:prstClr val="black"/>
                </a:solidFill>
              </a:rPr>
              <a:t>There is too much sunlight in the sky</a:t>
            </a:r>
            <a:endParaRPr lang="en-ZA" sz="39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81312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784976" cy="45365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400" b="1" dirty="0" smtClean="0">
                <a:solidFill>
                  <a:prstClr val="black"/>
                </a:solidFill>
              </a:rPr>
              <a:t>Planets are closer to the Earth than stars.</a:t>
            </a:r>
            <a:endParaRPr lang="en-US" sz="44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400" b="1" dirty="0">
              <a:solidFill>
                <a:prstClr val="black"/>
              </a:solidFill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True</a:t>
            </a:r>
            <a:endParaRPr lang="en-US" sz="3600" dirty="0"/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022206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525963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Which </a:t>
            </a:r>
            <a:r>
              <a:rPr lang="en-US" sz="4000" b="1" dirty="0" smtClean="0">
                <a:solidFill>
                  <a:prstClr val="black"/>
                </a:solidFill>
              </a:rPr>
              <a:t>of the following arrangement is correct in terms of size from the biggest?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Galaxy; Constellation; universe </a:t>
            </a:r>
            <a:endParaRPr lang="en-US" sz="3600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Universe; constellation; galaxy</a:t>
            </a:r>
            <a:endParaRPr lang="en-US" sz="3600" dirty="0"/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Constellation; galaxy; universe</a:t>
            </a:r>
            <a:endParaRPr lang="en-US" sz="3600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Universe; galaxy; constellation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843093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856984" cy="4608512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4300" b="1" dirty="0">
                <a:solidFill>
                  <a:prstClr val="black"/>
                </a:solidFill>
              </a:rPr>
              <a:t>Which of the following celestial bodies </a:t>
            </a:r>
            <a:r>
              <a:rPr lang="en-US" sz="4300" b="1" dirty="0" smtClean="0">
                <a:solidFill>
                  <a:prstClr val="black"/>
                </a:solidFill>
              </a:rPr>
              <a:t> takes more time </a:t>
            </a:r>
            <a:r>
              <a:rPr lang="en-US" sz="4300" b="1" dirty="0">
                <a:solidFill>
                  <a:prstClr val="black"/>
                </a:solidFill>
              </a:rPr>
              <a:t>to go around the Sun?</a:t>
            </a:r>
          </a:p>
          <a:p>
            <a:pPr marL="0" lvl="0" indent="0">
              <a:buNone/>
            </a:pPr>
            <a:endParaRPr lang="en-US" sz="3500" b="1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</a:rPr>
              <a:t>Earth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Uranus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Mercury</a:t>
            </a:r>
            <a:endParaRPr lang="en-US" sz="3600" dirty="0"/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Neptune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388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464497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Which of the following </a:t>
            </a:r>
            <a:r>
              <a:rPr lang="en-US" sz="4000" b="1" dirty="0" smtClean="0">
                <a:solidFill>
                  <a:prstClr val="black"/>
                </a:solidFill>
              </a:rPr>
              <a:t>arrangement represent a star, planet and constellation respectively.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Rigel, Neptune, Scorpio</a:t>
            </a:r>
            <a:endParaRPr lang="en-US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Scorpio, Neptune, Rigel</a:t>
            </a:r>
            <a:endParaRPr lang="en-US" sz="32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Sun, Neptune, </a:t>
            </a:r>
            <a:r>
              <a:rPr lang="en-US" sz="3200" dirty="0" err="1" smtClean="0"/>
              <a:t>Serius</a:t>
            </a:r>
            <a:endParaRPr lang="en-US" sz="3200" dirty="0" smtClean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err="1" smtClean="0"/>
              <a:t>Serius</a:t>
            </a:r>
            <a:r>
              <a:rPr lang="en-US" sz="3200" dirty="0" smtClean="0"/>
              <a:t>, Neptune, Sun</a:t>
            </a:r>
            <a:endParaRPr lang="en-US" sz="3200" dirty="0"/>
          </a:p>
          <a:p>
            <a:pPr marL="1771650" lvl="3" indent="-514350">
              <a:buFont typeface="+mj-lt"/>
              <a:buAutoNum type="alphaUcPeriod"/>
            </a:pPr>
            <a:endParaRPr lang="en-US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321262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77072"/>
          </a:xfrm>
        </p:spPr>
        <p:txBody>
          <a:bodyPr/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en-ZA" sz="4400" b="1" kern="0" dirty="0">
                <a:solidFill>
                  <a:srgbClr val="000000"/>
                </a:solidFill>
                <a:latin typeface="Arial"/>
                <a:cs typeface="Arial"/>
              </a:rPr>
              <a:t>A light year is a measure </a:t>
            </a:r>
            <a:r>
              <a:rPr lang="en-ZA" sz="4400" b="1" kern="0" dirty="0" smtClean="0">
                <a:solidFill>
                  <a:srgbClr val="000000"/>
                </a:solidFill>
                <a:latin typeface="Arial"/>
                <a:cs typeface="Arial"/>
              </a:rPr>
              <a:t>of___</a:t>
            </a:r>
            <a:endParaRPr lang="en-ZA" sz="4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en-ZA" sz="4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solidFill>
                  <a:srgbClr val="000000"/>
                </a:solidFill>
                <a:latin typeface="Arial"/>
                <a:cs typeface="Arial"/>
              </a:rPr>
              <a:t>T</a:t>
            </a: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ime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solidFill>
                  <a:srgbClr val="000000"/>
                </a:solidFill>
                <a:latin typeface="Arial"/>
                <a:cs typeface="Arial"/>
              </a:rPr>
              <a:t>L</a:t>
            </a: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ight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>
                <a:latin typeface="Arial"/>
                <a:cs typeface="Arial"/>
              </a:rPr>
              <a:t>D</a:t>
            </a:r>
            <a:r>
              <a:rPr lang="en-ZA" sz="3600" kern="0" dirty="0" smtClean="0">
                <a:latin typeface="Arial"/>
                <a:cs typeface="Arial"/>
              </a:rPr>
              <a:t>istance</a:t>
            </a:r>
            <a:endParaRPr lang="en-ZA" sz="3600" kern="0" dirty="0">
              <a:latin typeface="Arial"/>
              <a:cs typeface="Arial"/>
            </a:endParaRP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600" kern="0" dirty="0" smtClean="0">
                <a:solidFill>
                  <a:srgbClr val="000000"/>
                </a:solidFill>
                <a:latin typeface="Arial"/>
                <a:cs typeface="Arial"/>
              </a:rPr>
              <a:t>Speed</a:t>
            </a:r>
            <a:endParaRPr lang="en-ZA" sz="36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601803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496944" cy="4464496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ZA" sz="4400" b="1" dirty="0">
                <a:solidFill>
                  <a:prstClr val="black"/>
                </a:solidFill>
                <a:cs typeface="Arial" panose="020B0604020202020204" pitchFamily="34" charset="0"/>
              </a:rPr>
              <a:t>It is possible to </a:t>
            </a:r>
            <a:r>
              <a:rPr lang="en-ZA" sz="4400" b="1" dirty="0" smtClean="0">
                <a:solidFill>
                  <a:prstClr val="black"/>
                </a:solidFill>
                <a:cs typeface="Arial" panose="020B0604020202020204" pitchFamily="34" charset="0"/>
              </a:rPr>
              <a:t>see some planet(s) without using a telescope.</a:t>
            </a:r>
            <a:endParaRPr lang="en-ZA" sz="4400" b="1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n-ZA" sz="40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543300" lvl="6" indent="-9144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3600" dirty="0">
                <a:ea typeface="Calibri"/>
                <a:cs typeface="Arial" panose="020B0604020202020204" pitchFamily="34" charset="0"/>
              </a:rPr>
              <a:t>True </a:t>
            </a:r>
            <a:endParaRPr lang="en-ZA" sz="3600" dirty="0">
              <a:ea typeface="Calibri"/>
              <a:cs typeface="Arial" panose="020B0604020202020204" pitchFamily="34" charset="0"/>
            </a:endParaRPr>
          </a:p>
          <a:p>
            <a:pPr marL="3543300" lvl="6" indent="-9144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ea typeface="Calibri"/>
                <a:cs typeface="Arial" panose="020B0604020202020204" pitchFamily="34" charset="0"/>
              </a:rPr>
              <a:t>False</a:t>
            </a:r>
            <a:endParaRPr lang="en-ZA" sz="3600" dirty="0">
              <a:solidFill>
                <a:prstClr val="black"/>
              </a:solidFill>
              <a:ea typeface="Calibri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154093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PARTICIPATING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806215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SUDDEN DEATH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 BREAKERS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1480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en-US" b="1" dirty="0" smtClean="0"/>
              <a:t>RULES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4464496"/>
          </a:xfrm>
        </p:spPr>
        <p:txBody>
          <a:bodyPr/>
          <a:lstStyle/>
          <a:p>
            <a:r>
              <a:rPr lang="en-US" dirty="0" smtClean="0"/>
              <a:t>Please note that the first team to give the correct answer, is the winner. Other than that, you can proceed with other questions until you get a winner.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all questions are exhausted and no winner is identified, you are more than welcome to set other questions or use the previous ones.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68579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453650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ZA" sz="4300" b="1" dirty="0" smtClean="0">
                <a:solidFill>
                  <a:prstClr val="black"/>
                </a:solidFill>
                <a:latin typeface="Lucida Grande"/>
              </a:rPr>
              <a:t>The speed at which the Moon goes around the Earth is the same as that at which the Earth goes around the Sun.</a:t>
            </a:r>
            <a:endParaRPr lang="en-ZA" sz="43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171700" lvl="5" indent="0">
              <a:lnSpc>
                <a:spcPct val="115000"/>
              </a:lnSpc>
              <a:spcAft>
                <a:spcPts val="1000"/>
              </a:spcAft>
              <a:buNone/>
            </a:pPr>
            <a:endParaRPr lang="en-ZA" sz="3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686050" lvl="5" indent="-514350">
              <a:lnSpc>
                <a:spcPct val="115000"/>
              </a:lnSpc>
              <a:spcAft>
                <a:spcPts val="1000"/>
              </a:spcAft>
              <a:buFont typeface="Arial" pitchFamily="34" charset="0"/>
              <a:buAutoNum type="alphaUcPeriod"/>
            </a:pPr>
            <a:r>
              <a:rPr lang="en-ZA" sz="3200" dirty="0" smtClean="0">
                <a:solidFill>
                  <a:prstClr val="black"/>
                </a:solidFill>
                <a:latin typeface="Lucida Grande"/>
              </a:rPr>
              <a:t>True</a:t>
            </a:r>
            <a:endParaRPr lang="en-ZA" sz="3200" dirty="0">
              <a:solidFill>
                <a:prstClr val="black"/>
              </a:solidFill>
              <a:latin typeface="Lucida Grande"/>
            </a:endParaRPr>
          </a:p>
          <a:p>
            <a:pPr marL="2686050" lvl="5" indent="-514350">
              <a:lnSpc>
                <a:spcPct val="115000"/>
              </a:lnSpc>
              <a:spcAft>
                <a:spcPts val="1000"/>
              </a:spcAft>
              <a:buFont typeface="Arial" pitchFamily="34" charset="0"/>
              <a:buAutoNum type="alphaUcPeriod"/>
            </a:pPr>
            <a:r>
              <a:rPr lang="en-ZA" sz="3200" dirty="0" smtClean="0">
                <a:latin typeface="Lucida Grande"/>
              </a:rPr>
              <a:t>False</a:t>
            </a:r>
            <a:endParaRPr lang="en-ZA" sz="3200" dirty="0">
              <a:ea typeface="Calibri"/>
              <a:cs typeface="Times New Roman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69819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5"/>
          </a:xfrm>
        </p:spPr>
        <p:txBody>
          <a:bodyPr>
            <a:normAutofit fontScale="92500"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US" altLang="en-US" sz="4300" b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An instrument used to measure </a:t>
            </a:r>
            <a:r>
              <a:rPr lang="en-US" altLang="en-US" sz="4300" b="1" kern="0" dirty="0" smtClean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the movement </a:t>
            </a:r>
            <a:r>
              <a:rPr lang="en-US" altLang="en-US" sz="4300" b="1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of a star towards or away from the </a:t>
            </a:r>
            <a:r>
              <a:rPr lang="en-US" altLang="en-US" sz="4300" b="1" kern="0" dirty="0" smtClean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Earth is a(n)___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altLang="en-US" sz="2600" b="1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2686050" lvl="5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>
                <a:latin typeface="Arial"/>
                <a:cs typeface="Arial"/>
              </a:rPr>
              <a:t>Spectroscope</a:t>
            </a:r>
          </a:p>
          <a:p>
            <a:pPr marL="2686050" lvl="5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Microscope</a:t>
            </a:r>
            <a:endParaRPr lang="it-IT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28900" lvl="5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>
                <a:solidFill>
                  <a:srgbClr val="000000"/>
                </a:solidFill>
                <a:latin typeface="Arial"/>
                <a:cs typeface="Arial"/>
              </a:rPr>
              <a:t>S</a:t>
            </a: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tethoscope</a:t>
            </a:r>
            <a:endParaRPr lang="it-IT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628900" lvl="5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it-IT" altLang="en-US" sz="3500" kern="0" dirty="0" smtClean="0">
                <a:solidFill>
                  <a:srgbClr val="000000"/>
                </a:solidFill>
                <a:latin typeface="Arial"/>
                <a:cs typeface="Arial"/>
              </a:rPr>
              <a:t>Oscilloscope</a:t>
            </a:r>
            <a:endParaRPr lang="en-US" altLang="en-US" sz="35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US" altLang="en-US" sz="40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115289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464497"/>
          </a:xfrm>
        </p:spPr>
        <p:txBody>
          <a:bodyPr>
            <a:normAutofit lnSpcReduction="1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4400" b="1" kern="0" dirty="0">
                <a:solidFill>
                  <a:srgbClr val="000000"/>
                </a:solidFill>
                <a:cs typeface="Arial"/>
              </a:rPr>
              <a:t>Which one </a:t>
            </a:r>
            <a:r>
              <a:rPr lang="en-ZA" altLang="en-US" sz="4400" b="1" kern="0" dirty="0" smtClean="0">
                <a:solidFill>
                  <a:srgbClr val="000000"/>
                </a:solidFill>
                <a:cs typeface="Arial"/>
              </a:rPr>
              <a:t>of the following is </a:t>
            </a:r>
            <a:r>
              <a:rPr lang="en-ZA" altLang="en-US" sz="4400" b="1" kern="0" dirty="0">
                <a:solidFill>
                  <a:srgbClr val="000000"/>
                </a:solidFill>
                <a:cs typeface="Arial"/>
              </a:rPr>
              <a:t>the smallest?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altLang="en-US" sz="3600" b="1" kern="0" dirty="0">
              <a:solidFill>
                <a:srgbClr val="000000"/>
              </a:solidFill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cs typeface="Arial"/>
              </a:rPr>
              <a:t>Atom</a:t>
            </a:r>
            <a:endParaRPr lang="en-US" altLang="en-US" sz="3600" kern="0" dirty="0"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>
                <a:solidFill>
                  <a:srgbClr val="000000"/>
                </a:solidFill>
                <a:cs typeface="Arial"/>
              </a:rPr>
              <a:t>Asteroid</a:t>
            </a: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>
                <a:solidFill>
                  <a:srgbClr val="000000"/>
                </a:solidFill>
                <a:cs typeface="Arial"/>
              </a:rPr>
              <a:t>Pluto</a:t>
            </a:r>
            <a:endParaRPr lang="en-ZA" altLang="en-US" sz="3600" kern="0" dirty="0">
              <a:solidFill>
                <a:srgbClr val="000000"/>
              </a:solidFill>
              <a:cs typeface="Arial"/>
            </a:endParaRPr>
          </a:p>
          <a:p>
            <a:pPr marL="2457450" lvl="4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solidFill>
                  <a:srgbClr val="000000"/>
                </a:solidFill>
                <a:cs typeface="Arial"/>
              </a:rPr>
              <a:t>The Moon</a:t>
            </a:r>
            <a:endParaRPr lang="en-US" altLang="en-US" sz="3600" kern="0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8978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The Milky Way Galaxy belongs to a collection of galaxies known as ________</a:t>
            </a: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/>
              <a:t>Local Group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Milky Way Galaxy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Triangulum Galaxy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Small </a:t>
            </a:r>
            <a:r>
              <a:rPr lang="en-ZA" sz="3600" dirty="0" err="1">
                <a:solidFill>
                  <a:prstClr val="black"/>
                </a:solidFill>
                <a:ea typeface="Calibri"/>
                <a:cs typeface="Times New Roman"/>
              </a:rPr>
              <a:t>Magellanic</a:t>
            </a: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 Cloud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535370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68760"/>
            <a:ext cx="8517632" cy="4608512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ZA" sz="4000" b="1" dirty="0">
                <a:solidFill>
                  <a:prstClr val="black"/>
                </a:solidFill>
              </a:rPr>
              <a:t>What is the name of the supercluster of galaxies to which the Milky Way belongs?</a:t>
            </a:r>
            <a:endParaRPr lang="en-US" sz="4000" b="1" dirty="0">
              <a:solidFill>
                <a:prstClr val="black"/>
              </a:solidFill>
            </a:endParaRPr>
          </a:p>
          <a:p>
            <a:pPr marL="400050" lvl="1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Sagittarius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/>
              <a:t>Virgo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err="1">
                <a:solidFill>
                  <a:prstClr val="black"/>
                </a:solidFill>
              </a:rPr>
              <a:t>Superfly</a:t>
            </a:r>
            <a:endParaRPr lang="en-US" sz="3600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</a:rPr>
              <a:t>Coma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76262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0036"/>
            <a:ext cx="8964488" cy="45472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How long does it take light from the Sun to reach the Earth?</a:t>
            </a:r>
          </a:p>
          <a:p>
            <a:pPr marL="0" lvl="0" indent="0">
              <a:buNone/>
            </a:pPr>
            <a:endParaRPr lang="en-US" sz="3600" b="1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150 million km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8 minutes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/>
              <a:t>8 seconds</a:t>
            </a:r>
            <a:endParaRPr lang="en-US" sz="3600" dirty="0"/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105 million km</a:t>
            </a:r>
            <a:endParaRPr lang="en-US" sz="3600" dirty="0">
              <a:solidFill>
                <a:prstClr val="black"/>
              </a:solidFill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6515457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4785395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sz="4000" b="1" dirty="0">
                <a:solidFill>
                  <a:prstClr val="black"/>
                </a:solidFill>
              </a:rPr>
              <a:t>Which of the following is incorrect about the Milky Way and Andromeda Galaxies?</a:t>
            </a:r>
          </a:p>
          <a:p>
            <a:pPr marL="1543050" lvl="2" indent="-742950">
              <a:buFont typeface="+mj-lt"/>
              <a:buAutoNum type="alphaUcPeriod"/>
            </a:pPr>
            <a:endParaRPr lang="en-ZA" sz="3500" dirty="0">
              <a:solidFill>
                <a:prstClr val="black"/>
              </a:solidFill>
            </a:endParaRP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are almost similar in shape 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have dwarf galaxies orbiting them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</a:rPr>
              <a:t>They are expected to collide together in future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US" sz="3500" dirty="0"/>
              <a:t>They are equidistant from the Earth</a:t>
            </a:r>
            <a:endParaRPr lang="en-ZA" sz="35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985947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7"/>
            <a:ext cx="8568952" cy="4392488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4000" b="1" dirty="0">
                <a:solidFill>
                  <a:prstClr val="black"/>
                </a:solidFill>
                <a:ea typeface="Calibri"/>
                <a:cs typeface="Times New Roman"/>
              </a:rPr>
              <a:t>The solar system lies at the centre of the Milky Way Galaxy.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ZA" sz="38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2914650" lvl="5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>
                <a:solidFill>
                  <a:prstClr val="black"/>
                </a:solidFill>
                <a:ea typeface="Calibri"/>
                <a:cs typeface="Times New Roman"/>
              </a:rPr>
              <a:t>True</a:t>
            </a:r>
          </a:p>
          <a:p>
            <a:pPr marL="2914650" lvl="5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600" dirty="0">
                <a:ea typeface="Calibri"/>
                <a:cs typeface="Times New Roman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412604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46449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300" b="1" dirty="0" smtClean="0"/>
              <a:t>The </a:t>
            </a:r>
            <a:r>
              <a:rPr lang="en-ZA" sz="4300" b="1" dirty="0"/>
              <a:t>most abundant element in the </a:t>
            </a:r>
            <a:r>
              <a:rPr lang="en-ZA" sz="4300" b="1" dirty="0" smtClean="0"/>
              <a:t>universe is _______</a:t>
            </a:r>
            <a:endParaRPr lang="en-ZA" sz="4300" b="1" dirty="0"/>
          </a:p>
          <a:p>
            <a:pPr marL="0" indent="0">
              <a:buNone/>
            </a:pPr>
            <a:r>
              <a:rPr lang="en-ZA" sz="4000" b="1" dirty="0"/>
              <a:t> </a:t>
            </a:r>
            <a:endParaRPr lang="en-ZA" sz="4000" b="1" dirty="0" smtClean="0"/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 smtClean="0"/>
              <a:t>helium</a:t>
            </a:r>
            <a:endParaRPr lang="en-ZA" sz="3500" dirty="0"/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 smtClean="0"/>
              <a:t>hydrogen</a:t>
            </a:r>
            <a:endParaRPr lang="en-ZA" sz="3500" dirty="0"/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 smtClean="0"/>
              <a:t>carbon</a:t>
            </a:r>
            <a:endParaRPr lang="en-ZA" sz="3500" dirty="0"/>
          </a:p>
          <a:p>
            <a:pPr marL="1543050" lvl="2" indent="-742950">
              <a:buFont typeface="+mj-lt"/>
              <a:buAutoNum type="alphaUcPeriod"/>
            </a:pPr>
            <a:r>
              <a:rPr lang="en-ZA" sz="3500" dirty="0" smtClean="0"/>
              <a:t>silicon</a:t>
            </a:r>
            <a:endParaRPr lang="en-US" sz="3500" dirty="0"/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4938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PARTICIPATING,</a:t>
            </a:r>
          </a:p>
          <a:p>
            <a:pPr marL="0" lv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ALL OF THE BEST!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249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</a:rPr>
              <a:t>A lunar eclipse occurs </a:t>
            </a:r>
            <a:r>
              <a:rPr lang="en-US" sz="4000" b="1" dirty="0" smtClean="0">
                <a:solidFill>
                  <a:prstClr val="black"/>
                </a:solidFill>
              </a:rPr>
              <a:t>at night </a:t>
            </a:r>
            <a:r>
              <a:rPr lang="en-US" sz="4000" b="1" dirty="0">
                <a:solidFill>
                  <a:prstClr val="black"/>
                </a:solidFill>
              </a:rPr>
              <a:t>whilst </a:t>
            </a:r>
            <a:r>
              <a:rPr lang="en-US" sz="4000" b="1" dirty="0" smtClean="0">
                <a:solidFill>
                  <a:prstClr val="black"/>
                </a:solidFill>
              </a:rPr>
              <a:t>a solar </a:t>
            </a:r>
            <a:r>
              <a:rPr lang="en-US" sz="4000" b="1" dirty="0">
                <a:solidFill>
                  <a:prstClr val="black"/>
                </a:solidFill>
              </a:rPr>
              <a:t>eclipse occurs only </a:t>
            </a:r>
            <a:r>
              <a:rPr lang="en-US" sz="4000" b="1" dirty="0" smtClean="0">
                <a:solidFill>
                  <a:prstClr val="black"/>
                </a:solidFill>
              </a:rPr>
              <a:t>during the day.</a:t>
            </a:r>
            <a:endParaRPr lang="en-US" sz="4000" b="1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/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26841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is a </a:t>
            </a:r>
            <a:r>
              <a:rPr lang="en-US" altLang="en-US" sz="4000" b="1" kern="0" dirty="0" smtClean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starburst </a:t>
            </a:r>
            <a:r>
              <a:rPr lang="en-US" altLang="en-US" sz="4000" b="1" kern="0" dirty="0">
                <a:solidFill>
                  <a:srgbClr val="0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galaxy?</a:t>
            </a:r>
            <a:r>
              <a:rPr lang="en-US" altLang="en-US" sz="4400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/>
            </a:r>
            <a:br>
              <a:rPr lang="en-US" altLang="en-US" sz="4400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</a:br>
            <a:endParaRPr lang="en-US" altLang="en-US" sz="44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It is a galaxy with bursting stars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latin typeface="Arial"/>
                <a:cs typeface="Arial"/>
              </a:rPr>
              <a:t>It is </a:t>
            </a:r>
            <a:r>
              <a:rPr lang="en-US" altLang="en-US" sz="3200" kern="0" dirty="0">
                <a:latin typeface="Arial"/>
                <a:cs typeface="Arial"/>
              </a:rPr>
              <a:t>a galaxy with very high star birth rate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It is </a:t>
            </a:r>
            <a:r>
              <a:rPr lang="en-US" altLang="en-US" sz="3200" kern="0" dirty="0">
                <a:solidFill>
                  <a:srgbClr val="000000"/>
                </a:solidFill>
                <a:latin typeface="Arial"/>
                <a:cs typeface="Arial"/>
              </a:rPr>
              <a:t>a galaxy that produces burst of intense light in a regular way</a:t>
            </a:r>
          </a:p>
          <a:p>
            <a:pPr marL="1714500" lvl="3" indent="-45720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>
                <a:solidFill>
                  <a:srgbClr val="000000"/>
                </a:solidFill>
                <a:latin typeface="Arial"/>
                <a:cs typeface="Arial"/>
              </a:rPr>
              <a:t>N</a:t>
            </a:r>
            <a:r>
              <a:rPr lang="en-US" altLang="en-US" sz="3200" kern="0" dirty="0" smtClean="0">
                <a:solidFill>
                  <a:srgbClr val="000000"/>
                </a:solidFill>
                <a:latin typeface="Arial"/>
                <a:cs typeface="Arial"/>
              </a:rPr>
              <a:t>one </a:t>
            </a:r>
            <a:r>
              <a:rPr lang="en-US" altLang="en-US" sz="3200" kern="0" dirty="0">
                <a:solidFill>
                  <a:srgbClr val="000000"/>
                </a:solidFill>
                <a:latin typeface="Arial"/>
                <a:cs typeface="Arial"/>
              </a:rPr>
              <a:t>of the above</a:t>
            </a:r>
            <a:endParaRPr lang="en-ZA" altLang="en-US" sz="32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99628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What is the largest </a:t>
            </a:r>
            <a:r>
              <a:rPr lang="en-ZA" sz="4000" b="1" dirty="0" smtClean="0"/>
              <a:t>known star </a:t>
            </a:r>
            <a:r>
              <a:rPr lang="en-ZA" sz="4000" b="1" dirty="0"/>
              <a:t>called?</a:t>
            </a:r>
          </a:p>
          <a:p>
            <a:pPr marL="0" lvl="0" indent="0" algn="just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Alpha Centauri</a:t>
            </a:r>
            <a:endParaRPr lang="en-US" sz="3600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err="1" smtClean="0"/>
              <a:t>Proxima</a:t>
            </a:r>
            <a:r>
              <a:rPr lang="en-US" sz="3600" dirty="0" smtClean="0"/>
              <a:t> Centauri</a:t>
            </a:r>
            <a:endParaRPr lang="en-US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VY </a:t>
            </a:r>
            <a:r>
              <a:rPr lang="en-US" sz="3600" dirty="0" err="1" smtClean="0"/>
              <a:t>Canis</a:t>
            </a:r>
            <a:r>
              <a:rPr lang="en-US" sz="3600" dirty="0" smtClean="0"/>
              <a:t> </a:t>
            </a:r>
            <a:r>
              <a:rPr lang="en-US" sz="3600" dirty="0" err="1" smtClean="0"/>
              <a:t>Majoris</a:t>
            </a:r>
            <a:endParaRPr lang="en-US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err="1" smtClean="0">
                <a:solidFill>
                  <a:prstClr val="black"/>
                </a:solidFill>
              </a:rPr>
              <a:t>Serius</a:t>
            </a:r>
            <a:endParaRPr lang="en-ZA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96968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Phases of the moon do not come from Earth’s shadow cast on the Moon.</a:t>
            </a:r>
          </a:p>
          <a:p>
            <a:pPr marL="0" indent="0">
              <a:buNone/>
            </a:pPr>
            <a:endParaRPr lang="en-US" b="1" dirty="0"/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True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045910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7</a:t>
            </a:r>
            <a:endParaRPr lang="en-ZA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4392489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Moon phases occur as a result of the Earth’s position relative to the Moon and the Sun.</a:t>
            </a:r>
          </a:p>
          <a:p>
            <a:pPr marL="0" indent="0">
              <a:buNone/>
            </a:pPr>
            <a:endParaRPr lang="en-US" b="1" dirty="0" smtClean="0"/>
          </a:p>
          <a:p>
            <a:pPr marL="2628900" lvl="5" indent="-457200">
              <a:buFont typeface="+mj-lt"/>
              <a:buAutoNum type="alphaUcPeriod"/>
            </a:pPr>
            <a:r>
              <a:rPr lang="en-US" sz="3600" dirty="0" smtClean="0"/>
              <a:t> True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US" sz="3600" dirty="0" smtClean="0"/>
              <a:t> 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802356624"/>
      </p:ext>
    </p:extLst>
  </p:cSld>
  <p:clrMapOvr>
    <a:masterClrMapping/>
  </p:clrMapOvr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12498</TotalTime>
  <Words>1078</Words>
  <Application>Microsoft Office PowerPoint</Application>
  <PresentationFormat>On-screen Show (4:3)</PresentationFormat>
  <Paragraphs>270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Lucida Grande</vt:lpstr>
      <vt:lpstr>Times New Roman</vt:lpstr>
      <vt:lpstr>SAASTA</vt:lpstr>
      <vt:lpstr>PowerPoint Presentation</vt:lpstr>
      <vt:lpstr>RULES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  <vt:lpstr>PowerPoint Presentation</vt:lpstr>
      <vt:lpstr>RULES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Bafedile Kgwadi</cp:lastModifiedBy>
  <cp:revision>163</cp:revision>
  <dcterms:created xsi:type="dcterms:W3CDTF">2015-05-19T08:25:08Z</dcterms:created>
  <dcterms:modified xsi:type="dcterms:W3CDTF">2017-07-27T07:08:47Z</dcterms:modified>
</cp:coreProperties>
</file>