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305" r:id="rId2"/>
    <p:sldId id="338" r:id="rId3"/>
    <p:sldId id="353" r:id="rId4"/>
    <p:sldId id="351" r:id="rId5"/>
    <p:sldId id="352" r:id="rId6"/>
    <p:sldId id="354" r:id="rId7"/>
    <p:sldId id="355" r:id="rId8"/>
    <p:sldId id="356" r:id="rId9"/>
    <p:sldId id="357" r:id="rId10"/>
    <p:sldId id="377" r:id="rId11"/>
    <p:sldId id="378" r:id="rId12"/>
    <p:sldId id="379" r:id="rId13"/>
    <p:sldId id="380" r:id="rId14"/>
    <p:sldId id="381" r:id="rId15"/>
    <p:sldId id="364" r:id="rId16"/>
    <p:sldId id="363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6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1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47" autoAdjust="0"/>
    <p:restoredTop sz="94660"/>
  </p:normalViewPr>
  <p:slideViewPr>
    <p:cSldViewPr>
      <p:cViewPr varScale="1">
        <p:scale>
          <a:sx n="50" d="100"/>
          <a:sy n="50" d="100"/>
        </p:scale>
        <p:origin x="792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2018/07/04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QUESTION </a:t>
            </a:r>
            <a:r>
              <a:rPr lang="en-US" b="1" dirty="0" smtClean="0"/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South Africa's </a:t>
            </a:r>
            <a:r>
              <a:rPr lang="en-ZA" sz="4300" b="1" dirty="0" err="1"/>
              <a:t>MeerKAT</a:t>
            </a:r>
            <a:r>
              <a:rPr lang="en-ZA" sz="4300" b="1" dirty="0"/>
              <a:t> telescope is an SKA </a:t>
            </a:r>
            <a:r>
              <a:rPr lang="en-ZA" sz="4300" b="1" dirty="0" smtClean="0"/>
              <a:t>'pathfinder</a:t>
            </a:r>
            <a:r>
              <a:rPr lang="en-ZA" sz="4300" b="1" dirty="0"/>
              <a:t>' telescope. How many dish-shaped antennas will it consist of?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64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74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46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47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278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913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The </a:t>
            </a:r>
            <a:r>
              <a:rPr lang="en-ZA" sz="3600" b="1" dirty="0" smtClean="0"/>
              <a:t>third closest </a:t>
            </a:r>
            <a:r>
              <a:rPr lang="en-ZA" sz="3600" b="1" dirty="0"/>
              <a:t>star </a:t>
            </a:r>
            <a:r>
              <a:rPr lang="en-ZA" sz="3600" b="1" dirty="0" smtClean="0"/>
              <a:t>to Earth after </a:t>
            </a:r>
            <a:r>
              <a:rPr lang="en-ZA" sz="3600" b="1" dirty="0"/>
              <a:t>the Sun is </a:t>
            </a:r>
            <a:r>
              <a:rPr lang="en-ZA" sz="3600" b="1" dirty="0" smtClean="0"/>
              <a:t>at </a:t>
            </a:r>
            <a:r>
              <a:rPr lang="en-ZA" sz="3600" b="1" dirty="0"/>
              <a:t>a distance of </a:t>
            </a:r>
            <a:r>
              <a:rPr lang="en-ZA" sz="3600" b="1" dirty="0" smtClean="0"/>
              <a:t>approximately 4,37 </a:t>
            </a:r>
            <a:r>
              <a:rPr lang="en-ZA" sz="3600" b="1" dirty="0"/>
              <a:t>light years. If 1 light year = 9,46 x 10</a:t>
            </a:r>
            <a:r>
              <a:rPr lang="en-ZA" sz="3600" b="1" baseline="30000" dirty="0"/>
              <a:t>12</a:t>
            </a:r>
            <a:r>
              <a:rPr lang="en-ZA" sz="3600" b="1" dirty="0"/>
              <a:t>km, how far is </a:t>
            </a:r>
            <a:r>
              <a:rPr lang="en-ZA" sz="3600" b="1" dirty="0" smtClean="0"/>
              <a:t>it </a:t>
            </a:r>
            <a:r>
              <a:rPr lang="en-ZA" sz="3600" b="1" dirty="0"/>
              <a:t>in </a:t>
            </a:r>
            <a:r>
              <a:rPr lang="en-ZA" sz="3600" b="1" dirty="0" smtClean="0"/>
              <a:t>kilometres?</a:t>
            </a:r>
            <a:endParaRPr lang="en-ZA" sz="3600" b="1" dirty="0"/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2.16 </a:t>
            </a:r>
            <a:r>
              <a:rPr lang="en-ZA" sz="2800" dirty="0"/>
              <a:t>x 10</a:t>
            </a:r>
            <a:r>
              <a:rPr lang="en-ZA" sz="2800" baseline="30000" dirty="0"/>
              <a:t>12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4.62 </a:t>
            </a:r>
            <a:r>
              <a:rPr lang="en-ZA" sz="2800" dirty="0"/>
              <a:t>x </a:t>
            </a:r>
            <a:r>
              <a:rPr lang="en-ZA" sz="2800" dirty="0" smtClean="0"/>
              <a:t>10</a:t>
            </a:r>
            <a:r>
              <a:rPr lang="en-ZA" sz="2800" baseline="30000" dirty="0" smtClean="0"/>
              <a:t>10</a:t>
            </a:r>
            <a:endParaRPr lang="en-ZA" sz="2800" baseline="300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5.09 </a:t>
            </a:r>
            <a:r>
              <a:rPr lang="en-ZA" sz="2800" dirty="0"/>
              <a:t>x </a:t>
            </a:r>
            <a:r>
              <a:rPr lang="en-ZA" sz="2800" dirty="0" smtClean="0"/>
              <a:t>10</a:t>
            </a:r>
            <a:r>
              <a:rPr lang="en-ZA" sz="2800" baseline="30000" dirty="0" smtClean="0"/>
              <a:t>12</a:t>
            </a:r>
            <a:endParaRPr lang="en-ZA" sz="2800" baseline="300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4.13 </a:t>
            </a:r>
            <a:r>
              <a:rPr lang="en-ZA" sz="2800" dirty="0"/>
              <a:t>x </a:t>
            </a:r>
            <a:r>
              <a:rPr lang="en-ZA" sz="2800" dirty="0" smtClean="0"/>
              <a:t>10</a:t>
            </a:r>
            <a:r>
              <a:rPr lang="en-ZA" sz="2800" baseline="30000" dirty="0" smtClean="0"/>
              <a:t>13</a:t>
            </a:r>
            <a:endParaRPr lang="en-ZA" sz="2800" baseline="30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1380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If the Earth has a radius of 6378 kilometres, what will  its circumference be in kilometres? </a:t>
            </a:r>
          </a:p>
          <a:p>
            <a:pPr marL="0" indent="0">
              <a:buNone/>
            </a:pPr>
            <a:r>
              <a:rPr lang="en-ZA" sz="3600" b="1" dirty="0"/>
              <a:t>NB: C = 2 π r , π = 3.14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4.01 x 10</a:t>
            </a:r>
            <a:r>
              <a:rPr lang="en-ZA" sz="3200" baseline="30000" dirty="0" smtClean="0"/>
              <a:t>4</a:t>
            </a:r>
            <a:endParaRPr lang="en-ZA" sz="3200" baseline="300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4.001 </a:t>
            </a:r>
            <a:r>
              <a:rPr lang="en-ZA" sz="3200" dirty="0"/>
              <a:t>x 10</a:t>
            </a:r>
            <a:r>
              <a:rPr lang="en-ZA" sz="3200" baseline="30000" dirty="0"/>
              <a:t>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4.001 </a:t>
            </a:r>
            <a:r>
              <a:rPr lang="en-ZA" sz="3200" dirty="0"/>
              <a:t>x 10</a:t>
            </a:r>
            <a:r>
              <a:rPr lang="en-ZA" sz="3200" baseline="30000" dirty="0"/>
              <a:t>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40.1 </a:t>
            </a:r>
            <a:r>
              <a:rPr lang="en-ZA" sz="3200" dirty="0"/>
              <a:t>x </a:t>
            </a:r>
            <a:r>
              <a:rPr lang="en-ZA" sz="3200" dirty="0" smtClean="0"/>
              <a:t>10</a:t>
            </a:r>
            <a:r>
              <a:rPr lang="en-ZA" sz="3200" baseline="30000" dirty="0" smtClean="0"/>
              <a:t>7</a:t>
            </a:r>
            <a:endParaRPr lang="en-ZA" sz="3200" baseline="30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75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The brightest star in the sky, Sirius, </a:t>
            </a:r>
            <a:r>
              <a:rPr lang="en-ZA" sz="4000" b="1" dirty="0" smtClean="0"/>
              <a:t>is/was __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closest </a:t>
            </a:r>
            <a:r>
              <a:rPr lang="en-ZA" sz="3200" dirty="0"/>
              <a:t>to the Earth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whiter </a:t>
            </a:r>
            <a:r>
              <a:rPr lang="en-ZA" sz="3200" dirty="0"/>
              <a:t>and hotter than the Sun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blue </a:t>
            </a:r>
            <a:r>
              <a:rPr lang="en-ZA" sz="3200" dirty="0"/>
              <a:t>and hot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discovered </a:t>
            </a:r>
            <a:r>
              <a:rPr lang="en-ZA" sz="3200" dirty="0"/>
              <a:t>by Robert Innes </a:t>
            </a:r>
            <a:r>
              <a:rPr lang="en-ZA" sz="3200" dirty="0" smtClean="0"/>
              <a:t>in 1915 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326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During total lunar eclipse ______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/>
              <a:t>The Sun is behind Earth, so the Sun's light casts Earth's shadow on the Moon</a:t>
            </a:r>
            <a:r>
              <a:rPr lang="en-ZA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Moon is between the Earth &amp; the Sun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Sun is </a:t>
            </a:r>
            <a:r>
              <a:rPr lang="en-ZA" dirty="0"/>
              <a:t>between the Earth </a:t>
            </a:r>
            <a:r>
              <a:rPr lang="en-ZA" dirty="0" smtClean="0"/>
              <a:t>&amp; Moon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Earth is behind the Sun so that sunlight hits the Moon directly </a:t>
            </a:r>
          </a:p>
          <a:p>
            <a:pPr marL="514350" indent="-514350">
              <a:buFont typeface="+mj-lt"/>
              <a:buAutoNum type="alphaUcPeriod"/>
            </a:pPr>
            <a:endParaRPr lang="en-ZA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734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What is a loose collection of ice, dust and small rocky particles, typically with a long, narrow orbit called?</a:t>
            </a:r>
          </a:p>
          <a:p>
            <a:pPr marL="0" indent="0">
              <a:buNone/>
            </a:pPr>
            <a:endParaRPr lang="en-ZA" sz="2000" b="1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C</a:t>
            </a:r>
            <a:r>
              <a:rPr lang="en-US" sz="3200" dirty="0" smtClean="0"/>
              <a:t>omet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A</a:t>
            </a:r>
            <a:r>
              <a:rPr lang="en-US" sz="3200" dirty="0" smtClean="0"/>
              <a:t>steroid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M</a:t>
            </a:r>
            <a:r>
              <a:rPr lang="en-US" sz="3200" dirty="0" smtClean="0"/>
              <a:t>eteor</a:t>
            </a:r>
            <a:endParaRPr lang="en-ZA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M</a:t>
            </a:r>
            <a:r>
              <a:rPr lang="en-US" sz="3200" dirty="0" smtClean="0"/>
              <a:t>eteorite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6316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 smtClean="0">
                <a:ea typeface="Calibri"/>
                <a:cs typeface="Times New Roman"/>
              </a:rPr>
              <a:t>What gives Mars its reddish </a:t>
            </a:r>
            <a:r>
              <a:rPr lang="en-US" sz="4000" b="1" dirty="0" err="1" smtClean="0">
                <a:ea typeface="Calibri"/>
                <a:cs typeface="Times New Roman"/>
              </a:rPr>
              <a:t>colour</a:t>
            </a:r>
            <a:r>
              <a:rPr lang="en-US" sz="4000" b="1" dirty="0" smtClean="0">
                <a:ea typeface="Calibri"/>
                <a:cs typeface="Times New Roman"/>
              </a:rPr>
              <a:t>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3600" b="1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</a:t>
            </a:r>
            <a:r>
              <a:rPr lang="en-US" sz="3600" dirty="0" smtClean="0">
                <a:ea typeface="Calibri"/>
                <a:cs typeface="Times New Roman"/>
              </a:rPr>
              <a:t>A. Sunlight</a:t>
            </a:r>
            <a:endParaRPr lang="en-ZA" sz="36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 smtClean="0">
                <a:solidFill>
                  <a:srgbClr val="FF0000"/>
                </a:solidFill>
                <a:ea typeface="Calibri"/>
                <a:cs typeface="Times New Roman"/>
              </a:rPr>
              <a:t>		</a:t>
            </a:r>
            <a:r>
              <a:rPr lang="en-US" sz="3600" dirty="0" smtClean="0">
                <a:ea typeface="Calibri"/>
                <a:cs typeface="Times New Roman"/>
              </a:rPr>
              <a:t>B. Iron </a:t>
            </a:r>
            <a:r>
              <a:rPr lang="en-US" sz="3600" dirty="0">
                <a:ea typeface="Calibri"/>
                <a:cs typeface="Times New Roman"/>
              </a:rPr>
              <a:t>Oxide</a:t>
            </a:r>
            <a:endParaRPr lang="en-ZA" sz="36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 smtClean="0">
                <a:ea typeface="Calibri"/>
                <a:cs typeface="Times New Roman"/>
              </a:rPr>
              <a:t>		C. Glass</a:t>
            </a:r>
            <a:endParaRPr lang="en-ZA" sz="36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 smtClean="0">
                <a:ea typeface="Calibri"/>
                <a:cs typeface="Times New Roman"/>
              </a:rPr>
              <a:t>		D. Water</a:t>
            </a:r>
            <a:endParaRPr lang="en-ZA" sz="3600" dirty="0">
              <a:ea typeface="Calibri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908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300" b="1" dirty="0" smtClean="0">
                <a:solidFill>
                  <a:prstClr val="black"/>
                </a:solidFill>
              </a:rPr>
              <a:t>Who developed the three laws describing the motion of planets?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</a:t>
            </a:r>
            <a:r>
              <a:rPr lang="en-US" sz="3900" dirty="0" smtClean="0">
                <a:ea typeface="Calibri"/>
                <a:cs typeface="Times New Roman"/>
              </a:rPr>
              <a:t>A. </a:t>
            </a:r>
            <a:r>
              <a:rPr lang="en-US" sz="3900" dirty="0" err="1" smtClean="0">
                <a:ea typeface="Calibri"/>
                <a:cs typeface="Times New Roman"/>
              </a:rPr>
              <a:t>Tycho</a:t>
            </a:r>
            <a:r>
              <a:rPr lang="en-US" sz="3900" dirty="0" smtClean="0">
                <a:ea typeface="Calibri"/>
                <a:cs typeface="Times New Roman"/>
              </a:rPr>
              <a:t> </a:t>
            </a:r>
            <a:r>
              <a:rPr lang="en-US" sz="3900" dirty="0">
                <a:ea typeface="Calibri"/>
                <a:cs typeface="Times New Roman"/>
              </a:rPr>
              <a:t>Brahe</a:t>
            </a:r>
            <a:endParaRPr lang="en-ZA" sz="39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dirty="0" smtClean="0">
                <a:ea typeface="Calibri"/>
                <a:cs typeface="Times New Roman"/>
              </a:rPr>
              <a:t>		B. Albert </a:t>
            </a:r>
            <a:r>
              <a:rPr lang="en-US" sz="3900" dirty="0">
                <a:ea typeface="Calibri"/>
                <a:cs typeface="Times New Roman"/>
              </a:rPr>
              <a:t>Einstein</a:t>
            </a:r>
            <a:endParaRPr lang="en-ZA" sz="39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dirty="0" smtClean="0">
                <a:solidFill>
                  <a:srgbClr val="FF0000"/>
                </a:solidFill>
                <a:ea typeface="Calibri"/>
                <a:cs typeface="Times New Roman"/>
              </a:rPr>
              <a:t>		</a:t>
            </a:r>
            <a:r>
              <a:rPr lang="en-US" sz="3900" dirty="0" smtClean="0">
                <a:ea typeface="Calibri"/>
                <a:cs typeface="Times New Roman"/>
              </a:rPr>
              <a:t>C. Johannes </a:t>
            </a:r>
            <a:r>
              <a:rPr lang="en-US" sz="3900" dirty="0">
                <a:ea typeface="Calibri"/>
                <a:cs typeface="Times New Roman"/>
              </a:rPr>
              <a:t>Kepler</a:t>
            </a:r>
            <a:endParaRPr lang="en-ZA" sz="3900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900" dirty="0" smtClean="0">
                <a:ea typeface="Calibri"/>
                <a:cs typeface="Times New Roman"/>
              </a:rPr>
              <a:t>		D. Daniel </a:t>
            </a:r>
            <a:r>
              <a:rPr lang="en-US" sz="3900" dirty="0">
                <a:ea typeface="Calibri"/>
                <a:cs typeface="Times New Roman"/>
              </a:rPr>
              <a:t>Young</a:t>
            </a:r>
            <a:endParaRPr lang="en-ZA" sz="3900" dirty="0">
              <a:ea typeface="Calibri"/>
              <a:cs typeface="Times New Roman"/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QUESTION </a:t>
            </a:r>
            <a:r>
              <a:rPr lang="en-US" sz="4000" b="1" dirty="0" smtClean="0"/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7"/>
            <a:ext cx="8784976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Albert Einstein is most famous for his </a:t>
            </a:r>
            <a:r>
              <a:rPr lang="en-ZA" sz="4000" b="1" dirty="0" smtClean="0"/>
              <a:t>theory </a:t>
            </a:r>
            <a:r>
              <a:rPr lang="en-ZA" sz="4000" b="1" dirty="0"/>
              <a:t>of </a:t>
            </a:r>
            <a:r>
              <a:rPr lang="en-ZA" sz="4000" b="1" dirty="0" smtClean="0"/>
              <a:t>__</a:t>
            </a:r>
          </a:p>
          <a:p>
            <a:pPr marL="0" indent="0">
              <a:buNone/>
            </a:pPr>
            <a:r>
              <a:rPr lang="en-ZA" dirty="0" smtClean="0"/>
              <a:t>                </a:t>
            </a:r>
            <a:endParaRPr lang="en-ZA" dirty="0"/>
          </a:p>
          <a:p>
            <a:pPr marL="1714500" lvl="4" indent="0">
              <a:buNone/>
            </a:pPr>
            <a:r>
              <a:rPr lang="en-ZA" dirty="0" smtClean="0"/>
              <a:t>	</a:t>
            </a:r>
            <a:r>
              <a:rPr lang="en-ZA" sz="3600" dirty="0" smtClean="0"/>
              <a:t>A. Relationships</a:t>
            </a:r>
            <a:endParaRPr lang="en-ZA" sz="3600" dirty="0"/>
          </a:p>
          <a:p>
            <a:pPr marL="1714500" lvl="4" indent="0">
              <a:buNone/>
            </a:pPr>
            <a:r>
              <a:rPr lang="en-ZA" sz="3600" dirty="0" smtClean="0"/>
              <a:t>	B. Archaeology</a:t>
            </a:r>
            <a:endParaRPr lang="en-ZA" sz="3600" dirty="0"/>
          </a:p>
          <a:p>
            <a:pPr marL="1714500" lvl="4" indent="0">
              <a:buNone/>
            </a:pPr>
            <a:r>
              <a:rPr lang="en-ZA" sz="3600" dirty="0" smtClean="0"/>
              <a:t>	C. Philosophy</a:t>
            </a:r>
            <a:endParaRPr lang="en-ZA" sz="3600" dirty="0"/>
          </a:p>
          <a:p>
            <a:pPr marL="1714500" lvl="4" indent="0">
              <a:buNone/>
            </a:pPr>
            <a:r>
              <a:rPr lang="en-ZA" sz="3600" dirty="0"/>
              <a:t> </a:t>
            </a:r>
            <a:r>
              <a:rPr lang="en-ZA" sz="3600" dirty="0" smtClean="0"/>
              <a:t>D. Relativity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4614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ZA" sz="8400" b="1" dirty="0"/>
              <a:t>For a solar eclipse to occur</a:t>
            </a:r>
            <a:r>
              <a:rPr lang="en-ZA" sz="8400" b="1" dirty="0" smtClean="0"/>
              <a:t>, ____</a:t>
            </a:r>
          </a:p>
          <a:p>
            <a:pPr marL="0" indent="0">
              <a:buNone/>
            </a:pPr>
            <a:endParaRPr lang="en-ZA" sz="4000" b="1" dirty="0"/>
          </a:p>
          <a:p>
            <a:pPr marL="0" indent="0">
              <a:buNone/>
            </a:pPr>
            <a:endParaRPr lang="en-ZA" sz="4000" b="1" dirty="0"/>
          </a:p>
          <a:p>
            <a:pPr marL="0" indent="0">
              <a:buNone/>
            </a:pPr>
            <a:r>
              <a:rPr lang="en-ZA" dirty="0" smtClean="0"/>
              <a:t>	</a:t>
            </a:r>
            <a:r>
              <a:rPr lang="en-ZA" sz="5800" dirty="0" smtClean="0"/>
              <a:t>A. the </a:t>
            </a:r>
            <a:r>
              <a:rPr lang="en-ZA" sz="5800" dirty="0"/>
              <a:t>S</a:t>
            </a:r>
            <a:r>
              <a:rPr lang="en-ZA" sz="5800" dirty="0" smtClean="0"/>
              <a:t>un </a:t>
            </a:r>
            <a:r>
              <a:rPr lang="en-ZA" sz="5800" dirty="0"/>
              <a:t>must be directly between </a:t>
            </a:r>
            <a:r>
              <a:rPr lang="en-ZA" sz="5800" dirty="0" smtClean="0"/>
              <a:t>Earth and </a:t>
            </a:r>
            <a:r>
              <a:rPr lang="en-ZA" sz="5800" dirty="0"/>
              <a:t>the </a:t>
            </a:r>
            <a:r>
              <a:rPr lang="en-ZA" sz="5800" dirty="0" smtClean="0"/>
              <a:t>  </a:t>
            </a:r>
          </a:p>
          <a:p>
            <a:pPr marL="0" indent="0">
              <a:buNone/>
            </a:pPr>
            <a:r>
              <a:rPr lang="en-ZA" sz="5800" dirty="0"/>
              <a:t> </a:t>
            </a:r>
            <a:r>
              <a:rPr lang="en-ZA" sz="5800" dirty="0" smtClean="0"/>
              <a:t>                Moon</a:t>
            </a:r>
            <a:endParaRPr lang="en-ZA" sz="5800" dirty="0"/>
          </a:p>
          <a:p>
            <a:pPr marL="0" indent="0">
              <a:buNone/>
            </a:pPr>
            <a:r>
              <a:rPr lang="en-ZA" sz="5800" dirty="0" smtClean="0"/>
              <a:t>	B. the </a:t>
            </a:r>
            <a:r>
              <a:rPr lang="en-ZA" sz="5800" dirty="0"/>
              <a:t>M</a:t>
            </a:r>
            <a:r>
              <a:rPr lang="en-ZA" sz="5800" dirty="0" smtClean="0"/>
              <a:t>oon </a:t>
            </a:r>
            <a:r>
              <a:rPr lang="en-ZA" sz="5800" dirty="0"/>
              <a:t>must be directly between Earth </a:t>
            </a:r>
            <a:r>
              <a:rPr lang="en-ZA" sz="5800" dirty="0" smtClean="0"/>
              <a:t>		     and </a:t>
            </a:r>
            <a:r>
              <a:rPr lang="en-ZA" sz="5800" dirty="0"/>
              <a:t>the </a:t>
            </a:r>
            <a:r>
              <a:rPr lang="en-ZA" sz="5800" dirty="0" smtClean="0"/>
              <a:t>Sun</a:t>
            </a:r>
            <a:endParaRPr lang="en-ZA" sz="5800" dirty="0"/>
          </a:p>
          <a:p>
            <a:pPr marL="0" indent="0">
              <a:buNone/>
            </a:pPr>
            <a:r>
              <a:rPr lang="en-ZA" sz="5800" dirty="0" smtClean="0"/>
              <a:t>	C. the </a:t>
            </a:r>
            <a:r>
              <a:rPr lang="en-ZA" sz="5800" dirty="0"/>
              <a:t>M</a:t>
            </a:r>
            <a:r>
              <a:rPr lang="en-ZA" sz="5800" dirty="0" smtClean="0"/>
              <a:t>oon </a:t>
            </a:r>
            <a:r>
              <a:rPr lang="en-ZA" sz="5800" dirty="0"/>
              <a:t>must be directly behind </a:t>
            </a:r>
            <a:r>
              <a:rPr lang="en-ZA" sz="5800" dirty="0" smtClean="0"/>
              <a:t>Earth</a:t>
            </a:r>
            <a:endParaRPr lang="en-ZA" sz="5800" dirty="0"/>
          </a:p>
          <a:p>
            <a:pPr marL="0" indent="0">
              <a:buNone/>
            </a:pPr>
            <a:r>
              <a:rPr lang="en-ZA" sz="5800" dirty="0" smtClean="0"/>
              <a:t>	D. Earth </a:t>
            </a:r>
            <a:r>
              <a:rPr lang="en-ZA" sz="5800" dirty="0"/>
              <a:t>must be directly between the </a:t>
            </a:r>
            <a:r>
              <a:rPr lang="en-ZA" sz="5800" dirty="0" smtClean="0"/>
              <a:t>Sun and </a:t>
            </a:r>
            <a:r>
              <a:rPr lang="en-ZA" sz="5800" dirty="0"/>
              <a:t>the </a:t>
            </a:r>
            <a:r>
              <a:rPr lang="en-ZA" sz="5800" dirty="0" smtClean="0"/>
              <a:t> </a:t>
            </a:r>
          </a:p>
          <a:p>
            <a:pPr marL="0" indent="0">
              <a:buNone/>
            </a:pPr>
            <a:r>
              <a:rPr lang="en-ZA" sz="5800" dirty="0"/>
              <a:t> </a:t>
            </a:r>
            <a:r>
              <a:rPr lang="en-ZA" sz="5800" dirty="0" smtClean="0"/>
              <a:t>                Moon</a:t>
            </a:r>
            <a:endParaRPr lang="en-ZA" sz="5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 as team members.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In 1993, the European communications satellite Olympus was hit by </a:t>
            </a:r>
            <a:r>
              <a:rPr lang="en-ZA" sz="3600" b="1" dirty="0" smtClean="0"/>
              <a:t>a ____ and the mission had to be cancelled.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dirty="0" smtClean="0"/>
              <a:t>	A. Meteor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B. Meteorite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C. Meteoroid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D. Constellation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300" b="1" dirty="0" smtClean="0"/>
              <a:t>Jupiter's </a:t>
            </a:r>
            <a:r>
              <a:rPr lang="en-ZA" sz="4300" b="1" dirty="0"/>
              <a:t>Great Red Spot is a giant </a:t>
            </a:r>
            <a:r>
              <a:rPr lang="en-ZA" sz="4300" b="1" dirty="0" smtClean="0"/>
              <a:t>___</a:t>
            </a:r>
            <a:r>
              <a:rPr lang="en-ZA" sz="4300" dirty="0" smtClean="0"/>
              <a:t> </a:t>
            </a:r>
            <a:endParaRPr lang="en-ZA" sz="4300" dirty="0"/>
          </a:p>
          <a:p>
            <a:pPr marL="0" indent="0">
              <a:buNone/>
            </a:pPr>
            <a:endParaRPr lang="en-ZA" sz="3700" dirty="0"/>
          </a:p>
          <a:p>
            <a:pPr marL="1714500" lvl="4" indent="0">
              <a:buNone/>
            </a:pPr>
            <a:r>
              <a:rPr lang="en-ZA" sz="2500" dirty="0" smtClean="0"/>
              <a:t>	</a:t>
            </a:r>
            <a:r>
              <a:rPr lang="en-ZA" sz="3900" dirty="0" smtClean="0"/>
              <a:t>A. Storm</a:t>
            </a:r>
            <a:endParaRPr lang="en-ZA" sz="3900" dirty="0"/>
          </a:p>
          <a:p>
            <a:pPr marL="1714500" lvl="4" indent="0">
              <a:buNone/>
            </a:pPr>
            <a:r>
              <a:rPr lang="en-ZA" sz="3900" dirty="0" smtClean="0"/>
              <a:t>	B. Crater</a:t>
            </a:r>
            <a:endParaRPr lang="en-ZA" sz="3900" dirty="0"/>
          </a:p>
          <a:p>
            <a:pPr marL="1714500" lvl="4" indent="0">
              <a:buNone/>
            </a:pPr>
            <a:r>
              <a:rPr lang="en-ZA" sz="3900" dirty="0" smtClean="0"/>
              <a:t>	C. Ocean</a:t>
            </a:r>
            <a:endParaRPr lang="en-ZA" sz="3900" dirty="0"/>
          </a:p>
          <a:p>
            <a:pPr marL="1714500" lvl="4" indent="0">
              <a:buNone/>
            </a:pPr>
            <a:r>
              <a:rPr lang="en-ZA" sz="3900" dirty="0" smtClean="0"/>
              <a:t>	D. Volcano</a:t>
            </a:r>
            <a:endParaRPr lang="en-ZA" sz="3900" dirty="0"/>
          </a:p>
          <a:p>
            <a:pPr marL="0" indent="0">
              <a:buNone/>
            </a:pPr>
            <a:endParaRPr lang="en-ZA" sz="3700" dirty="0"/>
          </a:p>
          <a:p>
            <a:pPr marL="0" indent="0">
              <a:buNone/>
            </a:pPr>
            <a:endParaRPr lang="en-ZA" sz="37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What do we call the</a:t>
            </a:r>
            <a:r>
              <a:rPr lang="en-ZA" sz="4000" b="1" dirty="0"/>
              <a:t> </a:t>
            </a:r>
            <a:r>
              <a:rPr lang="en-ZA" sz="4000" b="1" dirty="0" smtClean="0"/>
              <a:t>part of the Sun that is </a:t>
            </a:r>
            <a:r>
              <a:rPr lang="en-ZA" sz="4000" b="1" dirty="0"/>
              <a:t>most easily seen during a total solar </a:t>
            </a:r>
            <a:r>
              <a:rPr lang="en-ZA" sz="4000" b="1" dirty="0" smtClean="0"/>
              <a:t>eclipse?</a:t>
            </a:r>
            <a:endParaRPr lang="en-ZA" sz="4000" b="1" dirty="0"/>
          </a:p>
          <a:p>
            <a:pPr marL="1257300" lvl="3" indent="0">
              <a:buNone/>
            </a:pPr>
            <a:r>
              <a:rPr lang="en-ZA" sz="2400" dirty="0" smtClean="0"/>
              <a:t>	</a:t>
            </a:r>
            <a:r>
              <a:rPr lang="en-ZA" sz="3600" dirty="0" smtClean="0"/>
              <a:t>A. Solar </a:t>
            </a:r>
            <a:r>
              <a:rPr lang="en-ZA" sz="3600" dirty="0"/>
              <a:t>wind</a:t>
            </a:r>
          </a:p>
          <a:p>
            <a:pPr marL="1257300" lvl="3" indent="0">
              <a:buNone/>
            </a:pPr>
            <a:r>
              <a:rPr lang="en-ZA" sz="3600" dirty="0" smtClean="0"/>
              <a:t>	B. Heliosphere</a:t>
            </a:r>
            <a:endParaRPr lang="en-ZA" sz="3600" dirty="0"/>
          </a:p>
          <a:p>
            <a:pPr marL="1257300" lvl="3" indent="0">
              <a:buNone/>
            </a:pPr>
            <a:r>
              <a:rPr lang="en-ZA" sz="3600" dirty="0" smtClean="0"/>
              <a:t>	C. Corona</a:t>
            </a:r>
            <a:endParaRPr lang="en-ZA" sz="3600" dirty="0"/>
          </a:p>
          <a:p>
            <a:pPr marL="1257300" lvl="3" indent="0">
              <a:buNone/>
            </a:pPr>
            <a:r>
              <a:rPr lang="en-ZA" sz="3600" dirty="0" smtClean="0"/>
              <a:t>	D. Hemisphere</a:t>
            </a:r>
            <a:endParaRPr lang="en-ZA" sz="3600" dirty="0"/>
          </a:p>
          <a:p>
            <a:pPr marL="0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Where do we find most asteroids in our solar system</a:t>
            </a:r>
            <a:r>
              <a:rPr lang="en-ZA" sz="4000" b="1" dirty="0" smtClean="0"/>
              <a:t>?</a:t>
            </a:r>
          </a:p>
          <a:p>
            <a:pPr marL="0" indent="0">
              <a:buNone/>
            </a:pPr>
            <a:endParaRPr lang="en-ZA" b="1" dirty="0"/>
          </a:p>
          <a:p>
            <a:pPr marL="1257300" lvl="3" indent="0">
              <a:buNone/>
            </a:pPr>
            <a:r>
              <a:rPr lang="en-ZA" dirty="0" smtClean="0"/>
              <a:t>	</a:t>
            </a:r>
            <a:r>
              <a:rPr lang="en-ZA" sz="3600" dirty="0" smtClean="0"/>
              <a:t>A. Between </a:t>
            </a:r>
            <a:r>
              <a:rPr lang="en-ZA" sz="3600" dirty="0"/>
              <a:t>Mars and Earth</a:t>
            </a:r>
          </a:p>
          <a:p>
            <a:pPr marL="1257300" lvl="3" indent="0">
              <a:buNone/>
            </a:pPr>
            <a:r>
              <a:rPr lang="en-ZA" sz="3600" dirty="0" smtClean="0"/>
              <a:t>	B. Between </a:t>
            </a:r>
            <a:r>
              <a:rPr lang="en-ZA" sz="3600" dirty="0"/>
              <a:t>Mars and Jupiter</a:t>
            </a:r>
          </a:p>
          <a:p>
            <a:pPr marL="1257300" lvl="3" indent="0">
              <a:buNone/>
            </a:pPr>
            <a:r>
              <a:rPr lang="en-ZA" sz="3600" dirty="0" smtClean="0"/>
              <a:t>	C. Between </a:t>
            </a:r>
            <a:r>
              <a:rPr lang="en-ZA" sz="3600" dirty="0"/>
              <a:t>Mars and Saturn</a:t>
            </a:r>
          </a:p>
          <a:p>
            <a:pPr marL="1257300" lvl="3" indent="0">
              <a:buNone/>
            </a:pPr>
            <a:r>
              <a:rPr lang="en-ZA" sz="3600" dirty="0" smtClean="0"/>
              <a:t>	D. Between </a:t>
            </a:r>
            <a:r>
              <a:rPr lang="en-ZA" sz="3600" dirty="0"/>
              <a:t>Mars and Pluto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392489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5700" b="1" dirty="0" smtClean="0"/>
              <a:t>Which </a:t>
            </a:r>
            <a:r>
              <a:rPr lang="en-ZA" sz="5700" b="1" dirty="0"/>
              <a:t>type of telescope never has problems seeing through Earth's </a:t>
            </a:r>
            <a:r>
              <a:rPr lang="en-ZA" sz="5700" b="1" dirty="0" smtClean="0"/>
              <a:t>atmosphere and can use mirrors or </a:t>
            </a:r>
            <a:r>
              <a:rPr lang="en-ZA" sz="5700" b="1" dirty="0"/>
              <a:t>lenses to enlarge an object</a:t>
            </a:r>
            <a:r>
              <a:rPr lang="en-ZA" sz="5700" b="1" dirty="0" smtClean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en-ZA" sz="3500" b="1" dirty="0"/>
          </a:p>
          <a:p>
            <a:pPr marL="0" indent="0">
              <a:spcAft>
                <a:spcPts val="0"/>
              </a:spcAft>
              <a:buNone/>
            </a:pPr>
            <a:r>
              <a:rPr lang="en-ZA" sz="3500" dirty="0" smtClean="0"/>
              <a:t>	</a:t>
            </a:r>
            <a:r>
              <a:rPr lang="en-ZA" sz="4100" dirty="0" smtClean="0"/>
              <a:t>A. Earth-based </a:t>
            </a:r>
            <a:r>
              <a:rPr lang="en-ZA" sz="41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4100" dirty="0" smtClean="0"/>
              <a:t>	B. Reflecting </a:t>
            </a:r>
            <a:r>
              <a:rPr lang="en-ZA" sz="41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4100" dirty="0" smtClean="0"/>
              <a:t>	C. Refracting </a:t>
            </a:r>
            <a:r>
              <a:rPr lang="en-ZA" sz="41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4100" dirty="0" smtClean="0"/>
              <a:t>	D. Space-based </a:t>
            </a:r>
            <a:r>
              <a:rPr lang="en-ZA" sz="41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endParaRPr lang="en-US" sz="3500" dirty="0" smtClean="0"/>
          </a:p>
          <a:p>
            <a:pPr marL="1257300" lvl="3" indent="0">
              <a:buNone/>
            </a:pPr>
            <a:endParaRPr lang="en-ZA" sz="3500" dirty="0" smtClean="0"/>
          </a:p>
          <a:p>
            <a:pPr marL="0" indent="0">
              <a:buNone/>
            </a:pPr>
            <a:endParaRPr lang="en-ZA" sz="4000" dirty="0"/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4300" b="1" dirty="0" smtClean="0"/>
              <a:t>The brightest star in the night sky is Sirius. What </a:t>
            </a:r>
            <a:r>
              <a:rPr lang="en-ZA" sz="4300" b="1" dirty="0"/>
              <a:t>is the name of the second brightest </a:t>
            </a:r>
            <a:r>
              <a:rPr lang="en-ZA" sz="4300" b="1" dirty="0" smtClean="0"/>
              <a:t>star?</a:t>
            </a:r>
          </a:p>
          <a:p>
            <a:pPr marL="0" lvl="0" indent="0">
              <a:lnSpc>
                <a:spcPct val="107000"/>
              </a:lnSpc>
              <a:buNone/>
            </a:pPr>
            <a:endParaRPr lang="en-ZA" b="1" dirty="0" smtClean="0"/>
          </a:p>
          <a:p>
            <a:pPr marL="0" lvl="0" indent="0">
              <a:lnSpc>
                <a:spcPct val="107000"/>
              </a:lnSpc>
              <a:buNone/>
            </a:pPr>
            <a:r>
              <a:rPr lang="en-ZA" sz="36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		</a:t>
            </a:r>
            <a:r>
              <a:rPr lang="en-ZA" sz="39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Arcturus</a:t>
            </a:r>
            <a:endParaRPr lang="en-ZA" sz="39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 smtClean="0"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	B. </a:t>
            </a:r>
            <a:r>
              <a:rPr lang="en-ZA" sz="3900" dirty="0" smtClean="0"/>
              <a:t>Canopus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 smtClean="0"/>
              <a:t> C. Rigel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900" dirty="0" smtClean="0"/>
              <a:t> D. Betelgeuse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36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800100" lvl="2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3200" u="none" strike="noStrike" dirty="0"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5880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4000" b="1" dirty="0" smtClean="0">
                <a:solidFill>
                  <a:srgbClr val="000000"/>
                </a:solidFill>
                <a:ea typeface="Times New Roman"/>
              </a:rPr>
              <a:t>The Southern Cross, Crux, is the smallest constellation whilst ____ is the largest in the sky.      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Cancer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Scorpio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ea typeface="Times New Roman"/>
              </a:rPr>
              <a:t>Hydra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Orion</a:t>
            </a:r>
          </a:p>
          <a:p>
            <a:pPr marL="514350" lvl="0" indent="-514350">
              <a:lnSpc>
                <a:spcPct val="107000"/>
              </a:lnSpc>
              <a:buFont typeface="+mj-lt"/>
              <a:buAutoNum type="alphaUcPeriod"/>
            </a:pPr>
            <a:endParaRPr lang="en-ZA" sz="4000" b="1" dirty="0" smtClean="0">
              <a:solidFill>
                <a:srgbClr val="000000"/>
              </a:solidFill>
              <a:ea typeface="Times New Roman"/>
            </a:endParaRPr>
          </a:p>
          <a:p>
            <a:pPr marL="514350" lvl="0" indent="-514350">
              <a:lnSpc>
                <a:spcPct val="107000"/>
              </a:lnSpc>
              <a:buFont typeface="+mj-lt"/>
              <a:buAutoNum type="alphaUcPeriod"/>
            </a:pPr>
            <a:endParaRPr lang="en-ZA" sz="3000" dirty="0">
              <a:solidFill>
                <a:srgbClr val="000000"/>
              </a:solidFill>
              <a:ea typeface="Times New Roman"/>
            </a:endParaRPr>
          </a:p>
          <a:p>
            <a:pPr marL="2171700" lvl="5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US" sz="39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cs typeface="Times New Roman"/>
            </a:endParaRPr>
          </a:p>
          <a:p>
            <a:pPr marL="2171700" lvl="5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1900" dirty="0"/>
          </a:p>
        </p:txBody>
      </p:sp>
    </p:spTree>
    <p:extLst>
      <p:ext uri="{BB962C8B-B14F-4D97-AF65-F5344CB8AC3E}">
        <p14:creationId xmlns:p14="http://schemas.microsoft.com/office/powerpoint/2010/main" val="2871631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One of the principal objectives </a:t>
            </a:r>
            <a:r>
              <a:rPr lang="en-ZA" sz="4000" b="1" dirty="0"/>
              <a:t>of the New </a:t>
            </a:r>
            <a:r>
              <a:rPr lang="en-ZA" sz="4000" b="1" dirty="0" smtClean="0"/>
              <a:t>Horizons Mission was to give a better understanding of Pluto and its moons. 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True</a:t>
            </a:r>
            <a:endParaRPr lang="en-ZA" dirty="0" smtClean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False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7947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When was New Horizons launched into space?</a:t>
            </a:r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14 </a:t>
            </a:r>
            <a:r>
              <a:rPr lang="en-ZA" sz="2800" dirty="0"/>
              <a:t>July </a:t>
            </a:r>
            <a:r>
              <a:rPr lang="en-ZA" sz="2800" dirty="0" smtClean="0"/>
              <a:t>2015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 </a:t>
            </a:r>
            <a:r>
              <a:rPr lang="en-ZA" sz="2800" dirty="0" smtClean="0"/>
              <a:t>28 February </a:t>
            </a:r>
            <a:r>
              <a:rPr lang="en-ZA" sz="2800" dirty="0"/>
              <a:t>2007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0380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712968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When did this spacecraft, New </a:t>
            </a:r>
            <a:r>
              <a:rPr lang="en-US" sz="4000" b="1" dirty="0" smtClean="0"/>
              <a:t>Horizons, fly by Pluto?</a:t>
            </a:r>
            <a:endParaRPr lang="en-US" sz="4000" b="1" dirty="0"/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14 July 2015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 28 February 2007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068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19" y="44624"/>
            <a:ext cx="8568953" cy="998984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/>
              <a:t>DIAGRAM 1: </a:t>
            </a: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4000" dirty="0" smtClean="0"/>
              <a:t>The next 6 questions refer to this image</a:t>
            </a:r>
            <a:r>
              <a:rPr lang="en-ZA" dirty="0" smtClean="0"/>
              <a:t>.</a:t>
            </a:r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24744"/>
            <a:ext cx="7568678" cy="472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4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When did this spacecraft, New </a:t>
            </a:r>
            <a:r>
              <a:rPr lang="en-US" sz="4000" b="1" dirty="0" smtClean="0"/>
              <a:t>Horizons, fly by Jupiter?</a:t>
            </a:r>
            <a:endParaRPr lang="en-US" sz="4000" b="1" dirty="0"/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14 July 2015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 28 February 2007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93548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What is name of the brightest star in the constellation of Orion?   </a:t>
            </a:r>
            <a:endParaRPr lang="en-ZA" sz="4000" b="1" dirty="0" smtClean="0"/>
          </a:p>
          <a:p>
            <a:pPr marL="0" indent="0">
              <a:buNone/>
            </a:pPr>
            <a:endParaRPr lang="en-ZA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Betelgeuse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kern="50" dirty="0" smtClean="0">
                <a:ea typeface="SimSun"/>
                <a:cs typeface="Lucida Sans"/>
              </a:rPr>
              <a:t>Antares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kern="50" dirty="0" smtClean="0">
                <a:ea typeface="SimSun"/>
                <a:cs typeface="Lucida Sans"/>
              </a:rPr>
              <a:t>Rigel</a:t>
            </a:r>
            <a:endParaRPr lang="en-ZA" sz="3200" kern="50" dirty="0">
              <a:ea typeface="SimSun"/>
              <a:cs typeface="Lucida Sans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200" kern="50" dirty="0" smtClean="0">
                <a:ea typeface="SimSun"/>
                <a:cs typeface="Lucida Sans"/>
              </a:rPr>
              <a:t>Bellatrix</a:t>
            </a:r>
            <a:endParaRPr lang="en-US" sz="3200" kern="50" dirty="0"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678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Which </a:t>
            </a:r>
            <a:r>
              <a:rPr lang="en-ZA" sz="4000" b="1" dirty="0"/>
              <a:t>star’s </a:t>
            </a:r>
            <a:r>
              <a:rPr lang="en-ZA" sz="4000" b="1" dirty="0" smtClean="0"/>
              <a:t>100</a:t>
            </a:r>
            <a:r>
              <a:rPr lang="en-ZA" sz="4000" b="1" baseline="30000" dirty="0" smtClean="0"/>
              <a:t>th</a:t>
            </a:r>
            <a:r>
              <a:rPr lang="en-ZA" sz="4000" b="1" dirty="0" smtClean="0"/>
              <a:t> anniversary, since its discovery, was celebrated in 2015?</a:t>
            </a:r>
            <a:r>
              <a:rPr lang="en-ZA" sz="4000" dirty="0"/>
              <a:t>	</a:t>
            </a:r>
          </a:p>
          <a:p>
            <a:pPr marL="0" indent="0">
              <a:buNone/>
            </a:pPr>
            <a:r>
              <a:rPr lang="en-ZA" dirty="0"/>
              <a:t>	</a:t>
            </a:r>
            <a:endParaRPr lang="en-US" sz="35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/>
              <a:t>The Sun</a:t>
            </a:r>
            <a:endParaRPr lang="en-ZA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Alpha Centauri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Sirius</a:t>
            </a:r>
            <a:endParaRPr lang="en-US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err="1"/>
              <a:t>Proxima</a:t>
            </a:r>
            <a:r>
              <a:rPr lang="en-ZA" sz="3600" dirty="0"/>
              <a:t> </a:t>
            </a:r>
            <a:r>
              <a:rPr lang="en-ZA" sz="3600" dirty="0" smtClean="0"/>
              <a:t>Centauri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46275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ZA" sz="10000" b="1" dirty="0"/>
              <a:t>Who made the discovery </a:t>
            </a:r>
            <a:r>
              <a:rPr lang="en-ZA" sz="10000" b="1" dirty="0" smtClean="0"/>
              <a:t>of this star and </a:t>
            </a:r>
            <a:r>
              <a:rPr lang="en-ZA" sz="10000" b="1" dirty="0"/>
              <a:t>from </a:t>
            </a:r>
            <a:r>
              <a:rPr lang="en-ZA" sz="10000" b="1" dirty="0" smtClean="0"/>
              <a:t>where was the discovery made? </a:t>
            </a:r>
          </a:p>
          <a:p>
            <a:pPr marL="0" indent="0">
              <a:buNone/>
            </a:pPr>
            <a:endParaRPr lang="en-ZA" sz="4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sz="4000" dirty="0">
              <a:solidFill>
                <a:prstClr val="black"/>
              </a:solidFill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ea typeface="SimSun"/>
                <a:cs typeface="Lucida Sans"/>
              </a:rPr>
              <a:t>Caroline Shoemaker; USA Observatory</a:t>
            </a: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/>
              <a:t>Robert Innes; SAASTA Johannesburg Observatory</a:t>
            </a:r>
            <a:endParaRPr lang="en-ZA" sz="7000" dirty="0"/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ea typeface="SimSun"/>
                <a:cs typeface="Lucida Sans"/>
              </a:rPr>
              <a:t>Johannes Kepler; Germany Observatory</a:t>
            </a:r>
            <a:endParaRPr lang="en-ZA" sz="7000" kern="50" dirty="0">
              <a:ea typeface="SimSun"/>
              <a:cs typeface="Lucida Sans"/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/>
              <a:t>Sivuyile Manxoyi; South African Astronomical Observatory</a:t>
            </a:r>
            <a:endParaRPr lang="en-ZA" sz="7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75751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4644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There was a solar eclipse on 21 August 2017 but sadly it was not visible in South Africa at all.</a:t>
            </a:r>
          </a:p>
          <a:p>
            <a:pPr marL="0" lvl="0" indent="0"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ea typeface="Calibri"/>
                <a:cs typeface="Arial" panose="020B0604020202020204" pitchFamily="34" charset="0"/>
              </a:rPr>
              <a:t>True </a:t>
            </a:r>
            <a:endParaRPr lang="en-ZA" sz="3600" dirty="0">
              <a:ea typeface="Calibri"/>
              <a:cs typeface="Arial" panose="020B0604020202020204" pitchFamily="34" charset="0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ea typeface="Calibri"/>
                <a:cs typeface="Arial" panose="020B0604020202020204" pitchFamily="34" charset="0"/>
              </a:rPr>
              <a:t>False</a:t>
            </a:r>
            <a:endParaRPr lang="en-ZA" sz="3600" dirty="0"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1095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MORE INFORMATION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r>
              <a:rPr lang="en-US" altLang="en-US" b="1" dirty="0" smtClean="0"/>
              <a:t>Diameter </a:t>
            </a:r>
            <a:r>
              <a:rPr lang="en-US" altLang="en-US" b="1" dirty="0"/>
              <a:t>of the Moon =  3 475 km </a:t>
            </a:r>
          </a:p>
          <a:p>
            <a:r>
              <a:rPr lang="en-US" altLang="en-US" b="1" dirty="0" smtClean="0"/>
              <a:t>Diameter </a:t>
            </a:r>
            <a:r>
              <a:rPr lang="en-US" altLang="en-US" b="1" dirty="0"/>
              <a:t>of the Earth = 12 756 km</a:t>
            </a:r>
          </a:p>
          <a:p>
            <a:r>
              <a:rPr lang="en-US" altLang="en-US" b="1" dirty="0" smtClean="0"/>
              <a:t>Diameter </a:t>
            </a:r>
            <a:r>
              <a:rPr lang="en-US" altLang="en-US" b="1" dirty="0"/>
              <a:t>of the Sun = 1 391 000 </a:t>
            </a:r>
            <a:r>
              <a:rPr lang="en-US" altLang="en-US" b="1" dirty="0" smtClean="0"/>
              <a:t>km</a:t>
            </a:r>
          </a:p>
          <a:p>
            <a:r>
              <a:rPr lang="en-ZA" b="1" dirty="0" smtClean="0"/>
              <a:t>Circumference </a:t>
            </a:r>
            <a:r>
              <a:rPr lang="en-US" b="1" dirty="0" smtClean="0"/>
              <a:t>of the Sun = </a:t>
            </a:r>
            <a:r>
              <a:rPr lang="en-ZA" b="1" dirty="0" smtClean="0"/>
              <a:t>4 366 813 km</a:t>
            </a:r>
          </a:p>
          <a:p>
            <a:r>
              <a:rPr lang="en-ZA" b="1" dirty="0" smtClean="0"/>
              <a:t>Volume </a:t>
            </a:r>
            <a:r>
              <a:rPr lang="en-ZA" b="1" dirty="0"/>
              <a:t>of the </a:t>
            </a:r>
            <a:r>
              <a:rPr lang="en-ZA" b="1" dirty="0" smtClean="0"/>
              <a:t>Sun </a:t>
            </a:r>
            <a:r>
              <a:rPr lang="en-ZA" b="1" dirty="0"/>
              <a:t>is 1.4 x 10</a:t>
            </a:r>
            <a:r>
              <a:rPr lang="en-ZA" b="1" baseline="30000" dirty="0"/>
              <a:t>27</a:t>
            </a:r>
            <a:r>
              <a:rPr lang="en-ZA" b="1" dirty="0"/>
              <a:t> </a:t>
            </a:r>
            <a:r>
              <a:rPr lang="en-ZA" b="1" dirty="0" smtClean="0"/>
              <a:t>m</a:t>
            </a:r>
            <a:r>
              <a:rPr lang="en-ZA" b="1" baseline="30000" dirty="0" smtClean="0"/>
              <a:t>3</a:t>
            </a:r>
            <a:endParaRPr lang="en-ZA" b="1" dirty="0" smtClean="0"/>
          </a:p>
          <a:p>
            <a:r>
              <a:rPr lang="en-US" b="1" dirty="0" smtClean="0"/>
              <a:t>Volume of the Earth = 1.1 x </a:t>
            </a:r>
            <a:r>
              <a:rPr lang="en-ZA" b="1" dirty="0" smtClean="0"/>
              <a:t>10</a:t>
            </a:r>
            <a:r>
              <a:rPr lang="en-ZA" b="1" baseline="30000" dirty="0" smtClean="0"/>
              <a:t>21</a:t>
            </a:r>
            <a:r>
              <a:rPr lang="en-ZA" b="1" dirty="0" smtClean="0"/>
              <a:t> m</a:t>
            </a:r>
            <a:r>
              <a:rPr lang="en-ZA" b="1" baseline="30000" dirty="0" smtClean="0"/>
              <a:t>3</a:t>
            </a:r>
          </a:p>
          <a:p>
            <a:r>
              <a:rPr lang="en-ZA" b="1" dirty="0"/>
              <a:t>Volume of the </a:t>
            </a:r>
            <a:r>
              <a:rPr lang="en-ZA" b="1" dirty="0" smtClean="0"/>
              <a:t>Moon = 2.2 x 10</a:t>
            </a:r>
            <a:r>
              <a:rPr lang="en-ZA" b="1" baseline="30000" dirty="0" smtClean="0"/>
              <a:t>19</a:t>
            </a:r>
            <a:r>
              <a:rPr lang="en-ZA" b="1" dirty="0" smtClean="0"/>
              <a:t> m</a:t>
            </a:r>
            <a:r>
              <a:rPr lang="en-ZA" b="1" baseline="30000" dirty="0"/>
              <a:t>3</a:t>
            </a:r>
            <a:endParaRPr lang="en-ZA" b="1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37668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ZA" sz="4600" b="1" kern="50" dirty="0">
                <a:ea typeface="SimSun"/>
                <a:cs typeface="Lucida Sans"/>
              </a:rPr>
              <a:t>This diagram </a:t>
            </a:r>
            <a:r>
              <a:rPr lang="en-ZA" sz="4600" b="1" kern="50" dirty="0" smtClean="0">
                <a:ea typeface="SimSun"/>
                <a:cs typeface="Lucida Sans"/>
              </a:rPr>
              <a:t>shows</a:t>
            </a:r>
            <a:r>
              <a:rPr lang="en-ZA" sz="4600" b="1" kern="50" dirty="0">
                <a:ea typeface="SimSun"/>
                <a:cs typeface="Lucida Sans"/>
              </a:rPr>
              <a:t> </a:t>
            </a:r>
            <a:r>
              <a:rPr lang="en-ZA" sz="4600" b="1" kern="50" dirty="0" smtClean="0">
                <a:ea typeface="SimSun"/>
                <a:cs typeface="Lucida Sans"/>
              </a:rPr>
              <a:t>____</a:t>
            </a:r>
          </a:p>
          <a:p>
            <a:pPr marL="0" lvl="0" indent="0">
              <a:buNone/>
            </a:pPr>
            <a:endParaRPr lang="en-ZA" sz="4600" b="1" kern="50" dirty="0" smtClean="0">
              <a:ea typeface="SimSun"/>
              <a:cs typeface="Lucida Sans"/>
            </a:endParaRPr>
          </a:p>
          <a:p>
            <a:pPr marL="1543050" lvl="2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kern="50" dirty="0" smtClean="0">
                <a:latin typeface="Liberation Serif"/>
                <a:ea typeface="SimSun"/>
                <a:cs typeface="Lucida Sans"/>
              </a:rPr>
              <a:t>The </a:t>
            </a:r>
            <a:r>
              <a:rPr lang="en-ZA" sz="3600" kern="50" dirty="0">
                <a:latin typeface="Liberation Serif"/>
                <a:ea typeface="SimSun"/>
                <a:cs typeface="Lucida Sans"/>
              </a:rPr>
              <a:t>entire </a:t>
            </a:r>
            <a:r>
              <a:rPr lang="en-ZA" sz="3600" kern="50" dirty="0" smtClean="0">
                <a:latin typeface="Liberation Serif"/>
                <a:ea typeface="SimSun"/>
                <a:cs typeface="Lucida Sans"/>
              </a:rPr>
              <a:t>solar </a:t>
            </a:r>
            <a:r>
              <a:rPr lang="en-ZA" sz="3600" kern="50" dirty="0">
                <a:latin typeface="Liberation Serif"/>
                <a:ea typeface="SimSun"/>
                <a:cs typeface="Lucida Sans"/>
              </a:rPr>
              <a:t>s</a:t>
            </a:r>
            <a:r>
              <a:rPr lang="en-ZA" sz="3600" kern="50" dirty="0" smtClean="0">
                <a:latin typeface="Liberation Serif"/>
                <a:ea typeface="SimSun"/>
                <a:cs typeface="Lucida Sans"/>
              </a:rPr>
              <a:t>ystem</a:t>
            </a:r>
            <a:endParaRPr lang="en-ZA" sz="3600" kern="50" dirty="0">
              <a:latin typeface="Liberation Serif"/>
              <a:ea typeface="SimSun"/>
              <a:cs typeface="Lucida Sans"/>
            </a:endParaRPr>
          </a:p>
          <a:p>
            <a:pPr marL="1543050" lvl="2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kern="50" dirty="0">
                <a:latin typeface="Liberation Serif"/>
                <a:ea typeface="SimSun"/>
                <a:cs typeface="Lucida Sans"/>
              </a:rPr>
              <a:t>An </a:t>
            </a:r>
            <a:r>
              <a:rPr lang="en-ZA" sz="3600" kern="50" dirty="0" smtClean="0">
                <a:latin typeface="Liberation Serif"/>
                <a:ea typeface="SimSun"/>
                <a:cs typeface="Lucida Sans"/>
              </a:rPr>
              <a:t>eclipse</a:t>
            </a:r>
            <a:endParaRPr lang="en-ZA" sz="3600" kern="50" dirty="0">
              <a:latin typeface="Liberation Serif"/>
              <a:ea typeface="SimSun"/>
              <a:cs typeface="Lucida Sans"/>
            </a:endParaRPr>
          </a:p>
          <a:p>
            <a:pPr marL="1543050" lvl="2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kern="50" dirty="0">
                <a:latin typeface="Liberation Serif"/>
                <a:ea typeface="SimSun"/>
                <a:cs typeface="Lucida Sans"/>
              </a:rPr>
              <a:t>A comet passing the Earth</a:t>
            </a:r>
          </a:p>
          <a:p>
            <a:pPr marL="1543050" lvl="2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kern="50" dirty="0">
                <a:latin typeface="Liberation Serif"/>
                <a:ea typeface="SimSun"/>
                <a:cs typeface="Lucida Sans"/>
              </a:rPr>
              <a:t>The daily relationship between the Earth, Moon and </a:t>
            </a:r>
            <a:r>
              <a:rPr lang="en-ZA" sz="3600" kern="50" dirty="0" smtClean="0">
                <a:latin typeface="Liberation Serif"/>
                <a:ea typeface="SimSun"/>
                <a:cs typeface="Lucida Sans"/>
              </a:rPr>
              <a:t>Sun</a:t>
            </a:r>
            <a:endParaRPr lang="en-ZA" sz="3600" kern="50" dirty="0">
              <a:latin typeface="Liberation Serif"/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268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5700" b="1" kern="50" dirty="0">
                <a:ea typeface="SimSun"/>
                <a:cs typeface="Lucida Sans"/>
              </a:rPr>
              <a:t>What type of eclipse does this </a:t>
            </a:r>
            <a:r>
              <a:rPr lang="en-ZA" sz="5700" b="1" kern="50" dirty="0" smtClean="0">
                <a:ea typeface="SimSun"/>
                <a:cs typeface="Lucida Sans"/>
              </a:rPr>
              <a:t>diagram </a:t>
            </a:r>
            <a:r>
              <a:rPr lang="en-ZA" sz="5700" b="1" kern="50" dirty="0">
                <a:ea typeface="SimSun"/>
                <a:cs typeface="Lucida Sans"/>
              </a:rPr>
              <a:t>show?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Lunar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Transit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Solar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 smtClean="0">
                <a:latin typeface="Liberation Serif"/>
                <a:ea typeface="SimSun"/>
                <a:cs typeface="Lucida Sans"/>
              </a:rPr>
              <a:t>Galaxy Eclipse</a:t>
            </a:r>
            <a:endParaRPr lang="en-ZA" sz="5100" kern="50" dirty="0">
              <a:latin typeface="Liberation Serif"/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52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2512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896545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16000" b="1" kern="50" dirty="0">
                <a:ea typeface="SimSun"/>
                <a:cs typeface="Lucida Sans"/>
              </a:rPr>
              <a:t>The sequence, </a:t>
            </a:r>
            <a:r>
              <a:rPr lang="en-ZA" sz="16000" b="1" kern="50" dirty="0" smtClean="0">
                <a:ea typeface="SimSun"/>
                <a:cs typeface="Lucida Sans"/>
              </a:rPr>
              <a:t>C on Diagram 1, </a:t>
            </a:r>
            <a:r>
              <a:rPr lang="en-ZA" sz="16000" b="1" kern="50" dirty="0">
                <a:ea typeface="SimSun"/>
                <a:cs typeface="Lucida Sans"/>
              </a:rPr>
              <a:t>relates to the larger </a:t>
            </a:r>
            <a:r>
              <a:rPr lang="en-ZA" sz="16000" b="1" kern="50" dirty="0" smtClean="0">
                <a:ea typeface="SimSun"/>
                <a:cs typeface="Lucida Sans"/>
              </a:rPr>
              <a:t>diagram. </a:t>
            </a:r>
            <a:r>
              <a:rPr lang="en-ZA" sz="16000" b="1" kern="50" dirty="0" smtClean="0">
                <a:ea typeface="SimSun"/>
                <a:cs typeface="Lucida Sans"/>
              </a:rPr>
              <a:t>It shows _______ as seen from the Earth</a:t>
            </a:r>
            <a:r>
              <a:rPr lang="en-ZA" sz="16000" b="1" kern="50" dirty="0">
                <a:ea typeface="SimSun"/>
                <a:cs typeface="Lucida Sans"/>
              </a:rPr>
              <a:t>.</a:t>
            </a:r>
            <a:endParaRPr lang="en-ZA" sz="16000" b="1" kern="50" dirty="0" smtClean="0">
              <a:ea typeface="SimSun"/>
              <a:cs typeface="Lucida Sans"/>
            </a:endParaRPr>
          </a:p>
          <a:p>
            <a:pPr marL="0" indent="0">
              <a:spcAft>
                <a:spcPts val="0"/>
              </a:spcAft>
              <a:buNone/>
            </a:pPr>
            <a:endParaRPr lang="en-ZA" sz="8400" b="1" kern="50" dirty="0">
              <a:ea typeface="SimSun"/>
              <a:cs typeface="Lucida Sans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11200" kern="50" dirty="0">
                <a:latin typeface="Liberation Serif"/>
                <a:ea typeface="SimSun"/>
                <a:cs typeface="Lucida Sans"/>
              </a:rPr>
              <a:t>A dark spot on the Sun </a:t>
            </a:r>
            <a:endParaRPr lang="en-ZA" sz="11200" kern="50" dirty="0" smtClean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11200" kern="50" dirty="0" smtClean="0">
                <a:latin typeface="Liberation Serif"/>
                <a:ea typeface="SimSun"/>
                <a:cs typeface="Lucida Sans"/>
              </a:rPr>
              <a:t>The </a:t>
            </a:r>
            <a:r>
              <a:rPr lang="en-ZA" sz="11200" kern="50" dirty="0">
                <a:latin typeface="Liberation Serif"/>
                <a:ea typeface="SimSun"/>
                <a:cs typeface="Lucida Sans"/>
              </a:rPr>
              <a:t>transition of the Moon across the </a:t>
            </a:r>
            <a:r>
              <a:rPr lang="en-ZA" sz="11200" kern="50" dirty="0" smtClean="0">
                <a:latin typeface="Liberation Serif"/>
                <a:ea typeface="SimSun"/>
                <a:cs typeface="Lucida Sans"/>
              </a:rPr>
              <a:t>Sun</a:t>
            </a:r>
            <a:endParaRPr lang="en-ZA" sz="11200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11200" kern="50" dirty="0">
                <a:latin typeface="Liberation Serif"/>
                <a:ea typeface="SimSun"/>
                <a:cs typeface="Lucida Sans"/>
              </a:rPr>
              <a:t>The phases of the Moon </a:t>
            </a:r>
            <a:endParaRPr lang="en-ZA" sz="11200" kern="50" dirty="0" smtClean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11200" kern="50" dirty="0" smtClean="0">
                <a:latin typeface="Liberation Serif"/>
                <a:ea typeface="SimSun"/>
                <a:cs typeface="Lucida Sans"/>
              </a:rPr>
              <a:t>The </a:t>
            </a:r>
            <a:r>
              <a:rPr lang="en-ZA" sz="11200" kern="50" dirty="0">
                <a:latin typeface="Liberation Serif"/>
                <a:ea typeface="SimSun"/>
                <a:cs typeface="Lucida Sans"/>
              </a:rPr>
              <a:t>phases of the </a:t>
            </a:r>
            <a:r>
              <a:rPr lang="en-ZA" sz="11200" kern="50" dirty="0" smtClean="0">
                <a:latin typeface="Liberation Serif"/>
                <a:ea typeface="SimSun"/>
                <a:cs typeface="Lucida Sans"/>
              </a:rPr>
              <a:t>Sun</a:t>
            </a:r>
            <a:endParaRPr lang="en-ZA" sz="11200" kern="50" dirty="0">
              <a:latin typeface="Liberation Serif"/>
              <a:ea typeface="SimSun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42860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16000" b="1" dirty="0"/>
              <a:t>The full shadow cast by the Moon onto the Earth in the diagram </a:t>
            </a:r>
            <a:r>
              <a:rPr lang="en-ZA" sz="16000" b="1" dirty="0" smtClean="0"/>
              <a:t>(A) </a:t>
            </a:r>
            <a:r>
              <a:rPr lang="en-ZA" sz="16000" b="1" dirty="0"/>
              <a:t>is </a:t>
            </a:r>
            <a:r>
              <a:rPr lang="en-ZA" sz="16000" b="1" dirty="0" smtClean="0"/>
              <a:t>called____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8000" dirty="0"/>
              <a:t>	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endParaRPr lang="en-ZA" sz="4000" dirty="0" smtClean="0">
              <a:solidFill>
                <a:prstClr val="black"/>
              </a:solidFill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8600" kern="50" dirty="0">
                <a:latin typeface="Liberation Serif"/>
                <a:ea typeface="SimSun"/>
                <a:cs typeface="Lucida Sans"/>
              </a:rPr>
              <a:t>The Shadow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8600" kern="50" dirty="0">
                <a:latin typeface="Liberation Serif"/>
                <a:ea typeface="SimSun"/>
                <a:cs typeface="Lucida Sans"/>
              </a:rPr>
              <a:t>The </a:t>
            </a:r>
            <a:r>
              <a:rPr lang="en-ZA" sz="8600" kern="50" dirty="0" smtClean="0">
                <a:latin typeface="Liberation Serif"/>
                <a:ea typeface="SimSun"/>
                <a:cs typeface="Lucida Sans"/>
              </a:rPr>
              <a:t>Umbra</a:t>
            </a:r>
            <a:endParaRPr lang="en-ZA" sz="8600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8600" kern="50" dirty="0">
                <a:latin typeface="Liberation Serif"/>
                <a:ea typeface="SimSun"/>
                <a:cs typeface="Lucida Sans"/>
              </a:rPr>
              <a:t>The </a:t>
            </a:r>
            <a:r>
              <a:rPr lang="en-ZA" sz="8600" kern="50" dirty="0" smtClean="0">
                <a:latin typeface="Liberation Serif"/>
                <a:ea typeface="SimSun"/>
                <a:cs typeface="Lucida Sans"/>
              </a:rPr>
              <a:t>Penumbra</a:t>
            </a:r>
            <a:endParaRPr lang="en-ZA" sz="8600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8600" kern="50" dirty="0">
                <a:latin typeface="Liberation Serif"/>
                <a:ea typeface="SimSun"/>
                <a:cs typeface="Lucida Sans"/>
              </a:rPr>
              <a:t>The Full Point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816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4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10000" b="1" dirty="0"/>
              <a:t>The partial shadow cast by the Moon onto the Earth in the diagram (B) is </a:t>
            </a:r>
            <a:r>
              <a:rPr lang="en-ZA" sz="10000" b="1" dirty="0" smtClean="0"/>
              <a:t>called.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8000" dirty="0"/>
              <a:t>	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The Secondary Shadow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The Umbra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The Penumbra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The Partial Point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09293436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12133</TotalTime>
  <Words>812</Words>
  <Application>Microsoft Office PowerPoint</Application>
  <PresentationFormat>On-screen Show (4:3)</PresentationFormat>
  <Paragraphs>239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SimSun</vt:lpstr>
      <vt:lpstr>Arial</vt:lpstr>
      <vt:lpstr>Calibri</vt:lpstr>
      <vt:lpstr>Liberation Serif</vt:lpstr>
      <vt:lpstr>Lucida Sans</vt:lpstr>
      <vt:lpstr>Times New Roman</vt:lpstr>
      <vt:lpstr>SAASTA</vt:lpstr>
      <vt:lpstr>PowerPoint Presentation</vt:lpstr>
      <vt:lpstr>RULES</vt:lpstr>
      <vt:lpstr>DIAGRAM 1:  The next 6 questions refer to this image.</vt:lpstr>
      <vt:lpstr>MORE INFORMATION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219</cp:revision>
  <dcterms:created xsi:type="dcterms:W3CDTF">2015-05-19T08:25:08Z</dcterms:created>
  <dcterms:modified xsi:type="dcterms:W3CDTF">2018-07-04T17:44:11Z</dcterms:modified>
</cp:coreProperties>
</file>