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305" r:id="rId2"/>
    <p:sldId id="338" r:id="rId3"/>
    <p:sldId id="377" r:id="rId4"/>
    <p:sldId id="351" r:id="rId5"/>
    <p:sldId id="352" r:id="rId6"/>
    <p:sldId id="354" r:id="rId7"/>
    <p:sldId id="355" r:id="rId8"/>
    <p:sldId id="356" r:id="rId9"/>
    <p:sldId id="357" r:id="rId10"/>
    <p:sldId id="379" r:id="rId11"/>
    <p:sldId id="380" r:id="rId12"/>
    <p:sldId id="381" r:id="rId13"/>
    <p:sldId id="382" r:id="rId14"/>
    <p:sldId id="383" r:id="rId15"/>
    <p:sldId id="364" r:id="rId16"/>
    <p:sldId id="363" r:id="rId17"/>
    <p:sldId id="328" r:id="rId18"/>
    <p:sldId id="329" r:id="rId19"/>
    <p:sldId id="330" r:id="rId20"/>
    <p:sldId id="331" r:id="rId21"/>
    <p:sldId id="332" r:id="rId22"/>
    <p:sldId id="333" r:id="rId23"/>
    <p:sldId id="334" r:id="rId24"/>
    <p:sldId id="336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1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7" autoAdjust="0"/>
    <p:restoredTop sz="94608" autoAdjust="0"/>
  </p:normalViewPr>
  <p:slideViewPr>
    <p:cSldViewPr>
      <p:cViewPr varScale="1">
        <p:scale>
          <a:sx n="83" d="100"/>
          <a:sy n="83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C206B-EAE1-408E-B3B7-DC05E55B5C67}" type="datetimeFigureOut">
              <a:rPr lang="en-ZA" smtClean="0"/>
              <a:t>2017/08/23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9F213-9623-4FDB-9CD2-EB14668793D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4254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10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34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944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68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7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0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6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3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9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68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03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69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4</a:t>
            </a:r>
            <a:endParaRPr lang="en-ZA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5264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QUESTION </a:t>
            </a:r>
            <a:r>
              <a:rPr lang="en-US" b="1" dirty="0" smtClean="0"/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South Africa's </a:t>
            </a:r>
            <a:r>
              <a:rPr lang="en-ZA" sz="4300" b="1" dirty="0" err="1"/>
              <a:t>MeerKAT</a:t>
            </a:r>
            <a:r>
              <a:rPr lang="en-ZA" sz="4300" b="1" dirty="0"/>
              <a:t> telescope is an SKA </a:t>
            </a:r>
            <a:r>
              <a:rPr lang="en-ZA" sz="4300" b="1" dirty="0" smtClean="0"/>
              <a:t>'pathfinder</a:t>
            </a:r>
            <a:r>
              <a:rPr lang="en-ZA" sz="4300" b="1" dirty="0"/>
              <a:t>' telescope. How many dish-shaped antennas will it consist of?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64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74</a:t>
            </a:r>
            <a:endParaRPr lang="en-ZA" sz="36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46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/>
              <a:t>47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68629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913" y="141763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/>
              <a:t>The </a:t>
            </a:r>
            <a:r>
              <a:rPr lang="en-ZA" sz="3600" b="1" dirty="0" smtClean="0"/>
              <a:t>third closest </a:t>
            </a:r>
            <a:r>
              <a:rPr lang="en-ZA" sz="3600" b="1" dirty="0"/>
              <a:t>star </a:t>
            </a:r>
            <a:r>
              <a:rPr lang="en-ZA" sz="3600" b="1" dirty="0" smtClean="0"/>
              <a:t>to Earth after </a:t>
            </a:r>
            <a:r>
              <a:rPr lang="en-ZA" sz="3600" b="1" dirty="0"/>
              <a:t>the Sun is </a:t>
            </a:r>
            <a:r>
              <a:rPr lang="en-ZA" sz="3600" b="1" dirty="0" smtClean="0"/>
              <a:t>at </a:t>
            </a:r>
            <a:r>
              <a:rPr lang="en-ZA" sz="3600" b="1" dirty="0"/>
              <a:t>a distance of </a:t>
            </a:r>
            <a:r>
              <a:rPr lang="en-ZA" sz="3600" b="1" dirty="0" smtClean="0"/>
              <a:t>approximately 4,37 </a:t>
            </a:r>
            <a:r>
              <a:rPr lang="en-ZA" sz="3600" b="1" dirty="0"/>
              <a:t>light years. If 1 light year = 9,46 x 10</a:t>
            </a:r>
            <a:r>
              <a:rPr lang="en-ZA" sz="3600" b="1" baseline="30000" dirty="0"/>
              <a:t>12</a:t>
            </a:r>
            <a:r>
              <a:rPr lang="en-ZA" sz="3600" b="1" dirty="0"/>
              <a:t>km, how far is </a:t>
            </a:r>
            <a:r>
              <a:rPr lang="en-ZA" sz="3600" b="1" dirty="0" smtClean="0"/>
              <a:t>it </a:t>
            </a:r>
            <a:r>
              <a:rPr lang="en-ZA" sz="3600" b="1" dirty="0"/>
              <a:t>in </a:t>
            </a:r>
            <a:r>
              <a:rPr lang="en-ZA" sz="3600" b="1" dirty="0" smtClean="0"/>
              <a:t>kilometres?</a:t>
            </a:r>
            <a:endParaRPr lang="en-ZA" sz="3600" b="1" dirty="0"/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  </a:t>
            </a:r>
            <a:r>
              <a:rPr lang="en-ZA" sz="2800" dirty="0" smtClean="0"/>
              <a:t>2.16 </a:t>
            </a:r>
            <a:r>
              <a:rPr lang="en-ZA" sz="2800" dirty="0"/>
              <a:t>x 10</a:t>
            </a:r>
            <a:r>
              <a:rPr lang="en-ZA" sz="2800" baseline="30000" dirty="0"/>
              <a:t>12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  </a:t>
            </a:r>
            <a:r>
              <a:rPr lang="en-ZA" sz="2800" dirty="0" smtClean="0"/>
              <a:t>4.62 </a:t>
            </a:r>
            <a:r>
              <a:rPr lang="en-ZA" sz="2800" dirty="0"/>
              <a:t>x </a:t>
            </a:r>
            <a:r>
              <a:rPr lang="en-ZA" sz="2800" dirty="0" smtClean="0"/>
              <a:t>10</a:t>
            </a:r>
            <a:r>
              <a:rPr lang="en-ZA" sz="2800" baseline="30000" dirty="0" smtClean="0"/>
              <a:t>10</a:t>
            </a:r>
            <a:endParaRPr lang="en-ZA" sz="2800" baseline="300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/>
              <a:t>   </a:t>
            </a:r>
            <a:r>
              <a:rPr lang="en-ZA" sz="2800" dirty="0" smtClean="0"/>
              <a:t>5.09 </a:t>
            </a:r>
            <a:r>
              <a:rPr lang="en-ZA" sz="2800" dirty="0"/>
              <a:t>x </a:t>
            </a:r>
            <a:r>
              <a:rPr lang="en-ZA" sz="2800" dirty="0" smtClean="0"/>
              <a:t>10</a:t>
            </a:r>
            <a:r>
              <a:rPr lang="en-ZA" sz="2800" baseline="30000" dirty="0" smtClean="0"/>
              <a:t>12</a:t>
            </a:r>
            <a:endParaRPr lang="en-ZA" sz="2800" baseline="30000" dirty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>
                <a:solidFill>
                  <a:srgbClr val="FF0000"/>
                </a:solidFill>
              </a:rPr>
              <a:t>   </a:t>
            </a:r>
            <a:r>
              <a:rPr lang="en-ZA" sz="2800" dirty="0" smtClean="0">
                <a:solidFill>
                  <a:srgbClr val="FF0000"/>
                </a:solidFill>
              </a:rPr>
              <a:t>4.13 </a:t>
            </a:r>
            <a:r>
              <a:rPr lang="en-ZA" sz="2800" dirty="0">
                <a:solidFill>
                  <a:srgbClr val="FF0000"/>
                </a:solidFill>
              </a:rPr>
              <a:t>x </a:t>
            </a:r>
            <a:r>
              <a:rPr lang="en-ZA" sz="2800" dirty="0" smtClean="0">
                <a:solidFill>
                  <a:srgbClr val="FF0000"/>
                </a:solidFill>
              </a:rPr>
              <a:t>10</a:t>
            </a:r>
            <a:r>
              <a:rPr lang="en-ZA" sz="2800" baseline="30000" dirty="0" smtClean="0">
                <a:solidFill>
                  <a:srgbClr val="FF0000"/>
                </a:solidFill>
              </a:rPr>
              <a:t>13</a:t>
            </a:r>
            <a:endParaRPr lang="en-ZA" sz="2800" baseline="30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00479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/>
              <a:t>If the Earth has a radius of 6378 kilometres, what will  its circumference be in kilometres? </a:t>
            </a:r>
          </a:p>
          <a:p>
            <a:pPr marL="0" indent="0">
              <a:buNone/>
            </a:pPr>
            <a:r>
              <a:rPr lang="en-ZA" sz="3600" b="1" dirty="0"/>
              <a:t>NB: C = 2 π r , π = 3.14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4.01 x 10</a:t>
            </a:r>
            <a:r>
              <a:rPr lang="en-ZA" sz="3200" baseline="30000" dirty="0" smtClean="0">
                <a:solidFill>
                  <a:srgbClr val="FF0000"/>
                </a:solidFill>
              </a:rPr>
              <a:t>4</a:t>
            </a:r>
            <a:endParaRPr lang="en-ZA" sz="3200" baseline="30000" dirty="0">
              <a:solidFill>
                <a:srgbClr val="FF0000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4.001 </a:t>
            </a:r>
            <a:r>
              <a:rPr lang="en-ZA" sz="3200" dirty="0"/>
              <a:t>x 10</a:t>
            </a:r>
            <a:r>
              <a:rPr lang="en-ZA" sz="3200" baseline="30000" dirty="0"/>
              <a:t>5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4.001 </a:t>
            </a:r>
            <a:r>
              <a:rPr lang="en-ZA" sz="3200" dirty="0"/>
              <a:t>x 10</a:t>
            </a:r>
            <a:r>
              <a:rPr lang="en-ZA" sz="3200" baseline="30000" dirty="0"/>
              <a:t>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40.1 </a:t>
            </a:r>
            <a:r>
              <a:rPr lang="en-ZA" sz="3200" dirty="0"/>
              <a:t>x </a:t>
            </a:r>
            <a:r>
              <a:rPr lang="en-ZA" sz="3200" dirty="0" smtClean="0"/>
              <a:t>10</a:t>
            </a:r>
            <a:r>
              <a:rPr lang="en-ZA" sz="3200" baseline="30000" dirty="0" smtClean="0"/>
              <a:t>7</a:t>
            </a:r>
            <a:endParaRPr lang="en-ZA" sz="3200" baseline="30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597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The brightest star in the sky, Sirius, </a:t>
            </a:r>
            <a:r>
              <a:rPr lang="en-ZA" sz="4000" b="1" dirty="0" smtClean="0"/>
              <a:t>is/was __</a:t>
            </a:r>
            <a:endParaRPr lang="en-ZA" sz="4000" b="1" dirty="0"/>
          </a:p>
          <a:p>
            <a:pPr marL="0" indent="0">
              <a:buNone/>
            </a:pPr>
            <a:endParaRPr lang="en-ZA" dirty="0"/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closest </a:t>
            </a:r>
            <a:r>
              <a:rPr lang="en-ZA" sz="3200" dirty="0"/>
              <a:t>to the Earth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</a:rPr>
              <a:t>whiter </a:t>
            </a:r>
            <a:r>
              <a:rPr lang="en-ZA" sz="3200" dirty="0">
                <a:solidFill>
                  <a:srgbClr val="FF0000"/>
                </a:solidFill>
              </a:rPr>
              <a:t>and hotter than the Sun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blue </a:t>
            </a:r>
            <a:r>
              <a:rPr lang="en-ZA" sz="3200" dirty="0"/>
              <a:t>and hot</a:t>
            </a:r>
          </a:p>
          <a:p>
            <a:pPr marL="1314450" lvl="2" indent="-514350">
              <a:buFont typeface="+mj-lt"/>
              <a:buAutoNum type="alphaUcPeriod"/>
            </a:pPr>
            <a:r>
              <a:rPr lang="en-ZA" sz="3200" dirty="0" smtClean="0"/>
              <a:t>discovered </a:t>
            </a:r>
            <a:r>
              <a:rPr lang="en-ZA" sz="3200" dirty="0"/>
              <a:t>by Robert Innes </a:t>
            </a:r>
            <a:r>
              <a:rPr lang="en-ZA" sz="3200" dirty="0" smtClean="0"/>
              <a:t>in 1915 </a:t>
            </a:r>
            <a:endParaRPr lang="en-ZA" sz="32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6107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During total lunar eclipse ______</a:t>
            </a:r>
          </a:p>
          <a:p>
            <a:pPr marL="0" indent="0">
              <a:buNone/>
            </a:pPr>
            <a:endParaRPr lang="en-ZA" dirty="0"/>
          </a:p>
          <a:p>
            <a:pPr marL="514350" indent="-514350">
              <a:buFont typeface="+mj-lt"/>
              <a:buAutoNum type="alphaUcPeriod"/>
            </a:pPr>
            <a:r>
              <a:rPr lang="en-ZA" dirty="0">
                <a:solidFill>
                  <a:srgbClr val="FF0000"/>
                </a:solidFill>
              </a:rPr>
              <a:t>The Sun is behind Earth, so the Sun's light casts Earth's shadow on the Moon</a:t>
            </a:r>
            <a:r>
              <a:rPr lang="en-ZA" dirty="0" smtClean="0">
                <a:solidFill>
                  <a:srgbClr val="FF0000"/>
                </a:solidFill>
              </a:rPr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Moon is between the Earth &amp; the Sun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Sun is </a:t>
            </a:r>
            <a:r>
              <a:rPr lang="en-ZA" dirty="0"/>
              <a:t>between the Earth </a:t>
            </a:r>
            <a:r>
              <a:rPr lang="en-ZA" dirty="0" smtClean="0"/>
              <a:t>&amp; Moon</a:t>
            </a:r>
          </a:p>
          <a:p>
            <a:pPr marL="514350" indent="-514350">
              <a:buFont typeface="+mj-lt"/>
              <a:buAutoNum type="alphaUcPeriod"/>
            </a:pPr>
            <a:r>
              <a:rPr lang="en-ZA" dirty="0" smtClean="0"/>
              <a:t>The Earth is behind the Sun so that sunlight hits the Moon directly </a:t>
            </a:r>
          </a:p>
          <a:p>
            <a:pPr marL="514350" indent="-514350">
              <a:buFont typeface="+mj-lt"/>
              <a:buAutoNum type="alphaUcPeriod"/>
            </a:pPr>
            <a:endParaRPr lang="en-ZA" dirty="0" smtClean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40255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What is a loose collection of ice, dust, and small rocky particles, typically with a long, narrow orbit called?</a:t>
            </a:r>
          </a:p>
          <a:p>
            <a:pPr marL="0" indent="0">
              <a:buNone/>
            </a:pPr>
            <a:endParaRPr lang="en-ZA" b="1" dirty="0"/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>
                <a:solidFill>
                  <a:srgbClr val="FF0000"/>
                </a:solidFill>
              </a:rPr>
              <a:t>C</a:t>
            </a:r>
            <a:r>
              <a:rPr lang="en-US" sz="2800" dirty="0" smtClean="0">
                <a:solidFill>
                  <a:srgbClr val="FF0000"/>
                </a:solidFill>
              </a:rPr>
              <a:t>omet</a:t>
            </a:r>
            <a:endParaRPr lang="en-ZA" sz="2800" dirty="0">
              <a:solidFill>
                <a:srgbClr val="FF0000"/>
              </a:solidFill>
            </a:endParaRPr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/>
              <a:t>A</a:t>
            </a:r>
            <a:r>
              <a:rPr lang="en-US" sz="2800" dirty="0" smtClean="0"/>
              <a:t>steroid</a:t>
            </a:r>
            <a:endParaRPr lang="en-ZA" sz="28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/>
              <a:t>M</a:t>
            </a:r>
            <a:r>
              <a:rPr lang="en-US" sz="2800" dirty="0" smtClean="0"/>
              <a:t>eteor</a:t>
            </a:r>
            <a:endParaRPr lang="en-ZA" sz="28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/>
              <a:t>M</a:t>
            </a:r>
            <a:r>
              <a:rPr lang="en-US" sz="2800" dirty="0" smtClean="0"/>
              <a:t>eteorite</a:t>
            </a:r>
            <a:endParaRPr lang="en-ZA" sz="28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763168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12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4000" b="1" dirty="0" smtClean="0">
                <a:ea typeface="Calibri"/>
                <a:cs typeface="Times New Roman"/>
              </a:rPr>
              <a:t>What gives Mars its reddish </a:t>
            </a:r>
            <a:r>
              <a:rPr lang="en-US" sz="4000" b="1" dirty="0" err="1" smtClean="0">
                <a:ea typeface="Calibri"/>
                <a:cs typeface="Times New Roman"/>
              </a:rPr>
              <a:t>colour</a:t>
            </a:r>
            <a:r>
              <a:rPr lang="en-US" sz="4000" b="1" dirty="0" smtClean="0">
                <a:ea typeface="Calibri"/>
                <a:cs typeface="Times New Roman"/>
              </a:rPr>
              <a:t>?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2000" b="1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A. Sunlight</a:t>
            </a:r>
            <a:endParaRPr lang="en-ZA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solidFill>
                  <a:srgbClr val="FF0000"/>
                </a:solidFill>
                <a:ea typeface="Calibri"/>
                <a:cs typeface="Times New Roman"/>
              </a:rPr>
              <a:t>		B. Iron </a:t>
            </a:r>
            <a:r>
              <a:rPr lang="en-US" dirty="0">
                <a:solidFill>
                  <a:srgbClr val="FF0000"/>
                </a:solidFill>
                <a:ea typeface="Calibri"/>
                <a:cs typeface="Times New Roman"/>
              </a:rPr>
              <a:t>Oxide</a:t>
            </a:r>
            <a:endParaRPr lang="en-ZA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C. Glass</a:t>
            </a:r>
            <a:endParaRPr lang="en-ZA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D. Water</a:t>
            </a:r>
            <a:endParaRPr lang="en-ZA" dirty="0">
              <a:ea typeface="Calibri"/>
              <a:cs typeface="Times New Roman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1908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Who developed the three laws describing the motion of planets?</a:t>
            </a:r>
          </a:p>
          <a:p>
            <a:pPr marL="0" lvl="0" indent="0">
              <a:buNone/>
            </a:pPr>
            <a:endParaRPr lang="en-US" sz="4000" b="1" dirty="0">
              <a:solidFill>
                <a:prstClr val="black"/>
              </a:solidFill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A. </a:t>
            </a:r>
            <a:r>
              <a:rPr lang="en-US" dirty="0" err="1" smtClean="0">
                <a:ea typeface="Calibri"/>
                <a:cs typeface="Times New Roman"/>
              </a:rPr>
              <a:t>Tycho</a:t>
            </a:r>
            <a:r>
              <a:rPr lang="en-US" dirty="0" smtClean="0">
                <a:ea typeface="Calibri"/>
                <a:cs typeface="Times New Roman"/>
              </a:rPr>
              <a:t> </a:t>
            </a:r>
            <a:r>
              <a:rPr lang="en-US" dirty="0">
                <a:ea typeface="Calibri"/>
                <a:cs typeface="Times New Roman"/>
              </a:rPr>
              <a:t>Brahe</a:t>
            </a:r>
            <a:endParaRPr lang="en-ZA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B. Albert </a:t>
            </a:r>
            <a:r>
              <a:rPr lang="en-US" dirty="0">
                <a:ea typeface="Calibri"/>
                <a:cs typeface="Times New Roman"/>
              </a:rPr>
              <a:t>Einstein</a:t>
            </a:r>
            <a:endParaRPr lang="en-ZA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solidFill>
                  <a:srgbClr val="FF0000"/>
                </a:solidFill>
                <a:ea typeface="Calibri"/>
                <a:cs typeface="Times New Roman"/>
              </a:rPr>
              <a:t>		C. Johannes </a:t>
            </a:r>
            <a:r>
              <a:rPr lang="en-US" dirty="0">
                <a:solidFill>
                  <a:srgbClr val="FF0000"/>
                </a:solidFill>
                <a:ea typeface="Calibri"/>
                <a:cs typeface="Times New Roman"/>
              </a:rPr>
              <a:t>Kepler</a:t>
            </a:r>
            <a:endParaRPr lang="en-ZA" dirty="0">
              <a:ea typeface="Calibri"/>
              <a:cs typeface="Times New Roman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		D. Daniel </a:t>
            </a:r>
            <a:r>
              <a:rPr lang="en-US" dirty="0">
                <a:ea typeface="Calibri"/>
                <a:cs typeface="Times New Roman"/>
              </a:rPr>
              <a:t>Young</a:t>
            </a:r>
            <a:endParaRPr lang="en-ZA" dirty="0">
              <a:ea typeface="Calibri"/>
              <a:cs typeface="Times New Roman"/>
            </a:endParaRPr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US" b="1" dirty="0"/>
          </a:p>
          <a:p>
            <a:pPr marL="0" indent="0">
              <a:buNone/>
            </a:pPr>
            <a:endParaRPr lang="en-US" sz="40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3631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/>
              <a:t>QUESTION </a:t>
            </a:r>
            <a:r>
              <a:rPr lang="en-US" sz="4000" b="1" dirty="0" smtClean="0"/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7"/>
            <a:ext cx="8784976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Albert Einstein is most famous for his Theory of </a:t>
            </a:r>
            <a:r>
              <a:rPr lang="en-ZA" sz="4000" b="1" dirty="0" smtClean="0"/>
              <a:t>__</a:t>
            </a:r>
          </a:p>
          <a:p>
            <a:pPr marL="0" indent="0">
              <a:buNone/>
            </a:pPr>
            <a:r>
              <a:rPr lang="en-ZA" dirty="0" smtClean="0"/>
              <a:t>                </a:t>
            </a:r>
            <a:endParaRPr lang="en-ZA" dirty="0"/>
          </a:p>
          <a:p>
            <a:pPr marL="1714500" lvl="4" indent="0">
              <a:buNone/>
            </a:pPr>
            <a:r>
              <a:rPr lang="en-ZA" dirty="0" smtClean="0"/>
              <a:t>	</a:t>
            </a:r>
            <a:r>
              <a:rPr lang="en-ZA" sz="3200" dirty="0" smtClean="0"/>
              <a:t>A. Relationships</a:t>
            </a:r>
            <a:endParaRPr lang="en-ZA" sz="3200" dirty="0"/>
          </a:p>
          <a:p>
            <a:pPr marL="1714500" lvl="4" indent="0">
              <a:buNone/>
            </a:pPr>
            <a:r>
              <a:rPr lang="en-ZA" sz="3200" dirty="0" smtClean="0"/>
              <a:t>	B. Archaeology</a:t>
            </a:r>
            <a:endParaRPr lang="en-ZA" sz="3200" dirty="0"/>
          </a:p>
          <a:p>
            <a:pPr marL="1714500" lvl="4" indent="0">
              <a:buNone/>
            </a:pPr>
            <a:r>
              <a:rPr lang="en-ZA" sz="3200" dirty="0" smtClean="0"/>
              <a:t>	C. Philosophy</a:t>
            </a:r>
            <a:endParaRPr lang="en-ZA" sz="3200" dirty="0"/>
          </a:p>
          <a:p>
            <a:pPr marL="1714500" lvl="4" indent="0">
              <a:buNone/>
            </a:pPr>
            <a:r>
              <a:rPr lang="en-ZA" sz="3200" dirty="0"/>
              <a:t> </a:t>
            </a:r>
            <a:r>
              <a:rPr lang="en-ZA" sz="3200" dirty="0" smtClean="0">
                <a:solidFill>
                  <a:srgbClr val="FF0000"/>
                </a:solidFill>
              </a:rPr>
              <a:t>D. Relativity</a:t>
            </a:r>
            <a:endParaRPr lang="en-ZA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4614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ZA" sz="4200" b="1" dirty="0"/>
              <a:t>For a solar eclipse to occur</a:t>
            </a:r>
            <a:r>
              <a:rPr lang="en-ZA" sz="4200" b="1" dirty="0" smtClean="0"/>
              <a:t>, ____</a:t>
            </a:r>
          </a:p>
          <a:p>
            <a:pPr marL="0" indent="0">
              <a:buNone/>
            </a:pPr>
            <a:endParaRPr lang="en-ZA" sz="4000" b="1" dirty="0"/>
          </a:p>
          <a:p>
            <a:pPr marL="0" indent="0">
              <a:buNone/>
            </a:pPr>
            <a:r>
              <a:rPr lang="en-ZA" dirty="0" smtClean="0"/>
              <a:t>	A. the </a:t>
            </a:r>
            <a:r>
              <a:rPr lang="en-ZA" dirty="0"/>
              <a:t>S</a:t>
            </a:r>
            <a:r>
              <a:rPr lang="en-ZA" dirty="0" smtClean="0"/>
              <a:t>un </a:t>
            </a:r>
            <a:r>
              <a:rPr lang="en-ZA" dirty="0"/>
              <a:t>must be directly between </a:t>
            </a:r>
            <a:r>
              <a:rPr lang="en-ZA" dirty="0" smtClean="0"/>
              <a:t>Earth and </a:t>
            </a:r>
            <a:r>
              <a:rPr lang="en-ZA" dirty="0"/>
              <a:t>the </a:t>
            </a:r>
            <a:r>
              <a:rPr lang="en-ZA" dirty="0" smtClean="0"/>
              <a:t>  </a:t>
            </a:r>
          </a:p>
          <a:p>
            <a:pPr marL="0" indent="0">
              <a:buNone/>
            </a:pPr>
            <a:r>
              <a:rPr lang="en-ZA" dirty="0"/>
              <a:t> </a:t>
            </a:r>
            <a:r>
              <a:rPr lang="en-ZA" dirty="0" smtClean="0"/>
              <a:t>                Moon</a:t>
            </a:r>
            <a:endParaRPr lang="en-ZA" dirty="0"/>
          </a:p>
          <a:p>
            <a:pPr marL="0" indent="0">
              <a:buNone/>
            </a:pPr>
            <a:r>
              <a:rPr lang="en-ZA" dirty="0" smtClean="0"/>
              <a:t>	</a:t>
            </a:r>
            <a:r>
              <a:rPr lang="en-ZA" dirty="0" smtClean="0">
                <a:solidFill>
                  <a:srgbClr val="FF0000"/>
                </a:solidFill>
              </a:rPr>
              <a:t>B. the </a:t>
            </a:r>
            <a:r>
              <a:rPr lang="en-ZA" dirty="0">
                <a:solidFill>
                  <a:srgbClr val="FF0000"/>
                </a:solidFill>
              </a:rPr>
              <a:t>M</a:t>
            </a:r>
            <a:r>
              <a:rPr lang="en-ZA" dirty="0" smtClean="0">
                <a:solidFill>
                  <a:srgbClr val="FF0000"/>
                </a:solidFill>
              </a:rPr>
              <a:t>oon </a:t>
            </a:r>
            <a:r>
              <a:rPr lang="en-ZA" dirty="0">
                <a:solidFill>
                  <a:srgbClr val="FF0000"/>
                </a:solidFill>
              </a:rPr>
              <a:t>must be directly between Earth </a:t>
            </a:r>
            <a:r>
              <a:rPr lang="en-ZA" dirty="0" smtClean="0">
                <a:solidFill>
                  <a:srgbClr val="FF0000"/>
                </a:solidFill>
              </a:rPr>
              <a:t>		    </a:t>
            </a:r>
          </a:p>
          <a:p>
            <a:pPr marL="0" indent="0">
              <a:buNone/>
            </a:pPr>
            <a:r>
              <a:rPr lang="en-ZA" dirty="0">
                <a:solidFill>
                  <a:srgbClr val="FF0000"/>
                </a:solidFill>
              </a:rPr>
              <a:t> </a:t>
            </a:r>
            <a:r>
              <a:rPr lang="en-ZA" dirty="0" smtClean="0">
                <a:solidFill>
                  <a:srgbClr val="FF0000"/>
                </a:solidFill>
              </a:rPr>
              <a:t>                and </a:t>
            </a:r>
            <a:r>
              <a:rPr lang="en-ZA" dirty="0">
                <a:solidFill>
                  <a:srgbClr val="FF0000"/>
                </a:solidFill>
              </a:rPr>
              <a:t>the </a:t>
            </a:r>
            <a:r>
              <a:rPr lang="en-ZA" dirty="0" smtClean="0">
                <a:solidFill>
                  <a:srgbClr val="FF0000"/>
                </a:solidFill>
              </a:rPr>
              <a:t>Sun</a:t>
            </a:r>
            <a:endParaRPr lang="en-Z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ZA" dirty="0" smtClean="0"/>
              <a:t>	C. the </a:t>
            </a:r>
            <a:r>
              <a:rPr lang="en-ZA" dirty="0"/>
              <a:t>M</a:t>
            </a:r>
            <a:r>
              <a:rPr lang="en-ZA" dirty="0" smtClean="0"/>
              <a:t>oon </a:t>
            </a:r>
            <a:r>
              <a:rPr lang="en-ZA" dirty="0"/>
              <a:t>must be directly behind </a:t>
            </a:r>
            <a:r>
              <a:rPr lang="en-ZA" dirty="0" smtClean="0"/>
              <a:t>Earth</a:t>
            </a:r>
            <a:endParaRPr lang="en-ZA" dirty="0"/>
          </a:p>
          <a:p>
            <a:pPr marL="0" indent="0">
              <a:buNone/>
            </a:pPr>
            <a:r>
              <a:rPr lang="en-ZA" dirty="0" smtClean="0"/>
              <a:t>	D. Earth </a:t>
            </a:r>
            <a:r>
              <a:rPr lang="en-ZA" dirty="0"/>
              <a:t>must be directly between the </a:t>
            </a:r>
            <a:r>
              <a:rPr lang="en-ZA" dirty="0" smtClean="0"/>
              <a:t>Sun and </a:t>
            </a:r>
            <a:r>
              <a:rPr lang="en-ZA" dirty="0"/>
              <a:t>the </a:t>
            </a:r>
            <a:r>
              <a:rPr lang="en-ZA" dirty="0" smtClean="0"/>
              <a:t> </a:t>
            </a:r>
          </a:p>
          <a:p>
            <a:pPr marL="0" indent="0">
              <a:buNone/>
            </a:pPr>
            <a:r>
              <a:rPr lang="en-ZA" dirty="0"/>
              <a:t> </a:t>
            </a:r>
            <a:r>
              <a:rPr lang="en-ZA" dirty="0" smtClean="0"/>
              <a:t>                Moon</a:t>
            </a: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1345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allowed </a:t>
            </a:r>
            <a:r>
              <a:rPr lang="en-US" altLang="en-US" sz="3600" b="1" dirty="0">
                <a:solidFill>
                  <a:schemeClr val="tx2"/>
                </a:solidFill>
              </a:rPr>
              <a:t>to discuss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amongst yourselves as team members.</a:t>
            </a:r>
            <a:endParaRPr lang="en-US" altLang="en-US" sz="3600" b="1" dirty="0">
              <a:solidFill>
                <a:schemeClr val="tx2"/>
              </a:solidFill>
            </a:endParaRP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</a:t>
            </a:r>
            <a:r>
              <a:rPr lang="en-US" altLang="en-US" sz="3600" b="1" dirty="0" smtClean="0">
                <a:solidFill>
                  <a:schemeClr val="tx2"/>
                </a:solidFill>
              </a:rPr>
              <a:t>also prohibited</a:t>
            </a:r>
            <a:r>
              <a:rPr lang="en-US" altLang="en-US" sz="3600" b="1" dirty="0">
                <a:solidFill>
                  <a:schemeClr val="tx2"/>
                </a:solidFill>
              </a:rPr>
              <a:t>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5851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prstClr val="black"/>
                </a:solidFill>
              </a:rPr>
              <a:t>QUESTION </a:t>
            </a:r>
            <a:r>
              <a:rPr lang="en-US" sz="4000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770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b="1" dirty="0"/>
              <a:t>In 1993, the European communications satellite Olympus was hit by </a:t>
            </a:r>
            <a:r>
              <a:rPr lang="en-ZA" b="1" dirty="0" smtClean="0"/>
              <a:t>a ____ and the mission had to be cancelled.</a:t>
            </a:r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dirty="0" smtClean="0"/>
              <a:t>	A. Meteor</a:t>
            </a:r>
            <a:endParaRPr lang="en-ZA" dirty="0"/>
          </a:p>
          <a:p>
            <a:pPr marL="0" indent="0">
              <a:buNone/>
            </a:pPr>
            <a:r>
              <a:rPr lang="en-ZA" dirty="0" smtClean="0"/>
              <a:t>	B. Meteorite</a:t>
            </a:r>
            <a:endParaRPr lang="en-ZA" dirty="0"/>
          </a:p>
          <a:p>
            <a:pPr marL="0" indent="0">
              <a:buNone/>
            </a:pPr>
            <a:r>
              <a:rPr lang="en-ZA" dirty="0" smtClean="0"/>
              <a:t>	</a:t>
            </a:r>
            <a:r>
              <a:rPr lang="en-ZA" dirty="0" smtClean="0">
                <a:solidFill>
                  <a:srgbClr val="FF0000"/>
                </a:solidFill>
              </a:rPr>
              <a:t>C. Meteoroid</a:t>
            </a:r>
            <a:endParaRPr lang="en-Z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ZA" dirty="0" smtClean="0"/>
              <a:t>	D. Constellation</a:t>
            </a: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25151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17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700" b="1" dirty="0"/>
              <a:t>Jupiter's Great Red Spot is a giant </a:t>
            </a:r>
            <a:r>
              <a:rPr lang="en-ZA" sz="3700" b="1" dirty="0" smtClean="0"/>
              <a:t>______</a:t>
            </a:r>
            <a:r>
              <a:rPr lang="en-ZA" sz="3700" dirty="0" smtClean="0"/>
              <a:t> </a:t>
            </a:r>
            <a:endParaRPr lang="en-ZA" sz="3700" dirty="0"/>
          </a:p>
          <a:p>
            <a:pPr marL="0" indent="0">
              <a:buNone/>
            </a:pPr>
            <a:r>
              <a:rPr lang="en-ZA" sz="3700" dirty="0"/>
              <a:t> </a:t>
            </a:r>
          </a:p>
          <a:p>
            <a:pPr marL="0" indent="0">
              <a:buNone/>
            </a:pPr>
            <a:r>
              <a:rPr lang="en-ZA" sz="3700" dirty="0" smtClean="0"/>
              <a:t>	</a:t>
            </a:r>
            <a:r>
              <a:rPr lang="en-ZA" sz="3700" dirty="0" smtClean="0">
                <a:solidFill>
                  <a:srgbClr val="FF0000"/>
                </a:solidFill>
              </a:rPr>
              <a:t>A. storm</a:t>
            </a:r>
            <a:endParaRPr lang="en-ZA" sz="37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ZA" sz="3700" dirty="0" smtClean="0"/>
              <a:t>	B. crater</a:t>
            </a:r>
            <a:endParaRPr lang="en-ZA" sz="3700" dirty="0"/>
          </a:p>
          <a:p>
            <a:pPr marL="0" indent="0">
              <a:buNone/>
            </a:pPr>
            <a:r>
              <a:rPr lang="en-ZA" sz="3700" dirty="0" smtClean="0"/>
              <a:t>	C. ocean</a:t>
            </a:r>
            <a:endParaRPr lang="en-ZA" sz="3700" dirty="0"/>
          </a:p>
          <a:p>
            <a:pPr marL="0" indent="0">
              <a:buNone/>
            </a:pPr>
            <a:r>
              <a:rPr lang="en-ZA" sz="3700" dirty="0" smtClean="0"/>
              <a:t>	D. volcano</a:t>
            </a:r>
            <a:endParaRPr lang="en-ZA" sz="3700" dirty="0"/>
          </a:p>
          <a:p>
            <a:pPr marL="0" indent="0">
              <a:buNone/>
            </a:pPr>
            <a:endParaRPr lang="en-ZA" sz="3700" dirty="0"/>
          </a:p>
          <a:p>
            <a:pPr marL="0" indent="0">
              <a:buNone/>
            </a:pPr>
            <a:endParaRPr lang="en-ZA" sz="3700" dirty="0"/>
          </a:p>
        </p:txBody>
      </p:sp>
    </p:spTree>
    <p:extLst>
      <p:ext uri="{BB962C8B-B14F-4D97-AF65-F5344CB8AC3E}">
        <p14:creationId xmlns:p14="http://schemas.microsoft.com/office/powerpoint/2010/main" val="133566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432048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3600" b="1" dirty="0"/>
              <a:t>What do we call the part of the Sun that is most easily seen during a total solar eclipse?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r>
              <a:rPr lang="en-ZA" sz="3600" dirty="0" smtClean="0"/>
              <a:t>	A. Solar </a:t>
            </a:r>
            <a:r>
              <a:rPr lang="en-ZA" sz="3600" dirty="0"/>
              <a:t>wind</a:t>
            </a:r>
          </a:p>
          <a:p>
            <a:pPr marL="0" indent="0">
              <a:buNone/>
            </a:pPr>
            <a:r>
              <a:rPr lang="en-ZA" sz="3600" dirty="0" smtClean="0"/>
              <a:t>	B. Heliosphere</a:t>
            </a:r>
            <a:endParaRPr lang="en-ZA" sz="3600" dirty="0"/>
          </a:p>
          <a:p>
            <a:pPr marL="0" indent="0">
              <a:buNone/>
            </a:pPr>
            <a:r>
              <a:rPr lang="en-ZA" sz="3600" dirty="0" smtClean="0"/>
              <a:t>	</a:t>
            </a:r>
            <a:r>
              <a:rPr lang="en-ZA" sz="3600" dirty="0" smtClean="0">
                <a:solidFill>
                  <a:srgbClr val="FF0000"/>
                </a:solidFill>
              </a:rPr>
              <a:t>C. Corona</a:t>
            </a:r>
            <a:endParaRPr lang="en-ZA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ZA" sz="3600" dirty="0" smtClean="0"/>
              <a:t>	D. Hemisphere</a:t>
            </a:r>
            <a:endParaRPr lang="en-ZA" sz="3600" dirty="0"/>
          </a:p>
          <a:p>
            <a:pPr marL="0" indent="0">
              <a:buNone/>
            </a:pP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404827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/>
              <a:t>Where do we find most asteroids in our solar system</a:t>
            </a:r>
            <a:r>
              <a:rPr lang="en-ZA" b="1" dirty="0" smtClean="0"/>
              <a:t>?</a:t>
            </a:r>
          </a:p>
          <a:p>
            <a:pPr marL="0" indent="0">
              <a:buNone/>
            </a:pPr>
            <a:endParaRPr lang="en-ZA" b="1" dirty="0"/>
          </a:p>
          <a:p>
            <a:pPr marL="0" indent="0">
              <a:buNone/>
            </a:pPr>
            <a:r>
              <a:rPr lang="en-ZA" dirty="0" smtClean="0"/>
              <a:t>	A. Between </a:t>
            </a:r>
            <a:r>
              <a:rPr lang="en-ZA" dirty="0"/>
              <a:t>Mars and Earth</a:t>
            </a:r>
          </a:p>
          <a:p>
            <a:pPr marL="0" indent="0">
              <a:buNone/>
            </a:pPr>
            <a:r>
              <a:rPr lang="en-ZA" dirty="0" smtClean="0"/>
              <a:t>	</a:t>
            </a:r>
            <a:r>
              <a:rPr lang="en-ZA" dirty="0" smtClean="0">
                <a:solidFill>
                  <a:srgbClr val="FF0000"/>
                </a:solidFill>
              </a:rPr>
              <a:t>B. Between </a:t>
            </a:r>
            <a:r>
              <a:rPr lang="en-ZA" dirty="0">
                <a:solidFill>
                  <a:srgbClr val="FF0000"/>
                </a:solidFill>
              </a:rPr>
              <a:t>Mars and Jupiter</a:t>
            </a:r>
          </a:p>
          <a:p>
            <a:pPr marL="0" indent="0">
              <a:buNone/>
            </a:pPr>
            <a:r>
              <a:rPr lang="en-ZA" dirty="0" smtClean="0"/>
              <a:t>	C. Between </a:t>
            </a:r>
            <a:r>
              <a:rPr lang="en-ZA" dirty="0"/>
              <a:t>Mars and Saturn</a:t>
            </a:r>
          </a:p>
          <a:p>
            <a:pPr marL="0" indent="0">
              <a:buNone/>
            </a:pPr>
            <a:r>
              <a:rPr lang="en-ZA" dirty="0" smtClean="0"/>
              <a:t>	D. Between </a:t>
            </a:r>
            <a:r>
              <a:rPr lang="en-ZA" dirty="0"/>
              <a:t>Mars and Pluto</a:t>
            </a:r>
          </a:p>
          <a:p>
            <a:pPr marL="0" indent="0">
              <a:buNone/>
            </a:pPr>
            <a:endParaRPr lang="en-ZA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76616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 </a:t>
            </a:r>
            <a:r>
              <a:rPr lang="en-US" b="1" dirty="0" smtClean="0"/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392489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3500" b="1" dirty="0" smtClean="0"/>
              <a:t>Which </a:t>
            </a:r>
            <a:r>
              <a:rPr lang="en-ZA" sz="3500" b="1" dirty="0"/>
              <a:t>type of telescope never has problems seeing through Earth's </a:t>
            </a:r>
            <a:r>
              <a:rPr lang="en-ZA" sz="3500" b="1" dirty="0" smtClean="0"/>
              <a:t>atmosphere and can use mirrors or </a:t>
            </a:r>
            <a:r>
              <a:rPr lang="en-ZA" sz="3500" b="1" dirty="0"/>
              <a:t>lenses to enlarge an object</a:t>
            </a:r>
            <a:r>
              <a:rPr lang="en-ZA" sz="3500" b="1" dirty="0" smtClean="0"/>
              <a:t>.</a:t>
            </a:r>
          </a:p>
          <a:p>
            <a:pPr marL="0" indent="0">
              <a:spcAft>
                <a:spcPts val="0"/>
              </a:spcAft>
              <a:buNone/>
            </a:pPr>
            <a:endParaRPr lang="en-ZA" sz="3500" b="1" dirty="0"/>
          </a:p>
          <a:p>
            <a:pPr marL="0" indent="0">
              <a:spcAft>
                <a:spcPts val="0"/>
              </a:spcAft>
              <a:buNone/>
            </a:pPr>
            <a:r>
              <a:rPr lang="en-ZA" sz="3500" dirty="0" smtClean="0"/>
              <a:t>	A. Earth-based </a:t>
            </a:r>
            <a:r>
              <a:rPr lang="en-ZA" sz="3500" dirty="0"/>
              <a:t>telescope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3500" dirty="0" smtClean="0"/>
              <a:t>	B. Reflecting </a:t>
            </a:r>
            <a:r>
              <a:rPr lang="en-ZA" sz="3500" dirty="0"/>
              <a:t>telescope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3500" dirty="0" smtClean="0"/>
              <a:t>	C. Refracting </a:t>
            </a:r>
            <a:r>
              <a:rPr lang="en-ZA" sz="3500" dirty="0"/>
              <a:t>telescope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3500" dirty="0" smtClean="0"/>
              <a:t>	</a:t>
            </a:r>
            <a:r>
              <a:rPr lang="en-ZA" sz="3500" dirty="0" smtClean="0">
                <a:solidFill>
                  <a:srgbClr val="FF0000"/>
                </a:solidFill>
              </a:rPr>
              <a:t>D. Space-based </a:t>
            </a:r>
            <a:r>
              <a:rPr lang="en-ZA" sz="3500" dirty="0">
                <a:solidFill>
                  <a:srgbClr val="FF0000"/>
                </a:solidFill>
              </a:rPr>
              <a:t>telescope</a:t>
            </a:r>
          </a:p>
          <a:p>
            <a:pPr marL="0" indent="0">
              <a:spcAft>
                <a:spcPts val="0"/>
              </a:spcAft>
              <a:buNone/>
            </a:pPr>
            <a:endParaRPr lang="en-US" sz="3500" dirty="0" smtClean="0"/>
          </a:p>
          <a:p>
            <a:pPr marL="1257300" lvl="3" indent="0">
              <a:buNone/>
            </a:pPr>
            <a:endParaRPr lang="en-ZA" sz="3500" dirty="0" smtClean="0"/>
          </a:p>
          <a:p>
            <a:pPr marL="0" indent="0">
              <a:buNone/>
            </a:pPr>
            <a:endParaRPr lang="en-ZA" sz="4000" dirty="0"/>
          </a:p>
          <a:p>
            <a:pPr marL="0" indent="0">
              <a:buNone/>
            </a:pP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53650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3900" b="1" dirty="0" smtClean="0"/>
              <a:t>The brightest star in the night sky is Sirius. What </a:t>
            </a:r>
            <a:r>
              <a:rPr lang="en-ZA" sz="3900" b="1" dirty="0"/>
              <a:t>is the name of the second brightest </a:t>
            </a:r>
            <a:r>
              <a:rPr lang="en-ZA" sz="3900" b="1" dirty="0" smtClean="0"/>
              <a:t>star?</a:t>
            </a:r>
          </a:p>
          <a:p>
            <a:pPr marL="0" lvl="0" indent="0">
              <a:lnSpc>
                <a:spcPct val="107000"/>
              </a:lnSpc>
              <a:buNone/>
            </a:pPr>
            <a:endParaRPr lang="en-ZA" b="1" dirty="0" smtClean="0"/>
          </a:p>
          <a:p>
            <a:pPr marL="0" lvl="0" indent="0">
              <a:lnSpc>
                <a:spcPct val="107000"/>
              </a:lnSpc>
              <a:buNone/>
            </a:pPr>
            <a:r>
              <a:rPr lang="en-ZA" sz="36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		</a:t>
            </a:r>
            <a:r>
              <a:rPr lang="en-ZA" sz="35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A. </a:t>
            </a:r>
            <a:r>
              <a:rPr lang="en-ZA" sz="35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Acturus</a:t>
            </a:r>
            <a:endParaRPr lang="en-ZA" sz="35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500" dirty="0" smtClean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ea typeface="Times New Roman"/>
                <a:cs typeface="Times New Roman"/>
              </a:rPr>
              <a:t>	B. </a:t>
            </a:r>
            <a:r>
              <a:rPr lang="en-ZA" sz="3500" dirty="0" smtClean="0">
                <a:solidFill>
                  <a:srgbClr val="FF0000"/>
                </a:solidFill>
              </a:rPr>
              <a:t>Canopus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500" dirty="0" smtClean="0"/>
              <a:t> C. Rigel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r>
              <a:rPr lang="en-ZA" sz="3500" dirty="0" smtClean="0"/>
              <a:t> D. Betelgeuse</a:t>
            </a:r>
          </a:p>
          <a:p>
            <a:pPr marL="1714500" lvl="4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3600" dirty="0">
              <a:solidFill>
                <a:srgbClr val="FF0000"/>
              </a:solidFill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  <a:p>
            <a:pPr marL="800100" lvl="2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3200" u="none" strike="noStrike" dirty="0">
              <a:solidFill>
                <a:srgbClr val="FF0000"/>
              </a:solidFill>
              <a:effectLst/>
              <a:uFill>
                <a:solidFill>
                  <a:srgbClr val="000000"/>
                </a:solidFill>
              </a:u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558808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n-ZA" sz="3600" b="1" dirty="0" smtClean="0">
                <a:solidFill>
                  <a:srgbClr val="000000"/>
                </a:solidFill>
                <a:ea typeface="Times New Roman"/>
              </a:rPr>
              <a:t>The Southern Cross, Crux, is the smallest constellation whilst ____ is the largest in the sky.      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solidFill>
                  <a:srgbClr val="000000"/>
                </a:solidFill>
                <a:ea typeface="Times New Roman"/>
              </a:rPr>
              <a:t>Cancer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solidFill>
                  <a:srgbClr val="000000"/>
                </a:solidFill>
                <a:ea typeface="Times New Roman"/>
              </a:rPr>
              <a:t>Scorpio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solidFill>
                  <a:srgbClr val="FF0000"/>
                </a:solidFill>
                <a:ea typeface="Times New Roman"/>
              </a:rPr>
              <a:t>Hydra</a:t>
            </a:r>
          </a:p>
          <a:p>
            <a:pPr marL="2228850" lvl="4" indent="-514350">
              <a:lnSpc>
                <a:spcPct val="107000"/>
              </a:lnSpc>
              <a:buFont typeface="+mj-lt"/>
              <a:buAutoNum type="alphaUcPeriod"/>
            </a:pPr>
            <a:r>
              <a:rPr lang="en-ZA" sz="3200" dirty="0" smtClean="0">
                <a:solidFill>
                  <a:srgbClr val="000000"/>
                </a:solidFill>
                <a:ea typeface="Times New Roman"/>
              </a:rPr>
              <a:t>Orion</a:t>
            </a:r>
          </a:p>
          <a:p>
            <a:pPr marL="514350" lvl="0" indent="-514350">
              <a:lnSpc>
                <a:spcPct val="107000"/>
              </a:lnSpc>
              <a:buFont typeface="+mj-lt"/>
              <a:buAutoNum type="alphaUcPeriod"/>
            </a:pPr>
            <a:endParaRPr lang="en-ZA" sz="4000" b="1" dirty="0" smtClean="0">
              <a:solidFill>
                <a:srgbClr val="000000"/>
              </a:solidFill>
              <a:ea typeface="Times New Roman"/>
            </a:endParaRPr>
          </a:p>
          <a:p>
            <a:pPr marL="514350" lvl="0" indent="-514350">
              <a:lnSpc>
                <a:spcPct val="107000"/>
              </a:lnSpc>
              <a:buFont typeface="+mj-lt"/>
              <a:buAutoNum type="alphaUcPeriod"/>
            </a:pPr>
            <a:endParaRPr lang="en-ZA" sz="3000" dirty="0">
              <a:solidFill>
                <a:srgbClr val="000000"/>
              </a:solidFill>
              <a:ea typeface="Times New Roman"/>
            </a:endParaRPr>
          </a:p>
          <a:p>
            <a:pPr marL="2171700" lvl="5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US" sz="3900" dirty="0" smtClean="0">
              <a:solidFill>
                <a:srgbClr val="000000"/>
              </a:solidFill>
              <a:uFill>
                <a:solidFill>
                  <a:srgbClr val="000000"/>
                </a:solidFill>
              </a:uFill>
              <a:cs typeface="Times New Roman"/>
            </a:endParaRPr>
          </a:p>
          <a:p>
            <a:pPr marL="2171700" lvl="5" indent="0" fontAlgn="base">
              <a:lnSpc>
                <a:spcPct val="107000"/>
              </a:lnSpc>
              <a:buClr>
                <a:srgbClr val="000000"/>
              </a:buClr>
              <a:buSzPts val="1200"/>
              <a:buNone/>
            </a:pPr>
            <a:endParaRPr lang="en-ZA" sz="1900" dirty="0"/>
          </a:p>
        </p:txBody>
      </p:sp>
    </p:spTree>
    <p:extLst>
      <p:ext uri="{BB962C8B-B14F-4D97-AF65-F5344CB8AC3E}">
        <p14:creationId xmlns:p14="http://schemas.microsoft.com/office/powerpoint/2010/main" val="2871631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b="1" dirty="0" smtClean="0"/>
              <a:t>One of the principal objectives </a:t>
            </a:r>
            <a:r>
              <a:rPr lang="en-ZA" b="1" dirty="0"/>
              <a:t>of the New </a:t>
            </a:r>
            <a:r>
              <a:rPr lang="en-ZA" b="1" dirty="0" smtClean="0"/>
              <a:t>Horizons Mission was to give a better understanding of Pluto and its moons. </a:t>
            </a:r>
          </a:p>
          <a:p>
            <a:pPr marL="0" indent="0">
              <a:buNone/>
            </a:pPr>
            <a:endParaRPr lang="en-US" sz="2800" b="1" dirty="0">
              <a:solidFill>
                <a:prstClr val="black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600" dirty="0" smtClean="0">
                <a:solidFill>
                  <a:srgbClr val="FF0000"/>
                </a:solidFill>
              </a:rPr>
              <a:t>True</a:t>
            </a:r>
            <a:endParaRPr lang="en-ZA" dirty="0" smtClean="0">
              <a:solidFill>
                <a:srgbClr val="FF0000"/>
              </a:solidFill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False</a:t>
            </a:r>
            <a:endParaRPr lang="en-US" sz="36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479475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4536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When was New Horizons launched into space?</a:t>
            </a:r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14 June 2016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>
                <a:solidFill>
                  <a:srgbClr val="FF0000"/>
                </a:solidFill>
              </a:rPr>
              <a:t>19 January  2006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 smtClean="0"/>
              <a:t>14 </a:t>
            </a:r>
            <a:r>
              <a:rPr lang="en-ZA" sz="2800" dirty="0"/>
              <a:t>July </a:t>
            </a:r>
            <a:r>
              <a:rPr lang="en-ZA" sz="2800" dirty="0" smtClean="0"/>
              <a:t>2015</a:t>
            </a:r>
            <a:endParaRPr lang="en-ZA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/>
              <a:t> </a:t>
            </a:r>
            <a:r>
              <a:rPr lang="en-ZA" sz="2800" dirty="0" smtClean="0"/>
              <a:t>28 February </a:t>
            </a:r>
            <a:r>
              <a:rPr lang="en-ZA" sz="2800" dirty="0"/>
              <a:t>2007</a:t>
            </a:r>
            <a:endParaRPr lang="en-US" sz="2800" dirty="0" smtClean="0"/>
          </a:p>
          <a:p>
            <a:pPr marL="514350" indent="-514350">
              <a:buFont typeface="+mj-lt"/>
              <a:buAutoNum type="alphaUcPeriod"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503809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712968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When did this spacecraft, New </a:t>
            </a:r>
            <a:r>
              <a:rPr lang="en-US" sz="4000" b="1" dirty="0" smtClean="0"/>
              <a:t>Horizons, fly by Pluto?</a:t>
            </a:r>
            <a:endParaRPr lang="en-US" sz="4000" b="1" dirty="0"/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/>
              <a:t>14 June 2016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/>
              <a:t>19 January  2006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>
                <a:solidFill>
                  <a:srgbClr val="FF0000"/>
                </a:solidFill>
              </a:rPr>
              <a:t>14 July 2015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/>
              <a:t> 28 February 2007</a:t>
            </a:r>
            <a:endParaRPr lang="en-US" sz="28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068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19" y="44624"/>
            <a:ext cx="8568953" cy="998984"/>
          </a:xfrm>
        </p:spPr>
        <p:txBody>
          <a:bodyPr>
            <a:normAutofit fontScale="90000"/>
          </a:bodyPr>
          <a:lstStyle/>
          <a:p>
            <a:r>
              <a:rPr lang="en-ZA" sz="4000" b="1" dirty="0" smtClean="0"/>
              <a:t>DIAGRAM 1: </a:t>
            </a:r>
            <a:r>
              <a:rPr lang="en-ZA" sz="4000" dirty="0" smtClean="0"/>
              <a:t/>
            </a:r>
            <a:br>
              <a:rPr lang="en-ZA" sz="4000" dirty="0" smtClean="0"/>
            </a:br>
            <a:r>
              <a:rPr lang="en-ZA" sz="4000" dirty="0" smtClean="0"/>
              <a:t>The next </a:t>
            </a:r>
            <a:r>
              <a:rPr lang="en-ZA" sz="4000" dirty="0" smtClean="0"/>
              <a:t>5 </a:t>
            </a:r>
            <a:r>
              <a:rPr lang="en-ZA" sz="4000" dirty="0" smtClean="0"/>
              <a:t>questions refer to this image</a:t>
            </a:r>
            <a:r>
              <a:rPr lang="en-ZA" dirty="0" smtClean="0"/>
              <a:t>.</a:t>
            </a:r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24744"/>
            <a:ext cx="7568678" cy="4722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5608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784976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When did this spacecraft, New </a:t>
            </a:r>
            <a:r>
              <a:rPr lang="en-US" sz="4000" b="1" dirty="0" smtClean="0"/>
              <a:t>Horizons, fly by Jupiter?</a:t>
            </a:r>
            <a:endParaRPr lang="en-US" sz="4000" b="1" dirty="0"/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/>
              <a:t>14 June 2016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/>
              <a:t>19 January  2006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/>
              <a:t>14 July 2015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2800" dirty="0"/>
              <a:t> </a:t>
            </a:r>
            <a:r>
              <a:rPr lang="en-ZA" sz="2800" dirty="0">
                <a:solidFill>
                  <a:srgbClr val="FF0000"/>
                </a:solidFill>
              </a:rPr>
              <a:t>28 February 2007</a:t>
            </a:r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935482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969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What is name of the brightest star in the constellation of Orion?   </a:t>
            </a:r>
            <a:endParaRPr lang="en-ZA" sz="4000" b="1" dirty="0" smtClean="0"/>
          </a:p>
          <a:p>
            <a:pPr marL="0" indent="0">
              <a:buNone/>
            </a:pPr>
            <a:endParaRPr lang="en-ZA" kern="50" dirty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Betelgeuse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kern="50" dirty="0" smtClean="0">
                <a:ea typeface="SimSun"/>
                <a:cs typeface="Lucida Sans"/>
              </a:rPr>
              <a:t>Antares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kern="50" dirty="0" smtClean="0">
                <a:solidFill>
                  <a:srgbClr val="FF0000"/>
                </a:solidFill>
                <a:ea typeface="SimSun"/>
                <a:cs typeface="Lucida Sans"/>
              </a:rPr>
              <a:t>Rigel</a:t>
            </a:r>
            <a:endParaRPr lang="en-ZA" sz="3200" kern="50" dirty="0">
              <a:solidFill>
                <a:srgbClr val="FF0000"/>
              </a:solidFill>
              <a:ea typeface="SimSun"/>
              <a:cs typeface="Lucida Sans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200" kern="50" dirty="0" smtClean="0">
                <a:ea typeface="SimSun"/>
                <a:cs typeface="Lucida Sans"/>
              </a:rPr>
              <a:t>Bellatrix</a:t>
            </a:r>
            <a:endParaRPr lang="en-US" sz="3200" kern="50" dirty="0">
              <a:ea typeface="SimSun"/>
              <a:cs typeface="Lucida Sans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4678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Which star’s 100</a:t>
            </a:r>
            <a:r>
              <a:rPr lang="en-ZA" sz="4000" b="1" baseline="30000" dirty="0"/>
              <a:t>th</a:t>
            </a:r>
            <a:r>
              <a:rPr lang="en-ZA" sz="4000" b="1" dirty="0"/>
              <a:t> anniversary, since its discovery, was celebrated in 2015?</a:t>
            </a:r>
            <a:r>
              <a:rPr lang="en-ZA" sz="3600" dirty="0"/>
              <a:t>	</a:t>
            </a:r>
            <a:r>
              <a:rPr lang="en-ZA" dirty="0"/>
              <a:t>	</a:t>
            </a:r>
          </a:p>
          <a:p>
            <a:pPr marL="0" indent="0">
              <a:buNone/>
            </a:pPr>
            <a:r>
              <a:rPr lang="en-ZA" dirty="0"/>
              <a:t>	</a:t>
            </a:r>
            <a:endParaRPr lang="en-US" sz="3500" b="1" dirty="0">
              <a:solidFill>
                <a:prstClr val="black"/>
              </a:solidFill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smtClean="0"/>
              <a:t>The Sun</a:t>
            </a:r>
            <a:endParaRPr lang="en-ZA" sz="3600" dirty="0"/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>
                <a:solidFill>
                  <a:prstClr val="black"/>
                </a:solidFill>
              </a:rPr>
              <a:t>Alpha Centauri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 smtClean="0"/>
              <a:t>Sirius</a:t>
            </a:r>
            <a:endParaRPr lang="en-US" sz="36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err="1">
                <a:solidFill>
                  <a:srgbClr val="FF0000"/>
                </a:solidFill>
              </a:rPr>
              <a:t>Proxima</a:t>
            </a:r>
            <a:r>
              <a:rPr lang="en-ZA" sz="3600" dirty="0">
                <a:solidFill>
                  <a:srgbClr val="FF0000"/>
                </a:solidFill>
              </a:rPr>
              <a:t> </a:t>
            </a:r>
            <a:r>
              <a:rPr lang="en-ZA" sz="3600" dirty="0" smtClean="0">
                <a:solidFill>
                  <a:srgbClr val="FF0000"/>
                </a:solidFill>
              </a:rPr>
              <a:t>Centauri</a:t>
            </a:r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46275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ZA" sz="9000" b="1" dirty="0"/>
              <a:t>Who made the discovery </a:t>
            </a:r>
            <a:r>
              <a:rPr lang="en-ZA" sz="9000" b="1" dirty="0" smtClean="0"/>
              <a:t>of this star and </a:t>
            </a:r>
            <a:r>
              <a:rPr lang="en-ZA" sz="9000" b="1" dirty="0"/>
              <a:t>from </a:t>
            </a:r>
            <a:r>
              <a:rPr lang="en-ZA" sz="9000" b="1" dirty="0" smtClean="0"/>
              <a:t>where was the discovery made? </a:t>
            </a:r>
          </a:p>
          <a:p>
            <a:pPr marL="0" indent="0">
              <a:buNone/>
            </a:pPr>
            <a:endParaRPr lang="en-ZA" sz="4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sz="4000" dirty="0">
              <a:solidFill>
                <a:prstClr val="black"/>
              </a:solidFill>
            </a:endParaRP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 smtClean="0">
                <a:latin typeface="Liberation Serif"/>
                <a:ea typeface="SimSun"/>
                <a:cs typeface="Lucida Sans"/>
              </a:rPr>
              <a:t>Caroline Shoemaker; USA Observatory</a:t>
            </a: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dirty="0" smtClean="0">
                <a:solidFill>
                  <a:srgbClr val="FF0000"/>
                </a:solidFill>
              </a:rPr>
              <a:t>Robert Innes; SAASTA Johannesburg Observatory</a:t>
            </a:r>
            <a:endParaRPr lang="en-ZA" sz="7000" dirty="0">
              <a:solidFill>
                <a:srgbClr val="FF0000"/>
              </a:solidFill>
            </a:endParaRP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 smtClean="0">
                <a:latin typeface="Liberation Serif"/>
                <a:ea typeface="SimSun"/>
                <a:cs typeface="Lucida Sans"/>
              </a:rPr>
              <a:t>Johannes Kepler; Germany Observatory</a:t>
            </a:r>
            <a:endParaRPr lang="en-ZA" sz="7000" kern="50" dirty="0">
              <a:latin typeface="Liberation Serif"/>
              <a:ea typeface="SimSun"/>
              <a:cs typeface="Lucida Sans"/>
            </a:endParaRPr>
          </a:p>
          <a:p>
            <a:pPr marL="742950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dirty="0" smtClean="0"/>
              <a:t>Sivuyile Manxoyi; South African Astronomical Observatory</a:t>
            </a:r>
            <a:endParaRPr lang="en-ZA" sz="70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757515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496944" cy="44644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There was a solar eclipse on 21 August 2017 but sadly it was not visible in South Africa at all.</a:t>
            </a:r>
          </a:p>
          <a:p>
            <a:pPr marL="0" lvl="0" indent="0">
              <a:buNone/>
            </a:pPr>
            <a:endParaRPr lang="en-ZA" sz="40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solidFill>
                  <a:srgbClr val="FF0000"/>
                </a:solidFill>
                <a:ea typeface="Calibri"/>
                <a:cs typeface="Arial" panose="020B0604020202020204" pitchFamily="34" charset="0"/>
              </a:rPr>
              <a:t>True </a:t>
            </a:r>
            <a:endParaRPr lang="en-ZA" sz="3600" dirty="0">
              <a:solidFill>
                <a:srgbClr val="FF0000"/>
              </a:solidFill>
              <a:ea typeface="Calibri"/>
              <a:cs typeface="Arial" panose="020B0604020202020204" pitchFamily="34" charset="0"/>
            </a:endParaRPr>
          </a:p>
          <a:p>
            <a:pPr marL="3543300" lvl="6" indent="-9144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US" sz="3600" dirty="0">
                <a:ea typeface="Calibri"/>
                <a:cs typeface="Arial" panose="020B0604020202020204" pitchFamily="34" charset="0"/>
              </a:rPr>
              <a:t>False</a:t>
            </a:r>
            <a:endParaRPr lang="en-ZA" sz="3600" dirty="0">
              <a:ea typeface="Calibri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10952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0621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MORE INFORMATION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/>
          </a:bodyPr>
          <a:lstStyle/>
          <a:p>
            <a:r>
              <a:rPr lang="en-US" altLang="en-US" b="1" dirty="0"/>
              <a:t>Diameter of the Moon =  3 475 km </a:t>
            </a:r>
          </a:p>
          <a:p>
            <a:r>
              <a:rPr lang="en-US" altLang="en-US" b="1" dirty="0" smtClean="0"/>
              <a:t>Diameter </a:t>
            </a:r>
            <a:r>
              <a:rPr lang="en-US" altLang="en-US" b="1" dirty="0"/>
              <a:t>of the Earth = 12 756 km</a:t>
            </a:r>
          </a:p>
          <a:p>
            <a:r>
              <a:rPr lang="en-US" altLang="en-US" b="1" dirty="0" smtClean="0"/>
              <a:t>Diameter </a:t>
            </a:r>
            <a:r>
              <a:rPr lang="en-US" altLang="en-US" b="1" dirty="0"/>
              <a:t>of the Sun = 1 391 000 </a:t>
            </a:r>
            <a:r>
              <a:rPr lang="en-US" altLang="en-US" b="1" dirty="0" smtClean="0"/>
              <a:t>km</a:t>
            </a:r>
          </a:p>
          <a:p>
            <a:r>
              <a:rPr lang="en-ZA" b="1" dirty="0" smtClean="0"/>
              <a:t>Circumference </a:t>
            </a:r>
            <a:r>
              <a:rPr lang="en-US" b="1" dirty="0" smtClean="0"/>
              <a:t>of the Sun = </a:t>
            </a:r>
            <a:r>
              <a:rPr lang="en-ZA" b="1" dirty="0" smtClean="0"/>
              <a:t>4 366 813 km</a:t>
            </a:r>
          </a:p>
          <a:p>
            <a:r>
              <a:rPr lang="en-ZA" b="1" dirty="0" smtClean="0"/>
              <a:t>Volume </a:t>
            </a:r>
            <a:r>
              <a:rPr lang="en-ZA" b="1" dirty="0"/>
              <a:t>of the </a:t>
            </a:r>
            <a:r>
              <a:rPr lang="en-ZA" b="1" dirty="0" smtClean="0"/>
              <a:t>Sun </a:t>
            </a:r>
            <a:r>
              <a:rPr lang="en-ZA" b="1" dirty="0"/>
              <a:t>is 1.4 x 10</a:t>
            </a:r>
            <a:r>
              <a:rPr lang="en-ZA" b="1" baseline="30000" dirty="0"/>
              <a:t>27</a:t>
            </a:r>
            <a:r>
              <a:rPr lang="en-ZA" b="1" dirty="0"/>
              <a:t> m</a:t>
            </a:r>
            <a:r>
              <a:rPr lang="en-ZA" b="1" baseline="30000" dirty="0"/>
              <a:t>3</a:t>
            </a:r>
          </a:p>
          <a:p>
            <a:r>
              <a:rPr lang="en-US" b="1" dirty="0" smtClean="0"/>
              <a:t>Volume of the Earth = 1.1 x </a:t>
            </a:r>
            <a:r>
              <a:rPr lang="en-ZA" b="1" dirty="0" smtClean="0"/>
              <a:t>10</a:t>
            </a:r>
            <a:r>
              <a:rPr lang="en-ZA" b="1" baseline="30000" dirty="0" smtClean="0"/>
              <a:t>21</a:t>
            </a:r>
            <a:r>
              <a:rPr lang="en-ZA" b="1" dirty="0" smtClean="0"/>
              <a:t> </a:t>
            </a:r>
            <a:r>
              <a:rPr lang="en-ZA" b="1" dirty="0"/>
              <a:t>m</a:t>
            </a:r>
            <a:r>
              <a:rPr lang="en-ZA" b="1" baseline="30000" dirty="0"/>
              <a:t>3</a:t>
            </a:r>
          </a:p>
          <a:p>
            <a:r>
              <a:rPr lang="en-ZA" b="1" dirty="0" smtClean="0"/>
              <a:t>Volume </a:t>
            </a:r>
            <a:r>
              <a:rPr lang="en-ZA" b="1" dirty="0"/>
              <a:t>of the Moon = 2.2 x 10</a:t>
            </a:r>
            <a:r>
              <a:rPr lang="en-ZA" b="1" baseline="30000" dirty="0"/>
              <a:t>19</a:t>
            </a:r>
            <a:r>
              <a:rPr lang="en-ZA" b="1" dirty="0"/>
              <a:t> m</a:t>
            </a:r>
            <a:r>
              <a:rPr lang="en-ZA" b="1" baseline="30000" dirty="0"/>
              <a:t>3</a:t>
            </a:r>
          </a:p>
          <a:p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3376680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1"/>
            <a:ext cx="8856984" cy="460851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ZA" sz="4600" b="1" kern="50" dirty="0">
                <a:ea typeface="SimSun"/>
                <a:cs typeface="Lucida Sans"/>
              </a:rPr>
              <a:t>This diagram </a:t>
            </a:r>
            <a:r>
              <a:rPr lang="en-ZA" sz="4600" b="1" kern="50" dirty="0" smtClean="0">
                <a:ea typeface="SimSun"/>
                <a:cs typeface="Lucida Sans"/>
              </a:rPr>
              <a:t>shows</a:t>
            </a:r>
            <a:r>
              <a:rPr lang="en-ZA" sz="4600" b="1" kern="50" dirty="0">
                <a:ea typeface="SimSun"/>
                <a:cs typeface="Lucida Sans"/>
              </a:rPr>
              <a:t> </a:t>
            </a:r>
            <a:r>
              <a:rPr lang="en-ZA" sz="4600" b="1" kern="50" dirty="0" smtClean="0">
                <a:ea typeface="SimSun"/>
                <a:cs typeface="Lucida Sans"/>
              </a:rPr>
              <a:t>____</a:t>
            </a:r>
          </a:p>
          <a:p>
            <a:pPr marL="0" lvl="0" indent="0">
              <a:buNone/>
            </a:pPr>
            <a:endParaRPr lang="en-ZA" sz="4600" b="1" kern="50" dirty="0" smtClean="0">
              <a:ea typeface="SimSun"/>
              <a:cs typeface="Lucida Sans"/>
            </a:endParaRPr>
          </a:p>
          <a:p>
            <a:pPr marL="2457450" lvl="4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200" kern="50" dirty="0" smtClean="0">
                <a:latin typeface="Liberation Serif"/>
                <a:ea typeface="SimSun"/>
                <a:cs typeface="Lucida Sans"/>
              </a:rPr>
              <a:t>The </a:t>
            </a:r>
            <a:r>
              <a:rPr lang="en-ZA" sz="3200" kern="50" dirty="0">
                <a:latin typeface="Liberation Serif"/>
                <a:ea typeface="SimSun"/>
                <a:cs typeface="Lucida Sans"/>
              </a:rPr>
              <a:t>entire Solar </a:t>
            </a:r>
            <a:r>
              <a:rPr lang="en-ZA" sz="3200" kern="50" dirty="0" smtClean="0">
                <a:latin typeface="Liberation Serif"/>
                <a:ea typeface="SimSun"/>
                <a:cs typeface="Lucida Sans"/>
              </a:rPr>
              <a:t>System</a:t>
            </a:r>
            <a:endParaRPr lang="en-ZA" sz="3200" kern="50" dirty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200" kern="50" dirty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An Eclipse</a:t>
            </a:r>
          </a:p>
          <a:p>
            <a:pPr marL="2457450" lvl="4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200" kern="50" dirty="0">
                <a:latin typeface="Liberation Serif"/>
                <a:ea typeface="SimSun"/>
                <a:cs typeface="Lucida Sans"/>
              </a:rPr>
              <a:t>A comet passing the Earth</a:t>
            </a:r>
          </a:p>
          <a:p>
            <a:pPr marL="2457450" lvl="4" indent="-742950">
              <a:lnSpc>
                <a:spcPct val="9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200" kern="50" dirty="0">
                <a:latin typeface="Liberation Serif"/>
                <a:ea typeface="SimSun"/>
                <a:cs typeface="Lucida Sans"/>
              </a:rPr>
              <a:t>The daily relationship between the Earth, Moon and </a:t>
            </a:r>
            <a:r>
              <a:rPr lang="en-ZA" sz="3200" kern="50" dirty="0" smtClean="0">
                <a:latin typeface="Liberation Serif"/>
                <a:ea typeface="SimSun"/>
                <a:cs typeface="Lucida Sans"/>
              </a:rPr>
              <a:t>Sun</a:t>
            </a:r>
            <a:endParaRPr lang="en-ZA" sz="3200" kern="50" dirty="0">
              <a:latin typeface="Liberation Serif"/>
              <a:ea typeface="SimSun"/>
              <a:cs typeface="Lucida Sans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268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7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5700" b="1" kern="50" dirty="0">
                <a:ea typeface="SimSun"/>
                <a:cs typeface="Lucida Sans"/>
              </a:rPr>
              <a:t>What type of eclipse does this </a:t>
            </a:r>
            <a:r>
              <a:rPr lang="en-ZA" sz="5700" b="1" kern="50" dirty="0" smtClean="0">
                <a:ea typeface="SimSun"/>
                <a:cs typeface="Lucida Sans"/>
              </a:rPr>
              <a:t>diagram </a:t>
            </a:r>
            <a:r>
              <a:rPr lang="en-ZA" sz="5700" b="1" kern="50" dirty="0">
                <a:ea typeface="SimSun"/>
                <a:cs typeface="Lucida Sans"/>
              </a:rPr>
              <a:t>show?</a:t>
            </a: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Lunar Eclipse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Transit Eclipse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Solar Eclipse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 smtClean="0">
                <a:latin typeface="Liberation Serif"/>
                <a:ea typeface="SimSun"/>
                <a:cs typeface="Lucida Sans"/>
              </a:rPr>
              <a:t>Galaxy Eclipse</a:t>
            </a:r>
            <a:endParaRPr lang="en-ZA" sz="5100" kern="50" dirty="0">
              <a:latin typeface="Liberation Serif"/>
              <a:ea typeface="SimSun"/>
              <a:cs typeface="Lucida Sans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3522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" y="2512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4896545"/>
          </a:xfrm>
        </p:spPr>
        <p:txBody>
          <a:bodyPr>
            <a:normAutofit fontScale="40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9300" b="1" kern="50" dirty="0">
                <a:ea typeface="SimSun"/>
                <a:cs typeface="Lucida Sans"/>
              </a:rPr>
              <a:t>The </a:t>
            </a:r>
            <a:r>
              <a:rPr lang="en-ZA" sz="9300" b="1" kern="50" dirty="0" smtClean="0">
                <a:ea typeface="SimSun"/>
                <a:cs typeface="Lucida Sans"/>
              </a:rPr>
              <a:t>sequence C on Diagram 1, </a:t>
            </a:r>
            <a:r>
              <a:rPr lang="en-ZA" sz="9300" b="1" kern="50" dirty="0">
                <a:ea typeface="SimSun"/>
                <a:cs typeface="Lucida Sans"/>
              </a:rPr>
              <a:t>relates to the larger diagram. </a:t>
            </a:r>
            <a:r>
              <a:rPr lang="en-ZA" sz="9300" b="1" kern="50" dirty="0" smtClean="0">
                <a:ea typeface="SimSun"/>
                <a:cs typeface="Lucida Sans"/>
              </a:rPr>
              <a:t>It shows _______ as seen from the Earth</a:t>
            </a:r>
            <a:r>
              <a:rPr lang="en-ZA" sz="9300" b="1" kern="50" dirty="0" smtClean="0">
                <a:ea typeface="SimSun"/>
                <a:cs typeface="Lucida Sans"/>
              </a:rPr>
              <a:t>?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>
                <a:latin typeface="Liberation Serif"/>
                <a:ea typeface="SimSun"/>
                <a:cs typeface="Lucida Sans"/>
              </a:rPr>
              <a:t>A dark spot on the Sun </a:t>
            </a:r>
            <a:endParaRPr lang="en-ZA" sz="7000" kern="50" dirty="0" smtClean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 smtClean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The </a:t>
            </a:r>
            <a:r>
              <a:rPr lang="en-ZA" sz="7000" kern="50" dirty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transition of the Moon across the </a:t>
            </a:r>
            <a:r>
              <a:rPr lang="en-ZA" sz="7000" kern="50" dirty="0" smtClean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Sun</a:t>
            </a:r>
            <a:endParaRPr lang="en-ZA" sz="7000" kern="50" dirty="0">
              <a:solidFill>
                <a:srgbClr val="FF0000"/>
              </a:solidFill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>
                <a:latin typeface="Liberation Serif"/>
                <a:ea typeface="SimSun"/>
                <a:cs typeface="Lucida Sans"/>
              </a:rPr>
              <a:t>The phases of the Moon </a:t>
            </a:r>
            <a:endParaRPr lang="en-ZA" sz="7000" kern="50" dirty="0" smtClean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7000" kern="50" dirty="0" smtClean="0">
                <a:latin typeface="Liberation Serif"/>
                <a:ea typeface="SimSun"/>
                <a:cs typeface="Lucida Sans"/>
              </a:rPr>
              <a:t>The </a:t>
            </a:r>
            <a:r>
              <a:rPr lang="en-ZA" sz="7000" kern="50" dirty="0">
                <a:latin typeface="Liberation Serif"/>
                <a:ea typeface="SimSun"/>
                <a:cs typeface="Lucida Sans"/>
              </a:rPr>
              <a:t>phases of the </a:t>
            </a:r>
            <a:r>
              <a:rPr lang="en-ZA" sz="7000" kern="50" dirty="0" smtClean="0">
                <a:latin typeface="Liberation Serif"/>
                <a:ea typeface="SimSun"/>
                <a:cs typeface="Lucida Sans"/>
              </a:rPr>
              <a:t>Sun</a:t>
            </a:r>
            <a:endParaRPr lang="en-ZA" sz="7000" kern="50" dirty="0">
              <a:latin typeface="Liberation Serif"/>
              <a:ea typeface="SimSun"/>
              <a:cs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242860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8000" b="1" dirty="0"/>
              <a:t>The full shadow cast by the Moon onto the Earth in the diagram </a:t>
            </a:r>
            <a:r>
              <a:rPr lang="en-ZA" sz="8000" b="1" dirty="0" smtClean="0"/>
              <a:t>A </a:t>
            </a:r>
            <a:r>
              <a:rPr lang="en-ZA" sz="8000" b="1" dirty="0"/>
              <a:t>is </a:t>
            </a:r>
            <a:r>
              <a:rPr lang="en-ZA" sz="8000" b="1" dirty="0" smtClean="0"/>
              <a:t>called______</a:t>
            </a:r>
            <a:r>
              <a:rPr lang="en-ZA" sz="8000" dirty="0"/>
              <a:t>	</a:t>
            </a: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The Shadow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The </a:t>
            </a:r>
            <a:r>
              <a:rPr lang="en-ZA" sz="5100" kern="50" dirty="0" smtClean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Umbra</a:t>
            </a:r>
            <a:endParaRPr lang="en-ZA" sz="5100" kern="50" dirty="0">
              <a:solidFill>
                <a:srgbClr val="FF0000"/>
              </a:solidFill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The </a:t>
            </a:r>
            <a:r>
              <a:rPr lang="en-ZA" sz="5100" kern="50" dirty="0" smtClean="0">
                <a:latin typeface="Liberation Serif"/>
                <a:ea typeface="SimSun"/>
                <a:cs typeface="Lucida Sans"/>
              </a:rPr>
              <a:t>Penumbra</a:t>
            </a:r>
            <a:endParaRPr lang="en-ZA" sz="5100" kern="50" dirty="0">
              <a:latin typeface="Liberation Serif"/>
              <a:ea typeface="SimSun"/>
              <a:cs typeface="Lucida Sans"/>
            </a:endParaRP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The Full Point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181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4536505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ZA" sz="8000" b="1" dirty="0"/>
              <a:t>The partial shadow cast by the Moon onto the Earth in the diagram (B) is </a:t>
            </a:r>
            <a:r>
              <a:rPr lang="en-ZA" sz="8000" b="1" dirty="0" smtClean="0"/>
              <a:t>called:</a:t>
            </a:r>
            <a:r>
              <a:rPr lang="en-ZA" sz="8000" dirty="0"/>
              <a:t>	</a:t>
            </a:r>
            <a:r>
              <a:rPr lang="en-ZA" sz="7300" b="1" kern="50" dirty="0">
                <a:ea typeface="SimSun"/>
                <a:cs typeface="Lucida Sans"/>
              </a:rPr>
              <a:t>	</a:t>
            </a:r>
            <a:r>
              <a:rPr lang="en-ZA" sz="4000" dirty="0" smtClean="0">
                <a:solidFill>
                  <a:prstClr val="black"/>
                </a:solidFill>
              </a:rPr>
              <a:t> 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The Secondary Shadow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The Umbra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solidFill>
                  <a:srgbClr val="FF0000"/>
                </a:solidFill>
                <a:latin typeface="Liberation Serif"/>
                <a:ea typeface="SimSun"/>
                <a:cs typeface="Lucida Sans"/>
              </a:rPr>
              <a:t>The Penumbra</a:t>
            </a:r>
          </a:p>
          <a:p>
            <a:pPr marL="2457450" lvl="4" indent="-7429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5100" kern="50" dirty="0">
                <a:latin typeface="Liberation Serif"/>
                <a:ea typeface="SimSun"/>
                <a:cs typeface="Lucida Sans"/>
              </a:rPr>
              <a:t>The Partial Point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09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12058</TotalTime>
  <Words>811</Words>
  <Application>Microsoft Office PowerPoint</Application>
  <PresentationFormat>On-screen Show (4:3)</PresentationFormat>
  <Paragraphs>236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SimSun</vt:lpstr>
      <vt:lpstr>Arial</vt:lpstr>
      <vt:lpstr>Calibri</vt:lpstr>
      <vt:lpstr>Liberation Serif</vt:lpstr>
      <vt:lpstr>Lucida Sans</vt:lpstr>
      <vt:lpstr>Times New Roman</vt:lpstr>
      <vt:lpstr>SAASTA</vt:lpstr>
      <vt:lpstr>PowerPoint Presentation</vt:lpstr>
      <vt:lpstr>RULES</vt:lpstr>
      <vt:lpstr>DIAGRAM 1:  The next 5 questions refer to this image.</vt:lpstr>
      <vt:lpstr>MORE INFORMATION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210</cp:revision>
  <dcterms:created xsi:type="dcterms:W3CDTF">2015-05-19T08:25:08Z</dcterms:created>
  <dcterms:modified xsi:type="dcterms:W3CDTF">2017-08-23T12:16:55Z</dcterms:modified>
</cp:coreProperties>
</file>