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9" r:id="rId2"/>
    <p:sldId id="260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95" r:id="rId11"/>
    <p:sldId id="296" r:id="rId12"/>
    <p:sldId id="272" r:id="rId13"/>
    <p:sldId id="26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4" r:id="rId26"/>
    <p:sldId id="285" r:id="rId27"/>
    <p:sldId id="286" r:id="rId28"/>
    <p:sldId id="287" r:id="rId29"/>
    <p:sldId id="288" r:id="rId30"/>
    <p:sldId id="270" r:id="rId31"/>
    <p:sldId id="271" r:id="rId32"/>
    <p:sldId id="291" r:id="rId33"/>
    <p:sldId id="29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E92AE-8425-4094-B729-973EF33F0671}" type="datetimeFigureOut">
              <a:rPr lang="en-ZA" smtClean="0"/>
              <a:t>2017/08/22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D1397-54D5-4B69-8E15-C4EB046B19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099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66DA9-4CD5-4265-9128-F9AC504501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66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1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2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55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8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0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1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99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4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58052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indent="0" algn="ctr">
              <a:buNone/>
            </a:pP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195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largest moons on this planet in Picture 1 are named after characters in </a:t>
            </a:r>
            <a:r>
              <a:rPr lang="en-ZA" sz="4000" b="1" dirty="0" smtClean="0"/>
              <a:t>the play “A </a:t>
            </a:r>
            <a:r>
              <a:rPr lang="en-ZA" sz="4000" b="1" dirty="0" smtClean="0"/>
              <a:t>midsummer Night’s dream</a:t>
            </a:r>
            <a:r>
              <a:rPr lang="en-ZA" sz="4000" b="1" dirty="0" smtClean="0"/>
              <a:t>”.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9429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2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ea typeface="Arial Unicode MS"/>
              </a:rPr>
              <a:t>Each half of the planet on Picture 1 experiences a 21-year-long winter</a:t>
            </a:r>
            <a:r>
              <a:rPr lang="en-US" sz="3600" b="1" dirty="0" smtClean="0">
                <a:ea typeface="Arial Unicode MS"/>
              </a:rPr>
              <a:t>.</a:t>
            </a:r>
          </a:p>
          <a:p>
            <a:pPr marL="0" indent="0">
              <a:buNone/>
            </a:pPr>
            <a:endParaRPr lang="en-ZA" sz="3600" b="1" dirty="0"/>
          </a:p>
          <a:p>
            <a:pPr marL="2171700" lvl="4" indent="-457200">
              <a:buFont typeface="+mj-lt"/>
              <a:buAutoNum type="alphaUcPeriod"/>
            </a:pPr>
            <a:r>
              <a:rPr lang="en-ZA" sz="3600" b="1" dirty="0" smtClean="0">
                <a:solidFill>
                  <a:srgbClr val="FF0000"/>
                </a:solidFill>
              </a:rPr>
              <a:t>True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600" b="1" dirty="0" smtClean="0"/>
              <a:t>False</a:t>
            </a:r>
            <a:endParaRPr lang="en-ZA" sz="3600" b="1" dirty="0"/>
          </a:p>
        </p:txBody>
      </p:sp>
    </p:spTree>
    <p:extLst>
      <p:ext uri="{BB962C8B-B14F-4D97-AF65-F5344CB8AC3E}">
        <p14:creationId xmlns:p14="http://schemas.microsoft.com/office/powerpoint/2010/main" val="185192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086224"/>
          </a:xfrm>
        </p:spPr>
        <p:txBody>
          <a:bodyPr/>
          <a:lstStyle/>
          <a:p>
            <a:pPr marL="0" indent="0">
              <a:buNone/>
            </a:pPr>
            <a:r>
              <a:rPr lang="en-ZA" sz="3600" b="1" dirty="0"/>
              <a:t>While the other planets look like spinning tops as they make their journey around the Sun, </a:t>
            </a:r>
            <a:r>
              <a:rPr lang="en-ZA" sz="3600" b="1" dirty="0" smtClean="0"/>
              <a:t>this planet </a:t>
            </a:r>
            <a:r>
              <a:rPr lang="en-ZA" sz="3600" b="1" dirty="0"/>
              <a:t>is flipped on its </a:t>
            </a:r>
            <a:r>
              <a:rPr lang="en-ZA" sz="3600" b="1" dirty="0" smtClean="0"/>
              <a:t>side when it goes around </a:t>
            </a:r>
            <a:r>
              <a:rPr lang="en-ZA" sz="3600" b="1" dirty="0"/>
              <a:t>the Sun</a:t>
            </a:r>
            <a:r>
              <a:rPr lang="en-ZA" sz="3600" b="1" dirty="0" smtClean="0"/>
              <a:t>.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False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25012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868297" cy="4156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 smtClean="0"/>
              <a:t>What is the name of this planet represented in Picture 1?</a:t>
            </a:r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Earth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Uranus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Neptune</a:t>
            </a:r>
          </a:p>
          <a:p>
            <a:pPr marL="0" indent="0">
              <a:buNone/>
            </a:pPr>
            <a:endParaRPr lang="en-ZA" sz="3600" b="1" dirty="0"/>
          </a:p>
          <a:p>
            <a:endParaRPr lang="en-ZA" sz="36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1958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How many hexagonal elements are there in SALT’s primary mirror?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91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57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80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100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037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b="1" dirty="0"/>
              <a:t>What is the name of the Australian </a:t>
            </a:r>
            <a:r>
              <a:rPr lang="en-ZA" sz="3600" b="1" dirty="0" smtClean="0"/>
              <a:t>Square Kilometre Array  </a:t>
            </a:r>
            <a:r>
              <a:rPr lang="en-ZA" sz="3600" b="1" dirty="0"/>
              <a:t>forerunner? </a:t>
            </a:r>
            <a:endParaRPr lang="en-ZA" sz="3600" b="1" dirty="0" smtClean="0"/>
          </a:p>
          <a:p>
            <a:pPr marL="0" indent="0">
              <a:buNone/>
            </a:pPr>
            <a:endParaRPr lang="en-ZA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Pathfinder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/>
              <a:t>Explorer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err="1" smtClean="0"/>
              <a:t>MeerKAT</a:t>
            </a:r>
            <a:endParaRPr lang="en-ZA" sz="2800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/>
              <a:t>KAT-7</a:t>
            </a:r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3820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325938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does the acronym for the space probe COBE stand for? 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Cosmic </a:t>
            </a:r>
            <a:r>
              <a:rPr lang="en-ZA" sz="3200" dirty="0">
                <a:solidFill>
                  <a:srgbClr val="FF0000"/>
                </a:solidFill>
              </a:rPr>
              <a:t>Background </a:t>
            </a:r>
            <a:r>
              <a:rPr lang="en-ZA" sz="3200" dirty="0" smtClean="0">
                <a:solidFill>
                  <a:srgbClr val="FF0000"/>
                </a:solidFill>
              </a:rPr>
              <a:t>Explorer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Centre Of Basic Exploration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Centre Of Basic </a:t>
            </a:r>
            <a:r>
              <a:rPr lang="en-ZA" sz="3200" dirty="0" smtClean="0"/>
              <a:t>Education</a:t>
            </a:r>
            <a:endParaRPr lang="en-ZA" sz="3200" dirty="0" smtClean="0"/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Cosmic </a:t>
            </a:r>
            <a:r>
              <a:rPr lang="en-ZA" sz="3200" dirty="0"/>
              <a:t>B</a:t>
            </a:r>
            <a:r>
              <a:rPr lang="en-ZA" sz="3200" dirty="0" smtClean="0"/>
              <a:t>ehind Explorers</a:t>
            </a:r>
          </a:p>
          <a:p>
            <a:pPr marL="2171700" lvl="4" indent="-457200">
              <a:buFont typeface="+mj-lt"/>
              <a:buAutoNum type="alphaUcPeriod"/>
            </a:pPr>
            <a:endParaRPr lang="en-ZA" dirty="0" smtClean="0"/>
          </a:p>
          <a:p>
            <a:pPr marL="2171700" lvl="4" indent="-45720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787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b="1" dirty="0"/>
              <a:t>What is the heaviest element to form in the core of a massive star?  </a:t>
            </a:r>
            <a:endParaRPr lang="en-ZA" sz="3600" b="1" dirty="0" smtClean="0"/>
          </a:p>
          <a:p>
            <a:pPr marL="0" indent="0">
              <a:buNone/>
            </a:pPr>
            <a:endParaRPr lang="en-ZA" sz="3600" b="1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Iron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Gold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Diamond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Steel</a:t>
            </a:r>
            <a:endParaRPr lang="en-ZA" sz="28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81075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700" b="1" dirty="0"/>
              <a:t>What is the average Earth – Moon distance?  </a:t>
            </a:r>
            <a:endParaRPr lang="en-ZA" sz="4700" b="1" dirty="0" smtClean="0"/>
          </a:p>
          <a:p>
            <a:pPr marL="0" indent="0">
              <a:buNone/>
            </a:pPr>
            <a:endParaRPr lang="en-ZA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>
                <a:solidFill>
                  <a:srgbClr val="FF0000"/>
                </a:solidFill>
              </a:rPr>
              <a:t>384</a:t>
            </a:r>
            <a:r>
              <a:rPr lang="en-ZA" sz="3500" dirty="0">
                <a:solidFill>
                  <a:srgbClr val="FF0000"/>
                </a:solidFill>
              </a:rPr>
              <a:t> 000 </a:t>
            </a:r>
            <a:r>
              <a:rPr lang="en-ZA" sz="3500" dirty="0" smtClean="0">
                <a:solidFill>
                  <a:srgbClr val="FF0000"/>
                </a:solidFill>
              </a:rPr>
              <a:t>km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364 000 km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384 000 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364 000 m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817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848975" cy="4143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Which </a:t>
            </a:r>
            <a:r>
              <a:rPr lang="en-ZA" sz="4000" b="1" dirty="0" smtClean="0"/>
              <a:t>amongst the following is </a:t>
            </a:r>
            <a:r>
              <a:rPr lang="en-ZA" sz="4000" b="1" dirty="0"/>
              <a:t>the smallest dwarf planet? </a:t>
            </a:r>
            <a:endParaRPr lang="en-ZA" sz="4000" b="1" dirty="0" smtClean="0"/>
          </a:p>
          <a:p>
            <a:pPr marL="0" indent="0">
              <a:buNone/>
            </a:pPr>
            <a:endParaRPr lang="en-ZA" dirty="0" smtClean="0"/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Ceres</a:t>
            </a:r>
            <a:endParaRPr lang="en-ZA" sz="3200" dirty="0">
              <a:solidFill>
                <a:srgbClr val="FF0000"/>
              </a:solidFill>
            </a:endParaRPr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/>
              <a:t>Eris</a:t>
            </a:r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/>
              <a:t>Pluto</a:t>
            </a:r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err="1" smtClean="0"/>
              <a:t>Makemake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5392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96753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allowed to discuss amongst yourselves.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also prohibited.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72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005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How many days </a:t>
            </a:r>
            <a:r>
              <a:rPr lang="en-ZA" sz="4000" b="1" dirty="0" smtClean="0"/>
              <a:t>are there between </a:t>
            </a:r>
            <a:r>
              <a:rPr lang="en-ZA" sz="4000" b="1" dirty="0"/>
              <a:t>the waxing quarter and waning quarter Moon?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/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29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30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14</a:t>
            </a:r>
            <a:endParaRPr lang="en-ZA" sz="3200" dirty="0">
              <a:solidFill>
                <a:srgbClr val="FF0000"/>
              </a:solidFill>
            </a:endParaRP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31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9669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is the largest moon in the solar system? </a:t>
            </a:r>
            <a:endParaRPr lang="en-ZA" sz="4000" b="1" dirty="0" smtClean="0"/>
          </a:p>
          <a:p>
            <a:pPr marL="0" indent="0">
              <a:buNone/>
            </a:pPr>
            <a:endParaRPr lang="en-ZA" sz="3600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Ganymede</a:t>
            </a:r>
            <a:endParaRPr lang="en-ZA" sz="2800" dirty="0">
              <a:solidFill>
                <a:srgbClr val="FF0000"/>
              </a:solidFill>
            </a:endParaRP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Titan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Europa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Io</a:t>
            </a:r>
            <a:endParaRPr lang="en-ZA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97260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4" y="1600202"/>
            <a:ext cx="10810875" cy="4214812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What </a:t>
            </a:r>
            <a:r>
              <a:rPr lang="en-ZA" sz="4000" b="1" dirty="0"/>
              <a:t>planet </a:t>
            </a:r>
            <a:r>
              <a:rPr lang="en-ZA" sz="4000" b="1" dirty="0" smtClean="0"/>
              <a:t>in the solar system has </a:t>
            </a:r>
            <a:r>
              <a:rPr lang="en-ZA" sz="4000" b="1" dirty="0"/>
              <a:t>its axis of rotation </a:t>
            </a:r>
            <a:r>
              <a:rPr lang="en-ZA" sz="4000" b="1" dirty="0" smtClean="0"/>
              <a:t>almost in </a:t>
            </a:r>
            <a:r>
              <a:rPr lang="en-ZA" sz="4000" b="1" dirty="0"/>
              <a:t>the plane of the ecliptic? 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/>
              <a:t>Saturn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/>
              <a:t>Jupiter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/>
              <a:t>Mars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Uranus</a:t>
            </a:r>
            <a:endParaRPr lang="en-ZA" sz="2800" dirty="0">
              <a:solidFill>
                <a:srgbClr val="FF0000"/>
              </a:solidFill>
            </a:endParaRPr>
          </a:p>
          <a:p>
            <a:pPr marL="3143250" lvl="6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800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is the name of the </a:t>
            </a:r>
            <a:r>
              <a:rPr lang="en-ZA" sz="4000" b="1" dirty="0" smtClean="0"/>
              <a:t>South African Square Kilometre Array </a:t>
            </a:r>
            <a:r>
              <a:rPr lang="en-ZA" sz="4000" b="1" dirty="0"/>
              <a:t>forerunner?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 smtClean="0"/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/>
              <a:t>Pathfinder</a:t>
            </a:r>
            <a:endParaRPr lang="en-ZA" sz="2800" dirty="0"/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/>
              <a:t>Explorer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err="1">
                <a:solidFill>
                  <a:srgbClr val="FF0000"/>
                </a:solidFill>
              </a:rPr>
              <a:t>MeerKAT</a:t>
            </a:r>
            <a:endParaRPr lang="en-ZA" sz="2800" dirty="0">
              <a:solidFill>
                <a:srgbClr val="FF0000"/>
              </a:solidFill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ZA" sz="2800" dirty="0" smtClean="0"/>
              <a:t>SKA</a:t>
            </a:r>
            <a:endParaRPr lang="en-ZA" sz="2800" dirty="0"/>
          </a:p>
          <a:p>
            <a:pPr marL="2686050" lvl="5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01239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How long does it </a:t>
            </a:r>
            <a:r>
              <a:rPr lang="en-ZA" sz="4000" b="1" dirty="0" smtClean="0"/>
              <a:t>take the </a:t>
            </a:r>
            <a:r>
              <a:rPr lang="en-ZA" sz="4000" b="1" dirty="0"/>
              <a:t>reflected sunlight </a:t>
            </a:r>
            <a:r>
              <a:rPr lang="en-ZA" sz="4000" b="1" dirty="0" smtClean="0"/>
              <a:t>to </a:t>
            </a:r>
            <a:r>
              <a:rPr lang="en-ZA" sz="4000" b="1" dirty="0"/>
              <a:t>reach us from the </a:t>
            </a:r>
            <a:r>
              <a:rPr lang="en-ZA" sz="4000" b="1" dirty="0" smtClean="0"/>
              <a:t>Earth’s Moon</a:t>
            </a:r>
            <a:r>
              <a:rPr lang="en-ZA" sz="4000" b="1" dirty="0"/>
              <a:t>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/>
          </a:p>
          <a:p>
            <a:pPr marL="2171700" lvl="4" indent="-457200">
              <a:buFont typeface="+mj-lt"/>
              <a:buAutoNum type="alphaUcPeriod"/>
            </a:pPr>
            <a:r>
              <a:rPr lang="en-ZA" sz="2800" dirty="0" smtClean="0"/>
              <a:t>8 minutes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2800" dirty="0" smtClean="0"/>
              <a:t>1 hour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1</a:t>
            </a:r>
            <a:r>
              <a:rPr lang="en-ZA" sz="2800" dirty="0">
                <a:solidFill>
                  <a:srgbClr val="FF0000"/>
                </a:solidFill>
              </a:rPr>
              <a:t>¼ seconds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2800" dirty="0" smtClean="0"/>
              <a:t>1 minute</a:t>
            </a:r>
          </a:p>
          <a:p>
            <a:pPr marL="2171700" lvl="4" indent="-45720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3802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005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Why </a:t>
            </a:r>
            <a:r>
              <a:rPr lang="en-ZA" sz="4000" b="1" dirty="0" smtClean="0"/>
              <a:t>do we not have lunar or solar </a:t>
            </a:r>
            <a:r>
              <a:rPr lang="en-ZA" sz="4000" b="1" dirty="0" smtClean="0"/>
              <a:t>eclipses </a:t>
            </a:r>
            <a:r>
              <a:rPr lang="en-ZA" sz="4000" b="1" dirty="0"/>
              <a:t>every month? </a:t>
            </a:r>
            <a:r>
              <a:rPr lang="en-ZA" sz="4000" b="1" dirty="0" smtClean="0"/>
              <a:t>It is because ______</a:t>
            </a:r>
          </a:p>
          <a:p>
            <a:pPr marL="0" indent="0">
              <a:buNone/>
            </a:pPr>
            <a:endParaRPr lang="en-ZA" sz="3600" b="1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ZA" dirty="0" smtClean="0"/>
              <a:t>We cannot see the Moon everyday of the month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>
                <a:solidFill>
                  <a:srgbClr val="FF0000"/>
                </a:solidFill>
              </a:rPr>
              <a:t>T</a:t>
            </a:r>
            <a:r>
              <a:rPr lang="en-ZA" dirty="0" smtClean="0">
                <a:solidFill>
                  <a:srgbClr val="FF0000"/>
                </a:solidFill>
              </a:rPr>
              <a:t>he </a:t>
            </a:r>
            <a:r>
              <a:rPr lang="en-ZA" dirty="0">
                <a:solidFill>
                  <a:srgbClr val="FF0000"/>
                </a:solidFill>
              </a:rPr>
              <a:t>Earth's orbit around the </a:t>
            </a:r>
            <a:r>
              <a:rPr lang="en-ZA" dirty="0" smtClean="0">
                <a:solidFill>
                  <a:srgbClr val="FF0000"/>
                </a:solidFill>
              </a:rPr>
              <a:t>Sun </a:t>
            </a:r>
            <a:r>
              <a:rPr lang="en-ZA" dirty="0">
                <a:solidFill>
                  <a:srgbClr val="FF0000"/>
                </a:solidFill>
              </a:rPr>
              <a:t>is not in the same plane as </a:t>
            </a:r>
            <a:r>
              <a:rPr lang="en-ZA" dirty="0" smtClean="0">
                <a:solidFill>
                  <a:srgbClr val="FF0000"/>
                </a:solidFill>
              </a:rPr>
              <a:t>the Moon's</a:t>
            </a:r>
            <a:r>
              <a:rPr lang="en-ZA" dirty="0">
                <a:solidFill>
                  <a:srgbClr val="FF0000"/>
                </a:solidFill>
              </a:rPr>
              <a:t> orbit around the </a:t>
            </a:r>
            <a:r>
              <a:rPr lang="en-ZA" dirty="0" smtClean="0">
                <a:solidFill>
                  <a:srgbClr val="FF0000"/>
                </a:solidFill>
              </a:rPr>
              <a:t>Earth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 smtClean="0"/>
              <a:t>Of the speed at which the Moon is orbiting the Earth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/>
              <a:t>Of the speed at which the </a:t>
            </a:r>
            <a:r>
              <a:rPr lang="en-ZA" dirty="0" smtClean="0"/>
              <a:t>Earth </a:t>
            </a:r>
            <a:r>
              <a:rPr lang="en-ZA" dirty="0" smtClean="0"/>
              <a:t>is </a:t>
            </a:r>
            <a:r>
              <a:rPr lang="en-ZA" dirty="0"/>
              <a:t>orbiting </a:t>
            </a:r>
            <a:r>
              <a:rPr lang="en-ZA" dirty="0" smtClean="0"/>
              <a:t>the Moon</a:t>
            </a:r>
          </a:p>
          <a:p>
            <a:pPr marL="914400" lvl="1" indent="-514350">
              <a:buFont typeface="+mj-lt"/>
              <a:buAutoNum type="alphaUcPeriod"/>
            </a:pPr>
            <a:endParaRPr lang="en-ZA" dirty="0" smtClean="0"/>
          </a:p>
          <a:p>
            <a:pPr marL="914400" lvl="1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0522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7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 smtClean="0"/>
              <a:t>Around </a:t>
            </a:r>
            <a:r>
              <a:rPr lang="en-ZA" sz="3600" b="1" dirty="0" smtClean="0"/>
              <a:t>which planet in the solar system can we find the smallest moon?</a:t>
            </a:r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>
                <a:solidFill>
                  <a:srgbClr val="FF0000"/>
                </a:solidFill>
              </a:rPr>
              <a:t>Saturn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Jupiter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Uranus</a:t>
            </a:r>
          </a:p>
          <a:p>
            <a:pPr marL="1543050" lvl="2" indent="-742950">
              <a:buFont typeface="+mj-lt"/>
              <a:buAutoNum type="alphaUcPeriod"/>
            </a:pPr>
            <a:endParaRPr lang="en-ZA" sz="2800" dirty="0" smtClean="0"/>
          </a:p>
          <a:p>
            <a:pPr marL="1543050" lvl="2" indent="-742950">
              <a:buFont typeface="+mj-lt"/>
              <a:buAutoNum type="alphaUcPeriod"/>
            </a:pPr>
            <a:endParaRPr lang="en-ZA" sz="2800" b="1" dirty="0" smtClean="0"/>
          </a:p>
          <a:p>
            <a:pPr marL="1543050" lvl="2" indent="-742950">
              <a:buFont typeface="+mj-lt"/>
              <a:buAutoNum type="alphaUcPeriod"/>
            </a:pPr>
            <a:endParaRPr lang="en-ZA" sz="2800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5165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b="1" dirty="0" smtClean="0"/>
              <a:t>Around </a:t>
            </a:r>
            <a:r>
              <a:rPr lang="en-ZA" sz="3600" b="1" dirty="0" smtClean="0"/>
              <a:t>which planet would you find the largest moon in the solar system?</a:t>
            </a:r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Saturn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Jupiter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Uranus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109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1576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On </a:t>
            </a:r>
            <a:r>
              <a:rPr lang="en-ZA" sz="4000" b="1" dirty="0" smtClean="0"/>
              <a:t>which planet </a:t>
            </a:r>
            <a:r>
              <a:rPr lang="en-ZA" sz="4000" b="1" dirty="0"/>
              <a:t>in the </a:t>
            </a:r>
            <a:r>
              <a:rPr lang="en-ZA" sz="4000" b="1" dirty="0" smtClean="0"/>
              <a:t>solar </a:t>
            </a:r>
            <a:r>
              <a:rPr lang="en-ZA" sz="4000" b="1" dirty="0"/>
              <a:t>system would you find the largest </a:t>
            </a:r>
            <a:r>
              <a:rPr lang="en-ZA" sz="4000" b="1" dirty="0" smtClean="0"/>
              <a:t>volcano</a:t>
            </a:r>
            <a:r>
              <a:rPr lang="en-ZA" sz="4000" b="1" dirty="0"/>
              <a:t>? </a:t>
            </a:r>
          </a:p>
          <a:p>
            <a:pPr marL="0" indent="0">
              <a:buNone/>
            </a:pPr>
            <a:endParaRPr lang="en-ZA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Saturn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Jupiter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>
                <a:solidFill>
                  <a:srgbClr val="FF0000"/>
                </a:solidFill>
              </a:rPr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Uranus</a:t>
            </a:r>
          </a:p>
          <a:p>
            <a:pPr marL="1771650" lvl="3" indent="-514350">
              <a:buFont typeface="+mj-lt"/>
              <a:buAutoNum type="alphaUcPeriod"/>
            </a:pPr>
            <a:endParaRPr lang="en-ZA" dirty="0" smtClean="0"/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5363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4" y="1600202"/>
            <a:ext cx="10810875" cy="41862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T</a:t>
            </a:r>
            <a:r>
              <a:rPr lang="en-ZA" sz="3600" b="1" dirty="0" smtClean="0"/>
              <a:t>he </a:t>
            </a:r>
            <a:r>
              <a:rPr lang="en-ZA" sz="3600" b="1" dirty="0"/>
              <a:t>second nearest star to </a:t>
            </a:r>
            <a:r>
              <a:rPr lang="en-ZA" sz="3600" b="1" dirty="0" smtClean="0"/>
              <a:t>us after the Sun is </a:t>
            </a:r>
            <a:r>
              <a:rPr lang="en-ZA" sz="3600" b="1" dirty="0" err="1" smtClean="0"/>
              <a:t>Proxima</a:t>
            </a:r>
            <a:r>
              <a:rPr lang="en-ZA" sz="3600" b="1" dirty="0" smtClean="0"/>
              <a:t> Centauri. What </a:t>
            </a:r>
            <a:r>
              <a:rPr lang="en-ZA" sz="3600" b="1" dirty="0"/>
              <a:t>is the third nearest star to us? </a:t>
            </a:r>
            <a:endParaRPr lang="en-ZA" sz="3600" b="1" dirty="0" smtClean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Barnard’s Star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Sirius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/>
              <a:t>Antares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Alpha </a:t>
            </a:r>
            <a:r>
              <a:rPr lang="en-ZA" sz="2800" dirty="0">
                <a:solidFill>
                  <a:srgbClr val="FF0000"/>
                </a:solidFill>
              </a:rPr>
              <a:t>Centauri</a:t>
            </a:r>
          </a:p>
          <a:p>
            <a:pPr marL="2628900" lvl="5" indent="-457200">
              <a:buFont typeface="+mj-lt"/>
              <a:buAutoNum type="alphaUcPeriod"/>
            </a:pPr>
            <a:endParaRPr lang="en-ZA" dirty="0" smtClean="0"/>
          </a:p>
          <a:p>
            <a:pPr marL="2628900" lvl="5" indent="-45720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518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3019" y="937794"/>
            <a:ext cx="4523624" cy="452362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85788" y="937794"/>
            <a:ext cx="4569685" cy="4835990"/>
          </a:xfrm>
        </p:spPr>
        <p:txBody>
          <a:bodyPr>
            <a:normAutofit/>
          </a:bodyPr>
          <a:lstStyle/>
          <a:p>
            <a:r>
              <a:rPr lang="en-ZA" sz="4000" b="1" dirty="0" smtClean="0"/>
              <a:t>PLEASE PRINT THIS PICTURE WITH COLOUR AND LET THE LEARNERS USE </a:t>
            </a:r>
            <a:r>
              <a:rPr lang="en-ZA" sz="4000" b="1" dirty="0" smtClean="0"/>
              <a:t>IT</a:t>
            </a:r>
            <a:r>
              <a:rPr lang="en-ZA" sz="4000" b="1" dirty="0" smtClean="0"/>
              <a:t> </a:t>
            </a:r>
            <a:r>
              <a:rPr lang="en-ZA" sz="4000" b="1" dirty="0" smtClean="0"/>
              <a:t>TO ANSWER QUESTIONS 1 – 10.  </a:t>
            </a: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354445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848975" cy="4171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b="1" dirty="0"/>
              <a:t>Sputnik 1 was the first </a:t>
            </a:r>
            <a:r>
              <a:rPr lang="en-ZA" sz="3600" b="1" dirty="0" smtClean="0"/>
              <a:t>artificial satellite </a:t>
            </a:r>
            <a:r>
              <a:rPr lang="en-ZA" sz="3600" b="1" dirty="0"/>
              <a:t>ever </a:t>
            </a:r>
            <a:r>
              <a:rPr lang="en-ZA" sz="3600" b="1" dirty="0" smtClean="0"/>
              <a:t>to be launched into space. When did this happen?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4 October 1957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12 April 1961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4 December 1957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16 June 1963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1630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0576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What was the name of the first US </a:t>
            </a:r>
            <a:r>
              <a:rPr lang="en-ZA" sz="4300" b="1" dirty="0" smtClean="0"/>
              <a:t>satellite to be launched into space? </a:t>
            </a:r>
          </a:p>
          <a:p>
            <a:pPr marL="0" indent="0">
              <a:buNone/>
            </a:pPr>
            <a:endParaRPr lang="en-ZA" sz="4000" b="1" dirty="0"/>
          </a:p>
          <a:p>
            <a:pPr marL="2000250" lvl="3" indent="-742950">
              <a:buFont typeface="+mj-lt"/>
              <a:buAutoNum type="alphaUcPeriod"/>
            </a:pPr>
            <a:r>
              <a:rPr lang="en-ZA" sz="3500" b="1" dirty="0" smtClean="0">
                <a:solidFill>
                  <a:srgbClr val="FF0000"/>
                </a:solidFill>
              </a:rPr>
              <a:t>Explorer 1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500" b="1" dirty="0" smtClean="0"/>
              <a:t>SUNSAT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500" b="1" dirty="0" smtClean="0"/>
              <a:t>Sputnik 1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500" b="1" dirty="0" smtClean="0"/>
              <a:t>Salyut 1</a:t>
            </a:r>
            <a:endParaRPr lang="en-ZA" sz="3500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327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What was the name of the first </a:t>
            </a:r>
            <a:r>
              <a:rPr lang="en-ZA" sz="4000" b="1" dirty="0" smtClean="0"/>
              <a:t>South African </a:t>
            </a:r>
            <a:r>
              <a:rPr lang="en-ZA" sz="4000" b="1" dirty="0"/>
              <a:t>satellite to be launched into space? </a:t>
            </a:r>
          </a:p>
          <a:p>
            <a:pPr marL="0" indent="0">
              <a:buNone/>
            </a:pPr>
            <a:endParaRPr lang="en-ZA" sz="4000" b="1" dirty="0"/>
          </a:p>
          <a:p>
            <a:pPr marL="2000250" lvl="3" indent="-742950">
              <a:buFont typeface="+mj-lt"/>
              <a:buAutoNum type="alphaUcPeriod"/>
            </a:pPr>
            <a:r>
              <a:rPr lang="en-ZA" sz="2800" b="1" dirty="0"/>
              <a:t>Explorer 1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2800" b="1" dirty="0" smtClean="0">
                <a:solidFill>
                  <a:srgbClr val="FF0000"/>
                </a:solidFill>
              </a:rPr>
              <a:t>SUNSAT</a:t>
            </a:r>
            <a:endParaRPr lang="en-ZA" sz="2800" b="1" dirty="0">
              <a:solidFill>
                <a:srgbClr val="FF0000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ZA" sz="2800" b="1" dirty="0"/>
              <a:t>Sputnik 1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2800" b="1" dirty="0"/>
              <a:t>Salyut 1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53857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3" y="1600202"/>
            <a:ext cx="11660777" cy="42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b="1" dirty="0" smtClean="0">
                <a:latin typeface="Open Sans"/>
              </a:rPr>
              <a:t>Of the 5</a:t>
            </a:r>
            <a:r>
              <a:rPr lang="en-ZA" sz="3600" b="1" dirty="0">
                <a:latin typeface="Open Sans"/>
              </a:rPr>
              <a:t> officially recognised dwarf planets in our </a:t>
            </a:r>
            <a:r>
              <a:rPr lang="en-ZA" sz="3600" b="1" dirty="0" smtClean="0">
                <a:latin typeface="Open Sans"/>
              </a:rPr>
              <a:t>solar system, Pluto is the largest, followed by _</a:t>
            </a:r>
          </a:p>
          <a:p>
            <a:pPr marL="0" indent="0">
              <a:buNone/>
            </a:pPr>
            <a:endParaRPr lang="en-ZA" sz="3600" b="1" dirty="0" smtClean="0">
              <a:latin typeface="Open Sans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200" b="1" dirty="0" smtClean="0"/>
              <a:t>Eris</a:t>
            </a:r>
            <a:r>
              <a:rPr lang="en-ZA" sz="3200" b="1" dirty="0"/>
              <a:t>, Haumea</a:t>
            </a:r>
            <a:r>
              <a:rPr lang="en-ZA" sz="3200" b="1" dirty="0" smtClean="0"/>
              <a:t>, </a:t>
            </a:r>
            <a:r>
              <a:rPr lang="en-ZA" sz="3200" b="1" dirty="0" err="1" smtClean="0"/>
              <a:t>Makemake</a:t>
            </a:r>
            <a:r>
              <a:rPr lang="en-ZA" sz="3200" b="1" dirty="0"/>
              <a:t>, </a:t>
            </a:r>
            <a:r>
              <a:rPr lang="en-ZA" sz="3200" b="1" dirty="0" smtClean="0"/>
              <a:t>Ceres</a:t>
            </a:r>
            <a:endParaRPr lang="en-ZA" sz="3200" b="1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  <a:latin typeface="Open Sans"/>
              </a:rPr>
              <a:t>Eris</a:t>
            </a:r>
            <a:r>
              <a:rPr lang="en-ZA" sz="3200" dirty="0">
                <a:solidFill>
                  <a:srgbClr val="FF0000"/>
                </a:solidFill>
                <a:latin typeface="Open Sans"/>
              </a:rPr>
              <a:t>, </a:t>
            </a:r>
            <a:r>
              <a:rPr lang="en-ZA" sz="3200" dirty="0" err="1">
                <a:solidFill>
                  <a:srgbClr val="FF0000"/>
                </a:solidFill>
                <a:latin typeface="Open Sans"/>
              </a:rPr>
              <a:t>Makemake</a:t>
            </a:r>
            <a:r>
              <a:rPr lang="en-ZA" sz="3200" dirty="0">
                <a:solidFill>
                  <a:srgbClr val="FF0000"/>
                </a:solidFill>
                <a:latin typeface="Open Sans"/>
              </a:rPr>
              <a:t>, </a:t>
            </a:r>
            <a:r>
              <a:rPr lang="en-ZA" sz="3200" dirty="0" smtClean="0">
                <a:solidFill>
                  <a:srgbClr val="FF0000"/>
                </a:solidFill>
                <a:latin typeface="Open Sans"/>
              </a:rPr>
              <a:t>Haumea, Ceres</a:t>
            </a:r>
            <a:r>
              <a:rPr lang="en-ZA" sz="3200" dirty="0" smtClean="0">
                <a:solidFill>
                  <a:srgbClr val="F5F5F5"/>
                </a:solidFill>
                <a:latin typeface="Open Sans"/>
              </a:rPr>
              <a:t>,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b="1" dirty="0"/>
              <a:t>Eris</a:t>
            </a:r>
            <a:r>
              <a:rPr lang="en-ZA" sz="3200" b="1" dirty="0" smtClean="0"/>
              <a:t>, Haumea, </a:t>
            </a:r>
            <a:r>
              <a:rPr lang="en-ZA" sz="3200" b="1" dirty="0" err="1" smtClean="0"/>
              <a:t>Makemake</a:t>
            </a:r>
            <a:r>
              <a:rPr lang="en-ZA" sz="3200" b="1" dirty="0" smtClean="0"/>
              <a:t>, Ceres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b="1" dirty="0"/>
              <a:t>Eris, </a:t>
            </a:r>
            <a:r>
              <a:rPr lang="en-ZA" sz="3200" b="1" dirty="0" smtClean="0"/>
              <a:t>Ceres, </a:t>
            </a:r>
            <a:r>
              <a:rPr lang="en-ZA" sz="3200" b="1" dirty="0" err="1" smtClean="0"/>
              <a:t>Makemake</a:t>
            </a:r>
            <a:r>
              <a:rPr lang="en-ZA" sz="3200" b="1" dirty="0"/>
              <a:t>, Haumea, </a:t>
            </a:r>
          </a:p>
          <a:p>
            <a:pPr marL="2457450" lvl="4" indent="-742950">
              <a:buFont typeface="+mj-lt"/>
              <a:buAutoNum type="alphaUcPeriod"/>
            </a:pPr>
            <a:endParaRPr lang="en-ZA" sz="3200" b="1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173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The planet represented in Picture 1 has more than one </a:t>
            </a:r>
            <a:r>
              <a:rPr lang="en-ZA" sz="4000" b="1" dirty="0" smtClean="0"/>
              <a:t>moon.</a:t>
            </a:r>
            <a:endParaRPr lang="en-ZA" sz="4000" b="1" dirty="0" smtClean="0"/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28224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This planet, represented in Picture 1, is found beyond the Kuiper belt.</a:t>
            </a:r>
          </a:p>
          <a:p>
            <a:pPr marL="0" indent="0">
              <a:buNone/>
            </a:pPr>
            <a:endParaRPr lang="en-ZA" sz="4000" b="1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b="1" dirty="0" smtClean="0"/>
              <a:t>True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b="1" dirty="0" smtClean="0">
                <a:solidFill>
                  <a:srgbClr val="FF0000"/>
                </a:solidFill>
              </a:rPr>
              <a:t>False</a:t>
            </a:r>
            <a:endParaRPr lang="en-Z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22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b="1" dirty="0" smtClean="0"/>
              <a:t>This planet, in Picture 1, is ______</a:t>
            </a:r>
          </a:p>
          <a:p>
            <a:pPr marL="0" indent="0">
              <a:buNone/>
            </a:pPr>
            <a:endParaRPr lang="en-ZA" sz="3600" b="1" dirty="0"/>
          </a:p>
          <a:p>
            <a:pPr marL="1543050" lvl="2" indent="-742950">
              <a:buFont typeface="+mj-lt"/>
              <a:buAutoNum type="alphaUcPeriod"/>
            </a:pPr>
            <a:r>
              <a:rPr lang="en-ZA" sz="2800" b="1" dirty="0" smtClean="0"/>
              <a:t>Bigger than Saturn and smaller than Neptune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2800" b="1" dirty="0"/>
              <a:t>Bigger than Earth </a:t>
            </a:r>
            <a:r>
              <a:rPr lang="en-ZA" sz="2800" b="1" dirty="0" smtClean="0"/>
              <a:t>and </a:t>
            </a:r>
            <a:r>
              <a:rPr lang="en-ZA" sz="2800" b="1" dirty="0"/>
              <a:t>smaller </a:t>
            </a:r>
            <a:r>
              <a:rPr lang="en-ZA" sz="2800" b="1" dirty="0" smtClean="0"/>
              <a:t>than Neptune</a:t>
            </a:r>
            <a:endParaRPr lang="en-ZA" sz="2800" b="1" dirty="0"/>
          </a:p>
          <a:p>
            <a:pPr marL="1543050" lvl="2" indent="-742950">
              <a:buFont typeface="+mj-lt"/>
              <a:buAutoNum type="alphaUcPeriod"/>
            </a:pPr>
            <a:r>
              <a:rPr lang="en-ZA" sz="2800" b="1" dirty="0">
                <a:solidFill>
                  <a:srgbClr val="FF0000"/>
                </a:solidFill>
              </a:rPr>
              <a:t>Bigger than Earth </a:t>
            </a:r>
            <a:r>
              <a:rPr lang="en-ZA" sz="2800" b="1" dirty="0" smtClean="0">
                <a:solidFill>
                  <a:srgbClr val="FF0000"/>
                </a:solidFill>
              </a:rPr>
              <a:t>and </a:t>
            </a:r>
            <a:r>
              <a:rPr lang="en-ZA" sz="2800" b="1" dirty="0">
                <a:solidFill>
                  <a:srgbClr val="FF0000"/>
                </a:solidFill>
              </a:rPr>
              <a:t>smaller </a:t>
            </a:r>
            <a:r>
              <a:rPr lang="en-ZA" sz="2800" b="1" dirty="0" smtClean="0">
                <a:solidFill>
                  <a:srgbClr val="FF0000"/>
                </a:solidFill>
              </a:rPr>
              <a:t>than Saturn</a:t>
            </a:r>
            <a:endParaRPr lang="en-ZA" sz="2800" b="1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2800" b="1" dirty="0"/>
              <a:t>Bigger than </a:t>
            </a:r>
            <a:r>
              <a:rPr lang="en-ZA" sz="2800" b="1" dirty="0" smtClean="0"/>
              <a:t>Jupiter </a:t>
            </a:r>
            <a:r>
              <a:rPr lang="en-ZA" sz="2800" b="1" dirty="0"/>
              <a:t>but smaller </a:t>
            </a:r>
            <a:r>
              <a:rPr lang="en-ZA" sz="2800" b="1" dirty="0" smtClean="0"/>
              <a:t>than Earth</a:t>
            </a:r>
            <a:endParaRPr lang="en-ZA" sz="2800" b="1" dirty="0"/>
          </a:p>
          <a:p>
            <a:pPr marL="1543050" lvl="2" indent="-742950">
              <a:buFont typeface="+mj-lt"/>
              <a:buAutoNum type="alphaUcPeriod"/>
            </a:pP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392248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8" y="1600201"/>
            <a:ext cx="10842171" cy="4095205"/>
          </a:xfrm>
        </p:spPr>
        <p:txBody>
          <a:bodyPr/>
          <a:lstStyle/>
          <a:p>
            <a:pPr marL="0" indent="0">
              <a:buNone/>
            </a:pPr>
            <a:r>
              <a:rPr lang="en-ZA" b="1" dirty="0" smtClean="0"/>
              <a:t>Whereas Earth is tilted at an angle of 23,5 degrees from its vertical, this planet is tilted by approximately ______ </a:t>
            </a:r>
            <a:r>
              <a:rPr lang="en-ZA" b="1" dirty="0"/>
              <a:t>from its </a:t>
            </a:r>
            <a:r>
              <a:rPr lang="en-ZA" b="1" dirty="0" smtClean="0"/>
              <a:t>vertical.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45 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25,3 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54 </a:t>
            </a:r>
            <a:r>
              <a:rPr lang="en-ZA" sz="2800" dirty="0"/>
              <a:t>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90 </a:t>
            </a:r>
            <a:r>
              <a:rPr lang="en-ZA" sz="2800" dirty="0">
                <a:solidFill>
                  <a:srgbClr val="FF0000"/>
                </a:solidFill>
              </a:rPr>
              <a:t>degrees</a:t>
            </a:r>
          </a:p>
          <a:p>
            <a:pPr marL="2228850" lvl="4" indent="-514350">
              <a:buFont typeface="+mj-lt"/>
              <a:buAutoNum type="alphaUcPeriod"/>
            </a:pPr>
            <a:endParaRPr lang="en-ZA" b="1" dirty="0" smtClean="0"/>
          </a:p>
          <a:p>
            <a:pPr marL="2228850" lvl="4" indent="-514350">
              <a:buFont typeface="+mj-lt"/>
              <a:buAutoNum type="alphaUcPeriod"/>
            </a:pPr>
            <a:endParaRPr lang="en-ZA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6512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4" y="1417638"/>
            <a:ext cx="10903131" cy="4182290"/>
          </a:xfrm>
        </p:spPr>
        <p:txBody>
          <a:bodyPr/>
          <a:lstStyle/>
          <a:p>
            <a:pPr marL="0" indent="0">
              <a:buNone/>
            </a:pPr>
            <a:r>
              <a:rPr lang="en-ZA" sz="3600" b="1" dirty="0" smtClean="0"/>
              <a:t>The most abundant gases in this </a:t>
            </a:r>
            <a:r>
              <a:rPr lang="en-ZA" sz="3600" b="1" dirty="0" smtClean="0"/>
              <a:t>planet’s </a:t>
            </a:r>
            <a:r>
              <a:rPr lang="en-ZA" sz="3600" b="1" dirty="0" smtClean="0"/>
              <a:t>are _____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Methane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Hydrogen and Helium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Lithium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Oxygen</a:t>
            </a:r>
          </a:p>
          <a:p>
            <a:pPr marL="1771650" lvl="3" indent="-514350">
              <a:buFont typeface="+mj-lt"/>
              <a:buAutoNum type="alphaUcPeriod"/>
            </a:pPr>
            <a:endParaRPr lang="en-ZA" sz="3200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8655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One of the moons on this planet is approximately half the size of the </a:t>
            </a:r>
            <a:r>
              <a:rPr lang="en-ZA" sz="4000" b="1" dirty="0" smtClean="0"/>
              <a:t>Earth’s moon</a:t>
            </a:r>
            <a:r>
              <a:rPr lang="en-ZA" sz="4000" b="1" dirty="0"/>
              <a:t>.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False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43400687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763</Words>
  <Application>Microsoft Office PowerPoint</Application>
  <PresentationFormat>Widescreen</PresentationFormat>
  <Paragraphs>219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Unicode MS</vt:lpstr>
      <vt:lpstr>Calibri</vt:lpstr>
      <vt:lpstr>Open Sans</vt:lpstr>
      <vt:lpstr>SAASTA</vt:lpstr>
      <vt:lpstr>PowerPoint Presentation</vt:lpstr>
      <vt:lpstr>RULES</vt:lpstr>
      <vt:lpstr>PowerPoint Presentation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Bafedile Kgwadi</dc:creator>
  <cp:lastModifiedBy>Bafedile Kgwadi</cp:lastModifiedBy>
  <cp:revision>36</cp:revision>
  <dcterms:created xsi:type="dcterms:W3CDTF">2017-08-16T12:53:00Z</dcterms:created>
  <dcterms:modified xsi:type="dcterms:W3CDTF">2017-08-22T11:30:28Z</dcterms:modified>
</cp:coreProperties>
</file>