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16" r:id="rId3"/>
    <p:sldId id="258" r:id="rId4"/>
    <p:sldId id="266" r:id="rId5"/>
    <p:sldId id="264" r:id="rId6"/>
    <p:sldId id="263" r:id="rId7"/>
    <p:sldId id="262" r:id="rId8"/>
    <p:sldId id="265" r:id="rId9"/>
    <p:sldId id="305" r:id="rId10"/>
    <p:sldId id="267" r:id="rId11"/>
    <p:sldId id="268" r:id="rId12"/>
    <p:sldId id="30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315" r:id="rId34"/>
    <p:sldId id="308" r:id="rId35"/>
    <p:sldId id="309" r:id="rId36"/>
    <p:sldId id="310" r:id="rId37"/>
    <p:sldId id="311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5" autoAdjust="0"/>
    <p:restoredTop sz="94660"/>
  </p:normalViewPr>
  <p:slideViewPr>
    <p:cSldViewPr>
      <p:cViewPr varScale="1">
        <p:scale>
          <a:sx n="83" d="100"/>
          <a:sy n="83" d="100"/>
        </p:scale>
        <p:origin x="154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C4B59-F899-465E-A5DF-F674D6A40ADE}" type="datetimeFigureOut">
              <a:rPr lang="en-ZA" smtClean="0"/>
              <a:t>2017/09/28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7D1CF-4CD9-4C2E-B5A8-A1A2CD2E73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5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7D1CF-4CD9-4C2E-B5A8-A1A2CD2E73CB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463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1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0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3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4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2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6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88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0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2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9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SAASTA </a:t>
            </a:r>
          </a:p>
          <a:p>
            <a:pPr marL="0" lvl="0" indent="0" algn="ctr">
              <a:buNone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AstroQuiz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pPr marL="0" lv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4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227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9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orbits of </a:t>
            </a:r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the known planets are roughly on </a:t>
            </a:r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the same plane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" y="0"/>
            <a:ext cx="8229600" cy="12687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prstClr val="black"/>
                </a:solidFill>
              </a:rPr>
              <a:t/>
            </a:r>
            <a:br>
              <a:rPr lang="en-US" sz="4900" b="1" dirty="0" smtClean="0">
                <a:solidFill>
                  <a:prstClr val="black"/>
                </a:solidFill>
              </a:rPr>
            </a:br>
            <a:r>
              <a:rPr lang="en-US" sz="4900" b="1" dirty="0">
                <a:solidFill>
                  <a:prstClr val="black"/>
                </a:solidFill>
              </a:rPr>
              <a:t/>
            </a:r>
            <a:br>
              <a:rPr lang="en-US" sz="4900" b="1" dirty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</a:t>
            </a:r>
            <a:r>
              <a:rPr lang="en-US" sz="4900" b="1" dirty="0">
                <a:solidFill>
                  <a:prstClr val="black"/>
                </a:solidFill>
              </a:rPr>
              <a:t>10</a:t>
            </a:r>
            <a:r>
              <a:rPr lang="en-US" dirty="0" smtClean="0"/>
              <a:t/>
            </a:r>
            <a:br>
              <a:rPr lang="en-US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ZA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 describes the </a:t>
            </a:r>
            <a:r>
              <a:rPr lang="en-ZA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</a:t>
            </a:r>
            <a:r>
              <a:rPr lang="en-ZA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planet correctly?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Venus’ atmosphere contains mostly carbon dioxide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Mercury’s atmosphere contains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contains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Saturn’s 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contains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mostly helium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7232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" y="0"/>
            <a:ext cx="913966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4900" b="1" dirty="0"/>
              <a:t>QUESTION </a:t>
            </a:r>
            <a:r>
              <a:rPr lang="en-US" sz="4900" b="1" dirty="0" smtClean="0"/>
              <a:t>11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The three most abundant gases found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Uranus' atmosphere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__</a:t>
            </a:r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Helium &amp; Nitrogen  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Z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Helium </a:t>
            </a: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Methane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Helium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Ammonia 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Hydrogen, Helium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Oxygen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sz="4900" b="1" dirty="0" smtClean="0"/>
              <a:t>QUESTION 12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Saturn’s rings are so spectacular that they span up to approximately three quarters the distance between Earth and its Moon.</a:t>
            </a:r>
          </a:p>
          <a:p>
            <a:pPr marL="2171700" lvl="5" indent="0">
              <a:buNone/>
            </a:pP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marL="514350" indent="-514350">
              <a:buFont typeface="+mj-lt"/>
              <a:buAutoNum type="alphaUcPeriod"/>
            </a:pPr>
            <a:endParaRPr lang="en-US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514350" indent="-514350">
              <a:buFont typeface="+mj-lt"/>
              <a:buAutoNum type="alphaUcPeriod"/>
            </a:pPr>
            <a:endParaRPr lang="en-ZA" sz="3600" dirty="0" smtClean="0"/>
          </a:p>
          <a:p>
            <a:pPr marL="1771650" lvl="3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9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" y="11266"/>
            <a:ext cx="9125628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sz="4900" b="1" dirty="0" smtClean="0"/>
              <a:t>QUESTION 13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approximate average distance between the Moon and the Earth?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2,80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280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Z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3,80 x 10</a:t>
            </a:r>
            <a:r>
              <a:rPr lang="en-US" sz="3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3600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380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08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0" y="0"/>
            <a:ext cx="911998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ZA" sz="4900" b="1" dirty="0" smtClean="0"/>
              <a:t>QUESTION 14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how far do the rings of Saturn spread/span?</a:t>
            </a:r>
            <a:endParaRPr lang="en-US" sz="4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280 000 m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380 000 km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282 000 km</a:t>
            </a:r>
            <a:endParaRPr lang="en-ZA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190 000 m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3" indent="0">
              <a:buNone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6589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4900" b="1" dirty="0" smtClean="0"/>
              <a:t>QUESTION 15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following statements  about Saturn is false?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Its rings orbit at different speeds around the planet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gaps in the rings through which some of its moons orbit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rings can be seen with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naked eye on a very dark night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rings are so thin that their height is in the range of approximately 1 km or less</a:t>
            </a:r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US" b="1" dirty="0" smtClean="0"/>
          </a:p>
          <a:p>
            <a:pPr marL="914400" lvl="1" indent="-514350">
              <a:buFont typeface="+mj-lt"/>
              <a:buAutoNum type="alphaUcPeriod"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4658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16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Kuiper Belt object was passed by a spacecraft this year?</a:t>
            </a: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Mercury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Pluto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Eris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8" y="0"/>
            <a:ext cx="9134191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17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following statements is incorrect about the Kuiper belt?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found between Mars &amp; Jupiter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found beyond Neptune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where most dwarf planets are found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 surrounds our star, the Sun</a:t>
            </a:r>
          </a:p>
          <a:p>
            <a:pPr marL="1257300" lvl="3" indent="0">
              <a:buNone/>
            </a:pPr>
            <a:endParaRPr lang="en-US" sz="3600" dirty="0" smtClean="0"/>
          </a:p>
          <a:p>
            <a:pPr marL="1714500" lvl="3" indent="-457200">
              <a:buFont typeface="+mj-lt"/>
              <a:buAutoNum type="alphaUcPeriod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7567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18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following is not true about the Moon?</a:t>
            </a:r>
          </a:p>
          <a:p>
            <a:pPr marL="1257300" lvl="3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an effect on Earth’s oceanic tides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an effect on the Earth’s rotation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very thin and weak atmosphere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3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very faint rings around it</a:t>
            </a:r>
          </a:p>
          <a:p>
            <a:pPr marL="1714500" lvl="3" indent="-457200">
              <a:buFont typeface="+mj-lt"/>
              <a:buAutoNum type="alphaUcPeriod"/>
            </a:pPr>
            <a:endParaRPr lang="en-US" sz="3200" dirty="0" smtClean="0"/>
          </a:p>
          <a:p>
            <a:pPr marL="1714500" lvl="3" indent="-457200">
              <a:buFont typeface="+mj-lt"/>
              <a:buAutoNum type="alphaUcPeriod"/>
            </a:pPr>
            <a:endParaRPr lang="en-US" sz="3200" dirty="0" smtClean="0"/>
          </a:p>
          <a:p>
            <a:pPr marL="1714500" lvl="3" indent="-457200">
              <a:buFont typeface="+mj-lt"/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7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QUESTION 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meaning of the term “umbra”?</a:t>
            </a:r>
          </a:p>
          <a:p>
            <a:pPr marL="0" indent="0">
              <a:buNone/>
            </a:pPr>
            <a:endParaRPr lang="en-US" dirty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Moon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0" y="0"/>
            <a:ext cx="912651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19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Centauri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approximately 4,22 light years away from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Earth. How far is it in km given that 1 light year = 9,46 x 10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km?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39,92 x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3,992 x 10</a:t>
            </a:r>
            <a:r>
              <a:rPr lang="en-US" sz="3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2,241 x 10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2,241 x 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457200">
              <a:buFont typeface="+mj-lt"/>
              <a:buAutoNum type="alphaUcPeriod"/>
            </a:pPr>
            <a:endParaRPr lang="en-US" sz="3200" dirty="0" smtClean="0"/>
          </a:p>
          <a:p>
            <a:pPr marL="1257300" lvl="2" indent="-457200">
              <a:buFont typeface="+mj-lt"/>
              <a:buAutoNum type="alphaUcPeriod"/>
            </a:pP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934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distance in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kilometres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travelled by light in one year?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1,50 x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3,99 x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9,46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36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 x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8850" lvl="4" indent="-514350">
              <a:buFont typeface="+mj-lt"/>
              <a:buAutoNum type="alphaUcPeriod"/>
            </a:pPr>
            <a:endParaRPr lang="en-US" sz="3600" dirty="0" smtClean="0"/>
          </a:p>
          <a:p>
            <a:pPr marL="2228850" lvl="4" indent="-514350">
              <a:buFont typeface="+mj-lt"/>
              <a:buAutoNum type="alphaUcPeriod"/>
            </a:pP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2721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900" b="1" dirty="0" smtClean="0"/>
              <a:t>QUESTION 21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what speed does light  travel in vacuum?</a:t>
            </a:r>
            <a:endParaRPr lang="en-Z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buNone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3,99 x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  <a:endParaRPr lang="en-ZA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3,99 x 10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km/h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2,99 x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</a:t>
            </a:r>
            <a:endParaRPr lang="en-ZA" sz="36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2,99 x1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6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km/h</a:t>
            </a:r>
            <a:endParaRPr lang="en-ZA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22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two observatories led to the formation of the SAAO in Cape Town?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 &amp; Royal</a:t>
            </a:r>
            <a:endParaRPr lang="en-ZA" sz="3600" dirty="0" smtClean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 &amp; Radcliffe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Royal &amp; Radcliffe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Radcliffe &amp; Natal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23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which observatory was the discovery of </a:t>
            </a:r>
            <a:r>
              <a:rPr lang="en-ZA" sz="6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ZA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Centauri made? </a:t>
            </a:r>
            <a:endParaRPr lang="en-ZA" sz="64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171700" lvl="5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Boyden Observatory</a:t>
            </a: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South African Astronomical Observatory</a:t>
            </a:r>
            <a:endParaRPr lang="en-ZA" sz="5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SAASTA Johannesburg Observatory</a:t>
            </a:r>
          </a:p>
          <a:p>
            <a:pPr marL="2171700" lvl="3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ZA" sz="5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Hartebeesthoek</a:t>
            </a:r>
            <a:r>
              <a:rPr lang="en-ZA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Radio Astronomy Observatory</a:t>
            </a:r>
            <a:endParaRPr lang="en-ZA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1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which year was the Southern African Large Telescope (SALT) opened?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ZA" sz="10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ZA" sz="4000" b="1" dirty="0">
              <a:ea typeface="Calibri"/>
              <a:cs typeface="Times New Roman"/>
            </a:endParaRP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1995 </a:t>
            </a:r>
            <a:endParaRPr lang="en-ZA" sz="14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1994</a:t>
            </a: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2004</a:t>
            </a:r>
          </a:p>
          <a:p>
            <a:pPr marL="4000500" lvl="6" indent="-13716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144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2005</a:t>
            </a:r>
            <a:endParaRPr lang="en-US" sz="144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143250" lvl="6" indent="-5143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endParaRPr lang="en-ZA" sz="47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0" lvl="4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25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7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Which astronomer  was the first to classify stars systematically?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3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Henrietta Swan Leavitt</a:t>
            </a: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Cecilia Payne-</a:t>
            </a:r>
            <a:r>
              <a:rPr lang="en-US" sz="65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Gaposchkin</a:t>
            </a:r>
            <a:endParaRPr lang="en-US" sz="65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Annie Jump Cannon</a:t>
            </a:r>
          </a:p>
          <a:p>
            <a:pPr marL="2628900" lvl="4" indent="-9144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65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Carolyn Shoemaker</a:t>
            </a:r>
            <a:endParaRPr lang="en-ZA" sz="65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3500" dirty="0"/>
          </a:p>
        </p:txBody>
      </p:sp>
    </p:spTree>
    <p:extLst>
      <p:ext uri="{BB962C8B-B14F-4D97-AF65-F5344CB8AC3E}">
        <p14:creationId xmlns:p14="http://schemas.microsoft.com/office/powerpoint/2010/main" val="3533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900" b="1" dirty="0" smtClean="0"/>
              <a:t>QUESTION 26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ZA" sz="43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Which astronomer is an expert on the formation of high-mass stars?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ZA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US" sz="39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</a:t>
            </a:r>
            <a:r>
              <a:rPr lang="en-US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Patricia </a:t>
            </a:r>
            <a:r>
              <a:rPr lang="en-US" sz="39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Whitelock</a:t>
            </a:r>
            <a:endParaRPr lang="en-ZA" sz="3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9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 </a:t>
            </a:r>
            <a:r>
              <a:rPr lang="en-ZA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Sharmila</a:t>
            </a:r>
            <a:r>
              <a:rPr lang="en-ZA" sz="39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ZA" sz="39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Goedhart</a:t>
            </a:r>
            <a:endParaRPr lang="en-ZA" sz="3900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9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 Claire Flanagan</a:t>
            </a:r>
          </a:p>
          <a:p>
            <a:pPr marL="2457450" lvl="4" indent="-74295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 Catherine Cress</a:t>
            </a:r>
            <a:endParaRPr lang="en-ZA" sz="39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1" y="11266"/>
            <a:ext cx="8229600" cy="11854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4900" b="1" dirty="0"/>
              <a:t>QUESTION </a:t>
            </a:r>
            <a:r>
              <a:rPr lang="en-US" sz="4900" b="1" dirty="0" smtClean="0"/>
              <a:t>27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increasing Earth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length.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buNone/>
            </a:pPr>
            <a:endParaRPr lang="en-ZA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Mars, Jupiter,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Uranus, Saturn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Mars,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Saturn,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Uranus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Mars, Jupiter, Saturn, Uranus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  <a:r>
              <a:rPr lang="en-Z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Saturn, </a:t>
            </a: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Uranus, Mars</a:t>
            </a:r>
            <a:endParaRPr lang="en-ZA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 smtClean="0"/>
          </a:p>
          <a:p>
            <a:pPr marL="1543050" lvl="2" indent="-742950">
              <a:buFont typeface="+mj-lt"/>
              <a:buAutoNum type="alphaUcPeriod"/>
            </a:pPr>
            <a:endParaRPr lang="en-ZA" sz="3500" dirty="0"/>
          </a:p>
          <a:p>
            <a:pPr marL="1543050" lvl="2" indent="-742950">
              <a:buFont typeface="+mj-lt"/>
              <a:buAutoNum type="alphaUcPeriod"/>
            </a:pPr>
            <a:endParaRPr lang="en-ZA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547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553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4900" b="1" dirty="0" smtClean="0"/>
              <a:t>QUESTION 28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an increasing number of satellites.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Neptune, Mars, Uranus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Uranus, Mars, Neptune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Mars, Neptune, Uranus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Mars, Uranus, Neptune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1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2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Unlike a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eclipse, which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can only be viewed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a relatively small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area of the 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Earth,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a lunar eclipse may be viewed from anywhere on the night side of the Earth</a:t>
            </a:r>
            <a:r>
              <a:rPr lang="en-Z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5162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29</a:t>
            </a:r>
            <a:endParaRPr lang="en-ZA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increasing distance from the Earth. </a:t>
            </a:r>
          </a:p>
          <a:p>
            <a:pPr marL="40005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Moon, Sun, Sirius,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Centauri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Sun, Moon, Sirius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Centauri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Moon, Sun, Sirius,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Centauri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Moon, Sun, </a:t>
            </a:r>
            <a:r>
              <a:rPr lang="en-US" sz="4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</a:t>
            </a:r>
            <a:r>
              <a:rPr lang="en-US" sz="4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Centauri, Sirius</a:t>
            </a:r>
          </a:p>
        </p:txBody>
      </p:sp>
    </p:spTree>
    <p:extLst>
      <p:ext uri="{BB962C8B-B14F-4D97-AF65-F5344CB8AC3E}">
        <p14:creationId xmlns:p14="http://schemas.microsoft.com/office/powerpoint/2010/main" val="2612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sz="4900" b="1" dirty="0" smtClean="0"/>
              <a:t>QUESTION 30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US" sz="43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Which of the following is a criterion used for defining a dwarf planet?</a:t>
            </a:r>
            <a:endParaRPr lang="en-US" altLang="en-US" sz="43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30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solidFill>
                  <a:srgbClr val="000000"/>
                </a:solidFill>
                <a:latin typeface="Arial"/>
                <a:cs typeface="Arial"/>
              </a:rPr>
              <a:t>It is a very small celestial body, smaller than all known planets</a:t>
            </a: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solidFill>
                  <a:srgbClr val="000000"/>
                </a:solidFill>
                <a:latin typeface="Arial"/>
                <a:cs typeface="Arial"/>
              </a:rPr>
              <a:t>It has no satellites of its own</a:t>
            </a: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solidFill>
                  <a:srgbClr val="FF0000"/>
                </a:solidFill>
                <a:latin typeface="Arial"/>
                <a:cs typeface="Arial"/>
              </a:rPr>
              <a:t>It has not cleared its orbit of other celestial bodies</a:t>
            </a:r>
          </a:p>
          <a:p>
            <a:pPr marL="1143000" lvl="1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900" kern="0" dirty="0" smtClean="0">
                <a:latin typeface="Arial"/>
                <a:cs typeface="Arial"/>
              </a:rPr>
              <a:t>It is very far from all other known planets but still orbits the Sun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endParaRPr lang="en-ZA" altLang="en-US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1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PARTICIPATING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6053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en-US" sz="5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DEATH </a:t>
            </a:r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BREAKERS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06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ZA" altLang="en-US" sz="4000" b="1" kern="0" dirty="0">
                <a:solidFill>
                  <a:srgbClr val="000000"/>
                </a:solidFill>
                <a:latin typeface="Arial"/>
                <a:cs typeface="Arial"/>
              </a:rPr>
              <a:t>The tilt of the Earth’s spin axis </a:t>
            </a:r>
            <a:r>
              <a:rPr lang="en-ZA" altLang="en-US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causes ______</a:t>
            </a:r>
            <a:endParaRPr lang="en-ZA" altLang="en-US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ZA" altLang="en-US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solidFill>
                  <a:srgbClr val="FF0000"/>
                </a:solidFill>
                <a:latin typeface="Arial"/>
                <a:cs typeface="Arial"/>
              </a:rPr>
              <a:t>the seasons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solidFill>
                  <a:srgbClr val="000000"/>
                </a:solidFill>
                <a:latin typeface="Arial"/>
                <a:cs typeface="Arial"/>
              </a:rPr>
              <a:t>day </a:t>
            </a:r>
            <a:r>
              <a:rPr lang="en-ZA" altLang="en-US" sz="3600" kern="0" dirty="0">
                <a:solidFill>
                  <a:srgbClr val="000000"/>
                </a:solidFill>
                <a:latin typeface="Arial"/>
                <a:cs typeface="Arial"/>
              </a:rPr>
              <a:t>and night.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ZA" altLang="en-US" sz="3600" kern="0" dirty="0">
                <a:solidFill>
                  <a:srgbClr val="000000"/>
                </a:solidFill>
                <a:latin typeface="Arial"/>
                <a:cs typeface="Arial"/>
              </a:rPr>
              <a:t>ice on its poles.</a:t>
            </a:r>
          </a:p>
          <a:p>
            <a:pPr marL="2457450" lvl="4" indent="-74295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 smtClean="0">
                <a:solidFill>
                  <a:srgbClr val="000000"/>
                </a:solidFill>
                <a:latin typeface="Arial"/>
                <a:cs typeface="Arial"/>
              </a:rPr>
              <a:t>it </a:t>
            </a:r>
            <a:r>
              <a:rPr lang="en-ZA" altLang="en-US" sz="3600" kern="0" dirty="0">
                <a:solidFill>
                  <a:srgbClr val="000000"/>
                </a:solidFill>
                <a:latin typeface="Arial"/>
                <a:cs typeface="Arial"/>
              </a:rPr>
              <a:t>to sustain life.</a:t>
            </a:r>
          </a:p>
          <a:p>
            <a:pPr marL="0" indent="0">
              <a:buNone/>
            </a:pPr>
            <a:endParaRPr lang="en-US" altLang="en-US" sz="4000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784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680519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000" b="1" kern="0" dirty="0">
                <a:solidFill>
                  <a:srgbClr val="000000"/>
                </a:solidFill>
                <a:latin typeface="Arial"/>
                <a:cs typeface="Arial"/>
              </a:rPr>
              <a:t>What keep planets in orbit around the Sun and moons in orbit around planets</a:t>
            </a:r>
            <a:r>
              <a:rPr lang="en-ZA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endParaRPr lang="en-ZA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  Only </a:t>
            </a: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gravitation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forces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 Only </a:t>
            </a: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the orbiting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speeds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 smtClean="0">
                <a:solidFill>
                  <a:srgbClr val="FF0000"/>
                </a:solidFill>
                <a:latin typeface="Arial"/>
                <a:cs typeface="Arial"/>
              </a:rPr>
              <a:t>  Gravitation </a:t>
            </a:r>
            <a:r>
              <a:rPr lang="en-ZA" sz="3600" kern="0" dirty="0">
                <a:solidFill>
                  <a:srgbClr val="FF0000"/>
                </a:solidFill>
                <a:latin typeface="Arial"/>
                <a:cs typeface="Arial"/>
              </a:rPr>
              <a:t>and orbiting </a:t>
            </a:r>
            <a:r>
              <a:rPr lang="en-ZA" sz="3600" kern="0" dirty="0" smtClean="0">
                <a:solidFill>
                  <a:srgbClr val="FF0000"/>
                </a:solidFill>
                <a:latin typeface="Arial"/>
                <a:cs typeface="Arial"/>
              </a:rPr>
              <a:t>speeds</a:t>
            </a:r>
            <a:endParaRPr lang="en-ZA" sz="360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14500" lvl="3" indent="-45720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  Only </a:t>
            </a:r>
            <a:r>
              <a:rPr lang="en-ZA" sz="3600" kern="0" dirty="0">
                <a:solidFill>
                  <a:srgbClr val="000000"/>
                </a:solidFill>
                <a:latin typeface="Arial"/>
                <a:cs typeface="Arial"/>
              </a:rPr>
              <a:t>the Sun’s </a:t>
            </a:r>
            <a:r>
              <a:rPr lang="en-ZA" sz="3600" kern="0" dirty="0" smtClean="0">
                <a:solidFill>
                  <a:srgbClr val="000000"/>
                </a:solidFill>
                <a:latin typeface="Arial"/>
                <a:cs typeface="Arial"/>
              </a:rPr>
              <a:t>attraction</a:t>
            </a:r>
            <a:endParaRPr lang="en-ZA" sz="36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099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of the following is </a:t>
            </a:r>
            <a:r>
              <a:rPr lang="en-US" sz="4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the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most </a:t>
            </a: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accurate about </a:t>
            </a:r>
            <a:r>
              <a:rPr lang="en-US" sz="4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seasons?</a:t>
            </a:r>
            <a:endParaRPr lang="en-US" sz="43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occur because the Sun goes around the 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Earth and the Moon around the Earth</a:t>
            </a:r>
            <a:endParaRPr lang="en-US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occur because the Earth goes around the Sun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Seasons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occur because the Earth goes around the Sun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and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its axis is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tilted at 23.5</a:t>
            </a:r>
            <a:r>
              <a:rPr lang="en-US" sz="26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charset="0"/>
                <a:cs typeface="Arial" charset="0"/>
              </a:rPr>
              <a:t>to the plane of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its orbit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AutoNum type="alphaUcPeriod" startAt="4"/>
            </a:pP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Seasons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occur because the Earth’s orbit brings </a:t>
            </a:r>
            <a:r>
              <a:rPr lang="en-US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it nearer </a:t>
            </a: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and further away from the Sun</a:t>
            </a:r>
          </a:p>
        </p:txBody>
      </p:sp>
    </p:spTree>
    <p:extLst>
      <p:ext uri="{BB962C8B-B14F-4D97-AF65-F5344CB8AC3E}">
        <p14:creationId xmlns:p14="http://schemas.microsoft.com/office/powerpoint/2010/main" val="1279020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one of the following is true?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</a:t>
            </a: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galaxy is made of a few collection of  stars held together by common gravity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None </a:t>
            </a: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of the stars in a galaxy have common gravity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Galaxies </a:t>
            </a: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contain stars only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 </a:t>
            </a:r>
            <a:r>
              <a:rPr lang="en-US" sz="11200" dirty="0">
                <a:solidFill>
                  <a:srgbClr val="FF0000"/>
                </a:solidFill>
                <a:latin typeface="Arial" charset="0"/>
                <a:cs typeface="Arial" charset="0"/>
              </a:rPr>
              <a:t>galaxy is a collection of </a:t>
            </a:r>
            <a:r>
              <a:rPr lang="en-US" sz="1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many stars, gas </a:t>
            </a:r>
            <a:r>
              <a:rPr lang="en-US" sz="11200" dirty="0">
                <a:solidFill>
                  <a:srgbClr val="FF0000"/>
                </a:solidFill>
                <a:latin typeface="Arial" charset="0"/>
                <a:cs typeface="Arial" charset="0"/>
              </a:rPr>
              <a:t>and dust </a:t>
            </a:r>
            <a:r>
              <a:rPr lang="en-US" sz="1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which are </a:t>
            </a:r>
            <a:r>
              <a:rPr lang="en-US" sz="11200" dirty="0">
                <a:solidFill>
                  <a:srgbClr val="FF0000"/>
                </a:solidFill>
                <a:latin typeface="Arial" charset="0"/>
                <a:cs typeface="Arial" charset="0"/>
              </a:rPr>
              <a:t>held together by </a:t>
            </a:r>
            <a:r>
              <a:rPr lang="en-US" sz="1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gravity</a:t>
            </a:r>
            <a:endParaRPr lang="en-US" sz="7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328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4277072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ZA" altLang="en-US" sz="4000" b="1" kern="0" dirty="0">
                <a:solidFill>
                  <a:srgbClr val="000000"/>
                </a:solidFill>
                <a:latin typeface="Arial"/>
                <a:cs typeface="Arial"/>
              </a:rPr>
              <a:t>Planets in the solar system shine </a:t>
            </a:r>
            <a:r>
              <a:rPr lang="en-ZA" altLang="en-US" sz="4000" b="1" kern="0" dirty="0" smtClean="0">
                <a:solidFill>
                  <a:srgbClr val="000000"/>
                </a:solidFill>
                <a:latin typeface="Arial"/>
                <a:cs typeface="Arial"/>
              </a:rPr>
              <a:t>by ____</a:t>
            </a:r>
            <a:endParaRPr lang="en-ZA" altLang="en-US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ZA" altLang="en-US" sz="4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  Nuclear </a:t>
            </a:r>
            <a:r>
              <a:rPr lang="en-ZA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fusion in their cores</a:t>
            </a: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  Refracting sunlight</a:t>
            </a:r>
            <a:endParaRPr lang="en-ZA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FF0000"/>
                </a:solidFill>
                <a:latin typeface="Arial"/>
                <a:cs typeface="Arial"/>
              </a:rPr>
              <a:t>  Reflecting </a:t>
            </a:r>
            <a:r>
              <a:rPr lang="en-ZA" altLang="en-US" sz="3200" kern="0" dirty="0">
                <a:solidFill>
                  <a:srgbClr val="FF0000"/>
                </a:solidFill>
                <a:latin typeface="Arial"/>
                <a:cs typeface="Arial"/>
              </a:rPr>
              <a:t>sunlight</a:t>
            </a:r>
          </a:p>
          <a:p>
            <a:pPr marL="2171700" lvl="4" indent="-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solidFill>
                  <a:srgbClr val="000000"/>
                </a:solidFill>
                <a:latin typeface="Arial"/>
                <a:cs typeface="Arial"/>
              </a:rPr>
              <a:t>  b </a:t>
            </a:r>
            <a:r>
              <a:rPr lang="en-ZA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and c above</a:t>
            </a:r>
            <a:r>
              <a:rPr lang="en-US" altLang="en-US" sz="3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ZA" altLang="en-US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524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lv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</a:t>
            </a:r>
            <a:r>
              <a:rPr lang="en-US" sz="7200" b="1" dirty="0" smtClean="0">
                <a:solidFill>
                  <a:prstClr val="black"/>
                </a:solidFill>
              </a:rPr>
              <a:t>PARTICIPATING</a:t>
            </a:r>
          </a:p>
          <a:p>
            <a:pPr marL="0" lvl="0" indent="0" algn="ctr">
              <a:buNone/>
            </a:pPr>
            <a:r>
              <a:rPr lang="en-US" sz="7200" b="1" dirty="0" smtClean="0">
                <a:solidFill>
                  <a:prstClr val="black"/>
                </a:solidFill>
              </a:rPr>
              <a:t>ALL THE BEST!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109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3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solar eclipse occurs during the day whilst a lunar eclipse occurs only at night.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2457450" lvl="4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Great Red Spot on Jupiter is a giant __and exists as a result of ___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Crater; collision of gas molecules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Storm; Swirling of gases</a:t>
            </a:r>
            <a:endParaRPr lang="en-ZA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Ocean; large amounts of  water coming together</a:t>
            </a:r>
            <a:endParaRPr lang="en-ZA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2" indent="-742950">
              <a:buFont typeface="+mj-lt"/>
              <a:buAutoNum type="alphaUcPeriod"/>
            </a:pPr>
            <a:r>
              <a:rPr lang="en-Z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Volcano; eruptions on the planet </a:t>
            </a:r>
            <a:endParaRPr lang="en-ZA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" y="0"/>
            <a:ext cx="9136569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phase of the Moon that one sees depends on _______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Moon’s position and where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you are on Earth's surface. </a:t>
            </a: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of the sunlit side of the </a:t>
            </a:r>
            <a:r>
              <a:rPr lang="en-Z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Z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 Earth. </a:t>
            </a: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much of the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Moon's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surface is lit by the sun. </a:t>
            </a: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hether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or not an eclipse is occurring</a:t>
            </a:r>
          </a:p>
        </p:txBody>
      </p:sp>
    </p:spTree>
    <p:extLst>
      <p:ext uri="{BB962C8B-B14F-4D97-AF65-F5344CB8AC3E}">
        <p14:creationId xmlns:p14="http://schemas.microsoft.com/office/powerpoint/2010/main" val="48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prstClr val="black"/>
                </a:solidFill>
              </a:rPr>
              <a:t/>
            </a:r>
            <a:br>
              <a:rPr lang="en-US" sz="4000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do we experience the highest tides?</a:t>
            </a:r>
          </a:p>
          <a:p>
            <a:pPr marL="0" indent="0">
              <a:buNone/>
            </a:pPr>
            <a:endParaRPr lang="en-ZA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Moon's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first quarter phase </a:t>
            </a: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en-Z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en-Z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  <a:r>
              <a:rPr lang="en-Z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Z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nearly in a line </a:t>
            </a: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uring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Moon's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third quarter </a:t>
            </a:r>
          </a:p>
          <a:p>
            <a:pPr marL="742950" indent="-742950">
              <a:buFont typeface="+mj-lt"/>
              <a:buAutoNum type="alphaUcPeriod"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is at a right angle to the </a:t>
            </a:r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Sun 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9220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4900" b="1" dirty="0" smtClean="0">
                <a:solidFill>
                  <a:prstClr val="black"/>
                </a:solidFill>
              </a:rPr>
              <a:t>QUESTION </a:t>
            </a:r>
            <a:r>
              <a:rPr lang="en-US" sz="4900" b="1" dirty="0">
                <a:solidFill>
                  <a:prstClr val="black"/>
                </a:solidFill>
              </a:rPr>
              <a:t>7</a:t>
            </a:r>
            <a:endParaRPr lang="en-ZA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does it take light to travel from the Sun to the Earth?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minutes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 hour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 hours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967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>
                <a:solidFill>
                  <a:prstClr val="black"/>
                </a:solidFill>
              </a:rPr>
              <a:t>QUESTION </a:t>
            </a:r>
            <a:r>
              <a:rPr lang="en-US" sz="4900" b="1" dirty="0" smtClean="0">
                <a:solidFill>
                  <a:prstClr val="black"/>
                </a:solidFill>
              </a:rPr>
              <a:t>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Arrange the following in terms of decreasing distance from Earth.</a:t>
            </a:r>
          </a:p>
          <a:p>
            <a:pPr marL="0" indent="0">
              <a:buNone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Eris, Ceres, Pluto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Pluto, Ceres,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endParaRPr lang="en-US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Ceres,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Eris,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luto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Ceres,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Pluto,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Eris</a:t>
            </a:r>
          </a:p>
          <a:p>
            <a:pPr marL="742950" lvl="0" indent="-742950">
              <a:buFont typeface="+mj-lt"/>
              <a:buAutoNum type="alphaUcPeriod"/>
            </a:pP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11021</TotalTime>
  <Words>1178</Words>
  <Application>Microsoft Office PowerPoint</Application>
  <PresentationFormat>On-screen Show (4:3)</PresentationFormat>
  <Paragraphs>273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Unicode MS</vt:lpstr>
      <vt:lpstr>Calibri</vt:lpstr>
      <vt:lpstr>Times New Roman</vt:lpstr>
      <vt:lpstr>1_SAASTA</vt:lpstr>
      <vt:lpstr>SAASTA</vt:lpstr>
      <vt:lpstr>PowerPoint Presentation</vt:lpstr>
      <vt:lpstr> QUESTION 1</vt:lpstr>
      <vt:lpstr> QUESTION 2</vt:lpstr>
      <vt:lpstr> QUESTION 3</vt:lpstr>
      <vt:lpstr> QUESTION 4</vt:lpstr>
      <vt:lpstr> QUESTION 5</vt:lpstr>
      <vt:lpstr> QUESTION 6</vt:lpstr>
      <vt:lpstr> QUESTION 7</vt:lpstr>
      <vt:lpstr> QUESTION 8</vt:lpstr>
      <vt:lpstr> QUESTION 9</vt:lpstr>
      <vt:lpstr>  QUESTION 10 </vt:lpstr>
      <vt:lpstr> QUESTION 11</vt:lpstr>
      <vt:lpstr> QUESTION 12</vt:lpstr>
      <vt:lpstr> QUESTION 13</vt:lpstr>
      <vt:lpstr> QUESTION 14</vt:lpstr>
      <vt:lpstr> QUESTION 15</vt:lpstr>
      <vt:lpstr> QUESTION 16</vt:lpstr>
      <vt:lpstr> QUESTION 17</vt:lpstr>
      <vt:lpstr> QUESTION 18</vt:lpstr>
      <vt:lpstr> QUESTION 19</vt:lpstr>
      <vt:lpstr> QUESTION 20</vt:lpstr>
      <vt:lpstr> QUESTION 21</vt:lpstr>
      <vt:lpstr> QUESTION 22</vt:lpstr>
      <vt:lpstr> QUESTION 23</vt:lpstr>
      <vt:lpstr> QUESTION 24</vt:lpstr>
      <vt:lpstr> QUESTION 25</vt:lpstr>
      <vt:lpstr> QUESTION 26</vt:lpstr>
      <vt:lpstr> QUESTION 27</vt:lpstr>
      <vt:lpstr> QUESTION 28</vt:lpstr>
      <vt:lpstr> QUESTION 29</vt:lpstr>
      <vt:lpstr>  QUESTION 30 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STUDIES</dc:title>
  <dc:creator>Bafedile Kgwadi</dc:creator>
  <cp:lastModifiedBy>Bafedile Kgwadi</cp:lastModifiedBy>
  <cp:revision>143</cp:revision>
  <dcterms:created xsi:type="dcterms:W3CDTF">2015-05-19T08:25:08Z</dcterms:created>
  <dcterms:modified xsi:type="dcterms:W3CDTF">2017-09-28T13:41:28Z</dcterms:modified>
</cp:coreProperties>
</file>