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05" r:id="rId3"/>
    <p:sldId id="258" r:id="rId4"/>
    <p:sldId id="266" r:id="rId5"/>
    <p:sldId id="264" r:id="rId6"/>
    <p:sldId id="263" r:id="rId7"/>
    <p:sldId id="262" r:id="rId8"/>
    <p:sldId id="265" r:id="rId9"/>
    <p:sldId id="30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4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C206B-EAE1-408E-B3B7-DC05E55B5C67}" type="datetimeFigureOut">
              <a:rPr lang="en-ZA" smtClean="0"/>
              <a:t>2017/09/28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213-9623-4FDB-9CD2-EB14668793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42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8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8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0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3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lv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2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two bright planets were seen </a:t>
            </a:r>
            <a:r>
              <a:rPr lang="en-US" sz="4000" b="1" dirty="0"/>
              <a:t>with </a:t>
            </a:r>
            <a:r>
              <a:rPr lang="en-US" sz="4000" b="1" dirty="0" smtClean="0"/>
              <a:t>the naked eye </a:t>
            </a:r>
            <a:r>
              <a:rPr lang="en-US" sz="4000" b="1" dirty="0"/>
              <a:t>i</a:t>
            </a:r>
            <a:r>
              <a:rPr lang="en-US" sz="4000" b="1" dirty="0" smtClean="0"/>
              <a:t>n the western sky after </a:t>
            </a:r>
            <a:r>
              <a:rPr lang="en-US" sz="4000" b="1" dirty="0"/>
              <a:t>sunset </a:t>
            </a:r>
            <a:r>
              <a:rPr lang="en-US" sz="4000" b="1" dirty="0" smtClean="0"/>
              <a:t>around June/July 2015?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 &amp; Saturn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Saturn &amp; 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 &amp; 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 &amp; Mars</a:t>
            </a:r>
          </a:p>
          <a:p>
            <a:pPr marL="2457450" lvl="4" indent="-7429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1655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prstClr val="black"/>
                </a:solidFill>
              </a:rPr>
              <a:t/>
            </a:r>
            <a:br>
              <a:rPr lang="en-US" sz="36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prstClr val="black"/>
                </a:solidFill>
              </a:rPr>
              <a:t>QUESTION 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During which moon phase can we experience a total solar eclipse?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Full Moon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New Moon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First Quarter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Last Quarter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99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" y="0"/>
            <a:ext cx="913966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QUESTION </a:t>
            </a:r>
            <a:r>
              <a:rPr lang="en-US" b="1" dirty="0" smtClean="0"/>
              <a:t>11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Considering the diameters of Jupiter and that of Earth, approximately how many Earths can one fit inside Jupiter horizontally? </a:t>
            </a:r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11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130 228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0,09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155 740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This planet has satellites</a:t>
            </a:r>
            <a:r>
              <a:rPr lang="en-US" sz="4000" b="1" dirty="0"/>
              <a:t>, </a:t>
            </a:r>
            <a:r>
              <a:rPr lang="en-US" sz="4000" b="1" dirty="0" smtClean="0"/>
              <a:t>craters and higher mountain peaks than any other planet. Which planet is </a:t>
            </a:r>
            <a:r>
              <a:rPr lang="en-US" sz="4000" b="1" dirty="0"/>
              <a:t>i</a:t>
            </a:r>
            <a:r>
              <a:rPr lang="en-US" sz="4000" b="1" dirty="0" smtClean="0"/>
              <a:t>t?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3600" dirty="0" smtClean="0"/>
              <a:t>Mercury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Mars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Venus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1771650" lvl="3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" y="11266"/>
            <a:ext cx="9125628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celestial body has satellites and a centre of compressed hot liquid of metallic hydrogen?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Neptune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Pluto</a:t>
            </a:r>
            <a:endParaRPr lang="en-ZA" sz="3600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Jupiter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Uranus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08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" y="0"/>
            <a:ext cx="911998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Which of the following planets is tilted over by approximately 90</a:t>
            </a:r>
            <a:r>
              <a:rPr lang="en-US" sz="4400" b="1" baseline="30000" dirty="0" smtClean="0"/>
              <a:t>0</a:t>
            </a:r>
            <a:r>
              <a:rPr lang="en-US" sz="4400" b="1" dirty="0" smtClean="0"/>
              <a:t>?</a:t>
            </a:r>
            <a:endParaRPr lang="en-US" sz="4400" b="1" baseline="30000" dirty="0" smtClean="0"/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Saturn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Uranus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Neptune</a:t>
            </a:r>
            <a:endParaRPr lang="en-ZA" sz="3600" dirty="0"/>
          </a:p>
          <a:p>
            <a:pPr marL="1257300" lvl="3" indent="0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58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Which of the following statements  about Uranus is false?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Its diameter is higher than that of Earth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 is bigger than planet Neptune</a:t>
            </a:r>
            <a:endParaRPr lang="en-US" sz="3600" dirty="0"/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 has 20 satellites discovered so far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 has lower temperatures than all other known planets</a:t>
            </a:r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65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planets of which pair below, represent the biggest planets within their own groups?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Mercury &amp; Saturn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Jupiter &amp; Earth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Uranus &amp; Mercury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Jupiter &amp; Uranus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913419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Approximately how long in Earth years does it take the biggest planet in the solar system to complete one orbit around the Sun?</a:t>
            </a:r>
          </a:p>
          <a:p>
            <a:pPr marL="0" indent="0">
              <a:buNone/>
            </a:pPr>
            <a:endParaRPr lang="en-US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10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12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14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16</a:t>
            </a:r>
          </a:p>
          <a:p>
            <a:pPr marL="1714500" lvl="3" indent="-45720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7567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Earth is approximately 4 times bigger than the Moon and how many times smaller than the second largest planet in the solar system?</a:t>
            </a:r>
          </a:p>
          <a:p>
            <a:pPr marL="1257300" lvl="3" indent="0">
              <a:buNone/>
            </a:pPr>
            <a:endParaRPr lang="en-US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/>
              <a:t>7</a:t>
            </a:r>
            <a:endParaRPr lang="en-US" sz="3600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/>
              <a:t>8</a:t>
            </a:r>
            <a:endParaRPr lang="en-US" sz="3600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9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11</a:t>
            </a:r>
          </a:p>
          <a:p>
            <a:pPr marL="1714500" lvl="3" indent="-457200">
              <a:buFont typeface="+mj-lt"/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7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QUESTION 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300" b="1" dirty="0" smtClean="0"/>
              <a:t>Which of the following is true about </a:t>
            </a:r>
            <a:r>
              <a:rPr lang="en-US" sz="4300" b="1" dirty="0" err="1" smtClean="0"/>
              <a:t>Proxima</a:t>
            </a:r>
            <a:r>
              <a:rPr lang="en-US" sz="4300" b="1" dirty="0" smtClean="0"/>
              <a:t> Centauri, the 2</a:t>
            </a:r>
            <a:r>
              <a:rPr lang="en-US" sz="4300" b="1" baseline="30000" dirty="0" smtClean="0"/>
              <a:t>nd</a:t>
            </a:r>
            <a:r>
              <a:rPr lang="en-US" sz="4300" b="1" dirty="0" smtClean="0"/>
              <a:t> closest star to Earth?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 smtClean="0"/>
              <a:t>It is a red dwarf and discovered in 1915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>
                <a:solidFill>
                  <a:prstClr val="black"/>
                </a:solidFill>
              </a:rPr>
              <a:t>It is </a:t>
            </a:r>
            <a:r>
              <a:rPr lang="en-US" sz="3900" dirty="0" smtClean="0">
                <a:solidFill>
                  <a:prstClr val="black"/>
                </a:solidFill>
              </a:rPr>
              <a:t>a yellow </a:t>
            </a:r>
            <a:r>
              <a:rPr lang="en-US" sz="3900" dirty="0">
                <a:solidFill>
                  <a:prstClr val="black"/>
                </a:solidFill>
              </a:rPr>
              <a:t>dwarf and discovered in 1915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 smtClean="0">
                <a:solidFill>
                  <a:prstClr val="black"/>
                </a:solidFill>
              </a:rPr>
              <a:t>It </a:t>
            </a:r>
            <a:r>
              <a:rPr lang="en-US" sz="3900" dirty="0">
                <a:solidFill>
                  <a:prstClr val="black"/>
                </a:solidFill>
              </a:rPr>
              <a:t>is a red dwarf and discovered in </a:t>
            </a:r>
            <a:r>
              <a:rPr lang="en-US" sz="3900" dirty="0" smtClean="0">
                <a:solidFill>
                  <a:prstClr val="black"/>
                </a:solidFill>
              </a:rPr>
              <a:t>1815</a:t>
            </a:r>
            <a:endParaRPr lang="en-US" sz="3900" dirty="0">
              <a:solidFill>
                <a:prstClr val="black"/>
              </a:solidFill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>
                <a:solidFill>
                  <a:prstClr val="black"/>
                </a:solidFill>
              </a:rPr>
              <a:t>It is a yellow dwarf and discovered in </a:t>
            </a:r>
            <a:r>
              <a:rPr lang="en-US" sz="3900" dirty="0" smtClean="0">
                <a:solidFill>
                  <a:prstClr val="black"/>
                </a:solidFill>
              </a:rPr>
              <a:t>1815</a:t>
            </a:r>
            <a:endParaRPr lang="en-US" sz="3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" y="0"/>
            <a:ext cx="912651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planet amongst all known ones in the solar system spins </a:t>
            </a:r>
            <a:r>
              <a:rPr lang="en-US" sz="4000" b="1" dirty="0"/>
              <a:t>on its </a:t>
            </a:r>
            <a:r>
              <a:rPr lang="en-US" sz="4000" b="1" dirty="0" smtClean="0"/>
              <a:t>axis more slowly than all others?</a:t>
            </a:r>
          </a:p>
          <a:p>
            <a:pPr marL="0" indent="0">
              <a:buNone/>
            </a:pPr>
            <a:endParaRPr lang="en-US" dirty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Mercury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Pluto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</a:t>
            </a:r>
          </a:p>
          <a:p>
            <a:pPr marL="1257300" lvl="2" indent="-457200">
              <a:buFont typeface="+mj-lt"/>
              <a:buAutoNum type="alphaUcPeriod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34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of the following celestial bodies in the provided “Solar System Fact Sheet” takes the least time to go around the Sun?</a:t>
            </a:r>
          </a:p>
          <a:p>
            <a:pPr marL="0" indent="0">
              <a:buNone/>
            </a:pPr>
            <a:endParaRPr lang="en-US" sz="4000" b="1" dirty="0"/>
          </a:p>
          <a:p>
            <a:pPr marL="2457450" lvl="4" indent="-742950">
              <a:buFont typeface="+mj-lt"/>
              <a:buAutoNum type="alphaUcPeriod"/>
            </a:pPr>
            <a:r>
              <a:rPr lang="en-ZA" sz="3600" dirty="0" smtClean="0"/>
              <a:t>Earth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Mercury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Pluto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The Moon</a:t>
            </a:r>
          </a:p>
          <a:p>
            <a:pPr marL="2228850" lvl="4" indent="-514350">
              <a:buFont typeface="+mj-lt"/>
              <a:buAutoNum type="alphaUcPeriod"/>
            </a:pPr>
            <a:endParaRPr lang="en-US" sz="3600" dirty="0" smtClean="0"/>
          </a:p>
          <a:p>
            <a:pPr marL="2228850" lvl="4" indent="-5143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272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At what speed does Earth go around the Sun?</a:t>
            </a:r>
            <a:endParaRPr lang="en-ZA" sz="4400" b="1" dirty="0"/>
          </a:p>
          <a:p>
            <a:pPr marL="800100" lvl="2" indent="0">
              <a:buNone/>
            </a:pPr>
            <a:endParaRPr lang="en-ZA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9,8 km/s</a:t>
            </a:r>
            <a:endParaRPr lang="en-ZA" sz="4000" dirty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11,2 km/s</a:t>
            </a:r>
            <a:endParaRPr lang="en-ZA" sz="4000" dirty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29,8 km/s</a:t>
            </a:r>
            <a:endParaRPr lang="en-ZA" sz="4000" dirty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23,9 km/s</a:t>
            </a:r>
            <a:endParaRPr lang="en-ZA" sz="4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8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400" b="1" dirty="0" smtClean="0"/>
              <a:t>Who was the first man in space?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4000" dirty="0" smtClean="0"/>
              <a:t> 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Alan </a:t>
            </a:r>
            <a:r>
              <a:rPr lang="en-ZA" sz="3600" dirty="0" err="1" smtClean="0"/>
              <a:t>Shephard</a:t>
            </a:r>
            <a:endParaRPr lang="en-ZA" sz="3600" dirty="0" smtClean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Yuri Gagarin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Neil Armstrong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Mark </a:t>
            </a:r>
            <a:r>
              <a:rPr lang="en-ZA" sz="3600" dirty="0" err="1" smtClean="0"/>
              <a:t>Shuttelworth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75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800" b="1" dirty="0">
                <a:latin typeface="Lucida Grande"/>
              </a:rPr>
              <a:t>In which type of solar eclipse can the ‘diamond ring’ effect occur? </a:t>
            </a:r>
            <a:endParaRPr lang="en-ZA" sz="4800" b="1" dirty="0" smtClean="0">
              <a:ea typeface="Calibri"/>
              <a:cs typeface="Times New Roman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200" dirty="0">
              <a:ea typeface="Calibri"/>
              <a:cs typeface="Times New Roman"/>
            </a:endParaRPr>
          </a:p>
          <a:p>
            <a:pPr marL="2686050" lvl="5" indent="-5143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500" dirty="0" smtClean="0">
                <a:latin typeface="Lucida Grande"/>
              </a:rPr>
              <a:t>Partial </a:t>
            </a:r>
            <a:r>
              <a:rPr lang="en-ZA" sz="3500" dirty="0">
                <a:latin typeface="Lucida Grande"/>
              </a:rPr>
              <a:t>solar eclipse </a:t>
            </a:r>
            <a:endParaRPr lang="en-ZA" sz="3500" dirty="0" smtClean="0">
              <a:latin typeface="Lucida Grande"/>
            </a:endParaRPr>
          </a:p>
          <a:p>
            <a:pPr marL="2686050" lvl="5" indent="-5143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500" dirty="0" smtClean="0">
                <a:latin typeface="Lucida Grande"/>
              </a:rPr>
              <a:t>Annular </a:t>
            </a:r>
            <a:r>
              <a:rPr lang="en-ZA" sz="3500" dirty="0">
                <a:latin typeface="Lucida Grande"/>
              </a:rPr>
              <a:t>eclipse </a:t>
            </a:r>
            <a:endParaRPr lang="en-ZA" sz="3500" dirty="0">
              <a:ea typeface="Calibri"/>
              <a:cs typeface="Times New Roman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500" dirty="0">
                <a:ea typeface="Calibri"/>
                <a:cs typeface="Times New Roman"/>
              </a:rPr>
              <a:t>C. </a:t>
            </a:r>
            <a:r>
              <a:rPr lang="en-ZA" sz="3500" dirty="0">
                <a:latin typeface="Lucida Grande"/>
              </a:rPr>
              <a:t>Total solar eclipse </a:t>
            </a:r>
            <a:endParaRPr lang="en-ZA" sz="3500" dirty="0" smtClean="0">
              <a:latin typeface="Lucida Grande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500" dirty="0" smtClean="0">
                <a:ea typeface="Calibri"/>
                <a:cs typeface="Times New Roman"/>
              </a:rPr>
              <a:t>D</a:t>
            </a:r>
            <a:r>
              <a:rPr lang="en-ZA" sz="3500" dirty="0">
                <a:ea typeface="Calibri"/>
                <a:cs typeface="Times New Roman"/>
              </a:rPr>
              <a:t>. </a:t>
            </a:r>
            <a:r>
              <a:rPr lang="en-ZA" sz="3500" dirty="0">
                <a:latin typeface="Lucida Grande"/>
              </a:rPr>
              <a:t>Doughnut </a:t>
            </a:r>
            <a:r>
              <a:rPr lang="en-ZA" sz="3500" dirty="0" smtClean="0">
                <a:latin typeface="Lucida Grande"/>
              </a:rPr>
              <a:t>eclipse</a:t>
            </a: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942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400" b="1" dirty="0" smtClean="0">
                <a:cs typeface="Arial" panose="020B0604020202020204" pitchFamily="34" charset="0"/>
              </a:rPr>
              <a:t>It is possible to have more than four eclipses in a year.</a:t>
            </a:r>
          </a:p>
          <a:p>
            <a:pPr marL="0" indent="0">
              <a:spcBef>
                <a:spcPts val="0"/>
              </a:spcBef>
              <a:buNone/>
            </a:pPr>
            <a:endParaRPr lang="en-ZA" sz="4000" b="1" dirty="0">
              <a:ea typeface="Calibri"/>
              <a:cs typeface="Times New Roman"/>
            </a:endParaRPr>
          </a:p>
          <a:p>
            <a:pPr marL="3543300" lvl="6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3600" dirty="0" smtClean="0">
                <a:ea typeface="Calibri"/>
                <a:cs typeface="Arial" panose="020B0604020202020204" pitchFamily="34" charset="0"/>
              </a:rPr>
              <a:t>True </a:t>
            </a:r>
            <a:endParaRPr lang="en-ZA" sz="3600" dirty="0" smtClean="0">
              <a:ea typeface="Calibri"/>
              <a:cs typeface="Arial" panose="020B0604020202020204" pitchFamily="34" charset="0"/>
            </a:endParaRPr>
          </a:p>
          <a:p>
            <a:pPr marL="3543300" lvl="6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3600" dirty="0" smtClean="0">
                <a:ea typeface="Calibri"/>
                <a:cs typeface="Arial" panose="020B0604020202020204" pitchFamily="34" charset="0"/>
              </a:rPr>
              <a:t>False</a:t>
            </a:r>
            <a:endParaRPr lang="en-ZA" sz="3600" dirty="0" smtClean="0"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endParaRPr lang="en-ZA" sz="39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000" b="1" dirty="0" smtClean="0">
                <a:ea typeface="Calibri"/>
                <a:cs typeface="Times New Roman"/>
              </a:rPr>
              <a:t>The solar system lies at the centre of the Milky Way Galaxy.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800" b="1" dirty="0">
              <a:ea typeface="Calibri"/>
              <a:cs typeface="Times New Roman"/>
            </a:endParaRPr>
          </a:p>
          <a:p>
            <a:pPr marL="2914650" lvl="5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ea typeface="Calibri"/>
                <a:cs typeface="Times New Roman"/>
              </a:rPr>
              <a:t>True</a:t>
            </a:r>
            <a:endParaRPr lang="en-ZA" sz="3600" dirty="0">
              <a:ea typeface="Calibri"/>
              <a:cs typeface="Times New Roman"/>
            </a:endParaRPr>
          </a:p>
          <a:p>
            <a:pPr marL="2914650" lvl="5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ea typeface="Calibri"/>
                <a:cs typeface="Times New Roman"/>
              </a:rPr>
              <a:t>False</a:t>
            </a:r>
            <a:endParaRPr lang="en-ZA" sz="3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3533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000" b="1" dirty="0" smtClean="0">
                <a:ea typeface="Calibri"/>
                <a:cs typeface="Times New Roman"/>
              </a:rPr>
              <a:t>Which spiral galaxy is the nearest galaxy to our own?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2000" b="1" dirty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US" sz="3600" dirty="0" smtClean="0">
                <a:ea typeface="Calibri"/>
                <a:cs typeface="Times New Roman"/>
              </a:rPr>
              <a:t>Large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Cloud</a:t>
            </a:r>
            <a:endParaRPr lang="en-ZA" sz="3600" dirty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ea typeface="Calibri"/>
                <a:cs typeface="Times New Roman"/>
              </a:rPr>
              <a:t>Andromeda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Triangulum Galaxy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Small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Cloud</a:t>
            </a:r>
            <a:endParaRPr lang="en-ZA" sz="3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QUESTION </a:t>
            </a:r>
            <a:r>
              <a:rPr lang="en-US" b="1" dirty="0" smtClean="0"/>
              <a:t>27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of the following is incorrect about the Milky Way and Andromeda Galaxies?</a:t>
            </a:r>
            <a:endParaRPr lang="en-US" sz="4000" b="1" dirty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are almost similar in shape 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have dwarf galaxies orbiting them</a:t>
            </a: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are expected to collide together in future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US" sz="3500" dirty="0" smtClean="0"/>
              <a:t>They are equidistant from the Earth</a:t>
            </a: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endParaRPr lang="en-Z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54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53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Milky Way Galaxy belongs to a collection of galaxies known as ________</a:t>
            </a:r>
          </a:p>
          <a:p>
            <a:pPr marL="0" indent="0">
              <a:buNone/>
            </a:pPr>
            <a:endParaRPr lang="en-US" sz="4000" b="1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Local Group</a:t>
            </a:r>
            <a:endParaRPr lang="en-US" sz="3600" dirty="0"/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Milky 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Way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Galaxy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Triangulum Galaxy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Small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Cloud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120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2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T</a:t>
            </a:r>
            <a:r>
              <a:rPr lang="en-US" sz="4300" b="1" dirty="0" smtClean="0"/>
              <a:t>he </a:t>
            </a:r>
            <a:r>
              <a:rPr lang="en-US" sz="4300" b="1" dirty="0"/>
              <a:t>Sun </a:t>
            </a:r>
            <a:r>
              <a:rPr lang="en-US" sz="4300" b="1" dirty="0" smtClean="0"/>
              <a:t>and Sirius </a:t>
            </a:r>
            <a:r>
              <a:rPr lang="en-US" sz="4300" b="1" dirty="0"/>
              <a:t>are </a:t>
            </a:r>
            <a:r>
              <a:rPr lang="en-US" sz="4300" b="1" dirty="0" smtClean="0"/>
              <a:t>yellow and white stars respectively. Which of the following is true?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900" dirty="0" smtClean="0"/>
              <a:t>Sirius has a greater star magnitude value than the Sun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900" dirty="0" smtClean="0"/>
              <a:t>Sirius </a:t>
            </a:r>
            <a:r>
              <a:rPr lang="en-US" sz="3900" dirty="0"/>
              <a:t>has a </a:t>
            </a:r>
            <a:r>
              <a:rPr lang="en-US" sz="3900" dirty="0" smtClean="0"/>
              <a:t>lower star magnitude value than the Sun</a:t>
            </a:r>
          </a:p>
        </p:txBody>
      </p:sp>
    </p:spTree>
    <p:extLst>
      <p:ext uri="{BB962C8B-B14F-4D97-AF65-F5344CB8AC3E}">
        <p14:creationId xmlns:p14="http://schemas.microsoft.com/office/powerpoint/2010/main" val="35162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/>
              <a:t>What is the name of the supercluster of galaxies to which the Milky Way belongs?</a:t>
            </a:r>
            <a:endParaRPr lang="en-US" sz="4000" b="1" dirty="0" smtClean="0"/>
          </a:p>
          <a:p>
            <a:pPr marL="400050" lvl="1" indent="0">
              <a:buNone/>
            </a:pPr>
            <a:endParaRPr lang="en-US" dirty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Sagittarius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Virgo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err="1" smtClean="0"/>
              <a:t>Superfly</a:t>
            </a:r>
            <a:endParaRPr lang="en-US" sz="3600" dirty="0" smtClean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Coma</a:t>
            </a:r>
          </a:p>
          <a:p>
            <a:pPr marL="2228850" lvl="4" indent="-514350">
              <a:buFont typeface="+mj-lt"/>
              <a:buAutoNum type="alphaUcPeriod"/>
            </a:pP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612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30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ZA" altLang="en-US" sz="4400" b="1" kern="0" dirty="0" smtClean="0">
                <a:solidFill>
                  <a:srgbClr val="000000"/>
                </a:solidFill>
                <a:cs typeface="Arial"/>
              </a:rPr>
              <a:t>Which one is </a:t>
            </a:r>
            <a:r>
              <a:rPr lang="en-ZA" altLang="en-US" sz="4400" b="1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en-ZA" altLang="en-US" sz="4400" b="1" kern="0" dirty="0" smtClean="0">
                <a:solidFill>
                  <a:srgbClr val="000000"/>
                </a:solidFill>
                <a:cs typeface="Arial"/>
              </a:rPr>
              <a:t>smallest?</a:t>
            </a:r>
            <a:endParaRPr lang="en-ZA" altLang="en-US" sz="4400" b="1" kern="0" dirty="0">
              <a:solidFill>
                <a:srgbClr val="000000"/>
              </a:solidFill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3600" b="1" kern="0" dirty="0" smtClean="0">
              <a:solidFill>
                <a:srgbClr val="000000"/>
              </a:solidFill>
              <a:cs typeface="Arial"/>
            </a:endParaRP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Asteroid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The Moon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cs typeface="Arial"/>
              </a:rPr>
              <a:t>Proton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Pluto</a:t>
            </a:r>
            <a:endParaRPr lang="en-ZA" altLang="en-US" sz="3600" kern="0" dirty="0">
              <a:solidFill>
                <a:srgbClr val="000000"/>
              </a:solidFill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1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0621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</a:t>
            </a: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48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5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43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An instrument used to measure movement of a star towards or away from the </a:t>
            </a:r>
            <a:r>
              <a:rPr lang="en-US" altLang="en-US" sz="43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Earth is ___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2600" b="1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686050" lvl="5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icroscope</a:t>
            </a:r>
            <a:endParaRPr lang="it-IT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tethoscope</a:t>
            </a:r>
            <a:endParaRPr lang="it-IT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latin typeface="Arial"/>
                <a:cs typeface="Arial"/>
              </a:rPr>
              <a:t>S</a:t>
            </a:r>
            <a:r>
              <a:rPr lang="it-IT" altLang="en-US" sz="3500" kern="0" dirty="0" smtClean="0">
                <a:latin typeface="Arial"/>
                <a:cs typeface="Arial"/>
              </a:rPr>
              <a:t>pectroscope</a:t>
            </a:r>
            <a:endParaRPr lang="it-IT" altLang="en-US" sz="3500" kern="0" dirty="0"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scilloscope</a:t>
            </a:r>
            <a:endParaRPr lang="en-US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1528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The COBE satellite was the first to measure Cosmic background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radiation.</a:t>
            </a:r>
            <a:r>
              <a:rPr lang="en-US" altLang="en-US" sz="4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altLang="en-US" sz="4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US" sz="36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True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kern="0" dirty="0" smtClean="0">
                <a:latin typeface="Arial"/>
                <a:ea typeface="+mj-ea"/>
                <a:cs typeface="Arial"/>
              </a:rPr>
              <a:t>False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4897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4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Stars never change in their </a:t>
            </a:r>
            <a:r>
              <a:rPr lang="en-US" altLang="en-US" sz="44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lifetime.</a:t>
            </a:r>
          </a:p>
          <a:p>
            <a:pPr marL="0" indent="0">
              <a:buNone/>
            </a:pPr>
            <a:endParaRPr lang="en-US" altLang="en-US" sz="44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True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200" kern="0" dirty="0" smtClean="0">
                <a:latin typeface="Arial"/>
                <a:ea typeface="+mj-ea"/>
                <a:cs typeface="Arial"/>
              </a:rPr>
              <a:t>False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58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starburst </a:t>
            </a:r>
            <a:r>
              <a:rPr lang="en-US" alt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galaxy?</a:t>
            </a:r>
            <a:r>
              <a:rPr lang="en-US" altLang="en-US" sz="4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altLang="en-US" sz="4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altLang="en-US" sz="44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It is a galaxy with bursting stars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latin typeface="Arial"/>
                <a:cs typeface="Arial"/>
              </a:rPr>
              <a:t>It is </a:t>
            </a:r>
            <a:r>
              <a:rPr lang="en-US" altLang="en-US" sz="3200" kern="0" dirty="0">
                <a:latin typeface="Arial"/>
                <a:cs typeface="Arial"/>
              </a:rPr>
              <a:t>a galaxy with very high star birth rate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It is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a galaxy that produces burst of intense light in a regular way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one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of the above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0747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4277072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400" b="1" kern="0" dirty="0">
                <a:solidFill>
                  <a:srgbClr val="000000"/>
                </a:solidFill>
                <a:latin typeface="Arial"/>
                <a:cs typeface="Arial"/>
              </a:rPr>
              <a:t>A light year is a measure </a:t>
            </a:r>
            <a:r>
              <a:rPr lang="en-ZA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of___</a:t>
            </a:r>
            <a:endParaRPr lang="en-ZA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en-ZA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ime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ight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latin typeface="Arial"/>
                <a:cs typeface="Arial"/>
              </a:rPr>
              <a:t>D</a:t>
            </a:r>
            <a:r>
              <a:rPr lang="en-ZA" sz="3600" kern="0" dirty="0" smtClean="0">
                <a:latin typeface="Arial"/>
                <a:cs typeface="Arial"/>
              </a:rPr>
              <a:t>istance</a:t>
            </a:r>
            <a:endParaRPr lang="en-ZA" sz="3600" kern="0" dirty="0"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 S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peed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0180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</a:t>
            </a:r>
            <a:r>
              <a:rPr lang="en-US" sz="7200" b="1" dirty="0" smtClean="0">
                <a:solidFill>
                  <a:prstClr val="black"/>
                </a:solidFill>
              </a:rPr>
              <a:t>PARTICIPATING</a:t>
            </a:r>
          </a:p>
          <a:p>
            <a:pPr marL="0" lvl="0" indent="0" algn="ctr">
              <a:buNone/>
            </a:pPr>
            <a:r>
              <a:rPr lang="en-US" sz="7200" b="1" dirty="0" smtClean="0">
                <a:solidFill>
                  <a:prstClr val="black"/>
                </a:solidFill>
              </a:rPr>
              <a:t>ALL THE BEST!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24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QUESTION 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b="1" dirty="0" smtClean="0"/>
              <a:t>In a neutron star, electrons and protons are squeezed together to form ____</a:t>
            </a:r>
          </a:p>
          <a:p>
            <a:pPr marL="0" indent="0" algn="just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Nuclei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/>
              <a:t>N</a:t>
            </a:r>
            <a:r>
              <a:rPr lang="en-US" sz="3600" dirty="0" smtClean="0"/>
              <a:t>eutrons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Neutrals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Neutrinos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of the following planets has zero satellites and is covered with high mountains, valleys &amp; craters?</a:t>
            </a:r>
          </a:p>
          <a:p>
            <a:pPr marL="0" indent="0">
              <a:buNone/>
            </a:pPr>
            <a:endParaRPr lang="en-US" sz="4000" b="1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Mars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Venus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Mercury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/>
              <a:t>Which spacecraft passed one of the dwarf planets in July 2015?</a:t>
            </a:r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Mariner Mark II</a:t>
            </a:r>
            <a:endParaRPr lang="en-US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New Horizons</a:t>
            </a:r>
            <a:endParaRPr lang="en-US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Viking</a:t>
            </a:r>
            <a:endParaRPr lang="en-US" sz="3600" dirty="0">
              <a:solidFill>
                <a:prstClr val="black"/>
              </a:solidFill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Cassini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dwarf planet was passed by that spacecraft?</a:t>
            </a:r>
          </a:p>
          <a:p>
            <a:pPr marL="0" indent="0">
              <a:buNone/>
            </a:pPr>
            <a:endParaRPr lang="en-US" sz="4000" b="1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Ceres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Eris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/>
              <a:t>P</a:t>
            </a:r>
            <a:r>
              <a:rPr lang="en-US" sz="3600" dirty="0" smtClean="0"/>
              <a:t>luto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Haumea</a:t>
            </a:r>
            <a:endParaRPr lang="en-ZA" sz="3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922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prstClr val="black"/>
                </a:solidFill>
              </a:rPr>
              <a:t>QUESTION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When was that spacecraft launched?</a:t>
            </a:r>
          </a:p>
          <a:p>
            <a:pPr marL="0" indent="0">
              <a:buNone/>
            </a:pPr>
            <a:endParaRPr lang="en-US" sz="4400" b="1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January 2006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January 2005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July 2006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July 2005</a:t>
            </a:r>
          </a:p>
          <a:p>
            <a:pPr marL="2686050" lvl="5" indent="-514350">
              <a:buFont typeface="+mj-lt"/>
              <a:buAutoNum type="alphaUcPeriod"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4564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One of the definitions </a:t>
            </a:r>
            <a:r>
              <a:rPr lang="en-ZA" sz="4000" b="1" dirty="0"/>
              <a:t>of a Blue Moon is </a:t>
            </a:r>
            <a:r>
              <a:rPr lang="en-ZA" sz="4000" b="1" dirty="0" smtClean="0"/>
              <a:t>that it is a second </a:t>
            </a:r>
            <a:r>
              <a:rPr lang="en-ZA" sz="4000" b="1" dirty="0"/>
              <a:t>full </a:t>
            </a:r>
            <a:r>
              <a:rPr lang="en-ZA" sz="4000" b="1" dirty="0" smtClean="0"/>
              <a:t>moon </a:t>
            </a:r>
            <a:r>
              <a:rPr lang="en-ZA" sz="4000" b="1" dirty="0"/>
              <a:t>in </a:t>
            </a:r>
            <a:r>
              <a:rPr lang="en-ZA" sz="4000" b="1" dirty="0" smtClean="0"/>
              <a:t>a month. When in 2015 did we have a blue moon?</a:t>
            </a:r>
          </a:p>
          <a:p>
            <a:pPr marL="0" indent="0">
              <a:buNone/>
            </a:pPr>
            <a:endParaRPr lang="en-US" sz="4000" b="1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July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June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May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August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60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834</Words>
  <Application>Microsoft Office PowerPoint</Application>
  <PresentationFormat>On-screen Show (4:3)</PresentationFormat>
  <Paragraphs>260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Lucida Grande</vt:lpstr>
      <vt:lpstr>Times New Roman</vt:lpstr>
      <vt:lpstr>1_SAASTA</vt:lpstr>
      <vt:lpstr>SAASTA</vt:lpstr>
      <vt:lpstr>PowerPoint Presentation</vt:lpstr>
      <vt:lpstr> QUESTION 1</vt:lpstr>
      <vt:lpstr> QUESTION 2</vt:lpstr>
      <vt:lpstr> QUESTION 3</vt:lpstr>
      <vt:lpstr> QUESTION 4</vt:lpstr>
      <vt:lpstr> QUESTION 5</vt:lpstr>
      <vt:lpstr> QUESTION 6</vt:lpstr>
      <vt:lpstr> QUESTION 7</vt:lpstr>
      <vt:lpstr> QUESTION 8</vt:lpstr>
      <vt:lpstr> QUESTION 9</vt:lpstr>
      <vt:lpstr> QUESTION 10</vt:lpstr>
      <vt:lpstr> QUESTION 11</vt:lpstr>
      <vt:lpstr> QUESTION 12</vt:lpstr>
      <vt:lpstr> QUESTION 13</vt:lpstr>
      <vt:lpstr> QUESTION 14</vt:lpstr>
      <vt:lpstr> QUESTION 15</vt:lpstr>
      <vt:lpstr> QUESTION 16</vt:lpstr>
      <vt:lpstr> QUESTION 17</vt:lpstr>
      <vt:lpstr> QUESTION 18</vt:lpstr>
      <vt:lpstr> QUESTION 19</vt:lpstr>
      <vt:lpstr> QUESTION 20</vt:lpstr>
      <vt:lpstr> QUESTION 21</vt:lpstr>
      <vt:lpstr> QUESTION 22</vt:lpstr>
      <vt:lpstr> QUESTION 23</vt:lpstr>
      <vt:lpstr> QUESTION 24</vt:lpstr>
      <vt:lpstr> QUESTION 25</vt:lpstr>
      <vt:lpstr> QUESTION 26</vt:lpstr>
      <vt:lpstr> QUESTION 27</vt:lpstr>
      <vt:lpstr> QUESTION 28</vt:lpstr>
      <vt:lpstr> QUESTION 29</vt:lpstr>
      <vt:lpstr>  QUESTION 30 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STUDIES</dc:title>
  <dc:creator>Bafedile Kgwadi</dc:creator>
  <cp:lastModifiedBy>Bafedile Kgwadi</cp:lastModifiedBy>
  <cp:revision>105</cp:revision>
  <dcterms:created xsi:type="dcterms:W3CDTF">2015-05-19T08:25:08Z</dcterms:created>
  <dcterms:modified xsi:type="dcterms:W3CDTF">2017-09-28T13:38:17Z</dcterms:modified>
</cp:coreProperties>
</file>