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4" r:id="rId5"/>
    <p:sldId id="263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4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0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1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0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6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0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2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6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16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24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80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2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/>
          </a:p>
          <a:p>
            <a:pPr marL="0" indent="0" algn="ctr">
              <a:buNone/>
            </a:pPr>
            <a:r>
              <a:rPr lang="en-US" sz="5400" b="1" dirty="0" smtClean="0"/>
              <a:t>WELCOME TO THE </a:t>
            </a:r>
          </a:p>
          <a:p>
            <a:pPr marL="0" indent="0" algn="ctr">
              <a:buNone/>
            </a:pPr>
            <a:r>
              <a:rPr lang="en-US" sz="5400" b="1" dirty="0" smtClean="0"/>
              <a:t>SAASTA ASTROQUIZ 2015</a:t>
            </a:r>
            <a:endParaRPr lang="en-US" sz="5400" b="1" dirty="0"/>
          </a:p>
          <a:p>
            <a:pPr marL="0" indent="0" algn="ctr">
              <a:buNone/>
            </a:pPr>
            <a:r>
              <a:rPr lang="en-US" sz="5400" b="1" dirty="0" smtClean="0"/>
              <a:t>ROUND 2 QUESTIONS</a:t>
            </a:r>
            <a:endParaRPr lang="en-ZA" sz="5400" b="1" dirty="0"/>
          </a:p>
        </p:txBody>
      </p:sp>
    </p:spTree>
    <p:extLst>
      <p:ext uri="{BB962C8B-B14F-4D97-AF65-F5344CB8AC3E}">
        <p14:creationId xmlns:p14="http://schemas.microsoft.com/office/powerpoint/2010/main" val="32888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M</a:t>
            </a:r>
            <a:r>
              <a:rPr lang="en-US" sz="4000" b="1" dirty="0" smtClean="0"/>
              <a:t>agnitudes </a:t>
            </a:r>
            <a:r>
              <a:rPr lang="en-US" sz="4000" b="1" dirty="0" smtClean="0"/>
              <a:t>give us information about ________ of celestial bodies.</a:t>
            </a:r>
          </a:p>
          <a:p>
            <a:pPr marL="0" indent="0">
              <a:buNone/>
            </a:pPr>
            <a:endParaRPr lang="en-US" sz="4000" b="1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Size 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Brightness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Shape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Mass </a:t>
            </a:r>
          </a:p>
          <a:p>
            <a:pPr marL="2457450" lvl="4" indent="-742950">
              <a:buFont typeface="+mj-lt"/>
              <a:buAutoNum type="alphaUcPeriod"/>
            </a:pP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165503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prstClr val="black"/>
                </a:solidFill>
              </a:rPr>
              <a:t/>
            </a:r>
            <a:br>
              <a:rPr lang="en-US" sz="3600" b="1" dirty="0" smtClean="0">
                <a:solidFill>
                  <a:prstClr val="black"/>
                </a:solidFill>
              </a:rPr>
            </a:br>
            <a:r>
              <a:rPr lang="en-US" sz="3600" b="1" dirty="0" smtClean="0">
                <a:solidFill>
                  <a:prstClr val="black"/>
                </a:solidFill>
              </a:rPr>
              <a:t>QUESTION 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What is the name of one of the largest </a:t>
            </a:r>
            <a:r>
              <a:rPr lang="en-US" sz="4000" b="1" dirty="0" smtClean="0"/>
              <a:t>optical telescopes </a:t>
            </a:r>
            <a:r>
              <a:rPr lang="en-US" sz="4000" b="1" dirty="0" smtClean="0"/>
              <a:t>in the world that is found in the Northern Cape? 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SAAO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SALT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HET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HERTZ</a:t>
            </a:r>
          </a:p>
          <a:p>
            <a:pPr marL="742950" indent="-742950">
              <a:buFont typeface="+mj-lt"/>
              <a:buAutoNum type="alphaU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9926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8" y="0"/>
            <a:ext cx="9139661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QUESTION </a:t>
            </a:r>
            <a:r>
              <a:rPr lang="en-US" b="1" dirty="0" smtClean="0"/>
              <a:t>11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51723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The Southern African Large </a:t>
            </a:r>
            <a:r>
              <a:rPr lang="en-US" sz="4000" b="1" dirty="0"/>
              <a:t>T</a:t>
            </a:r>
            <a:r>
              <a:rPr lang="en-US" sz="4000" b="1" dirty="0" smtClean="0"/>
              <a:t>elescope, SALT, is comprised of 91 individual 1m ______ mirrors. 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Heptagonal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Hexagonal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Pentagonal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Octagonal</a:t>
            </a:r>
          </a:p>
          <a:p>
            <a:pPr marL="514350" indent="-514350">
              <a:buFont typeface="+mj-lt"/>
              <a:buAutoNum type="alphaUcPeriod"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75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8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The </a:t>
            </a:r>
            <a:r>
              <a:rPr lang="en-US" sz="4000" b="1" dirty="0"/>
              <a:t>S</a:t>
            </a:r>
            <a:r>
              <a:rPr lang="en-US" sz="4000" b="1" dirty="0" smtClean="0"/>
              <a:t>outhern African Large Telescope, SALT, </a:t>
            </a:r>
            <a:r>
              <a:rPr lang="en-US" sz="4000" b="1" dirty="0" smtClean="0"/>
              <a:t>has, relative to HET, a </a:t>
            </a:r>
            <a:r>
              <a:rPr lang="en-US" sz="4000" b="1" dirty="0" smtClean="0"/>
              <a:t>redesigned optical system that results in </a:t>
            </a:r>
            <a:r>
              <a:rPr lang="en-US" sz="4000" b="1" dirty="0" smtClean="0"/>
              <a:t>________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A larger field of view and effective collecting area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telescope’s view being one of the best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objects observed being brought closer to the observer than other telescopes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That redefines the optical view of the objects</a:t>
            </a:r>
          </a:p>
          <a:p>
            <a:pPr marL="514350" indent="-514350">
              <a:buFont typeface="+mj-lt"/>
              <a:buAutoNum type="alphaUcPeriod"/>
            </a:pPr>
            <a:endParaRPr lang="en-US" sz="3600" dirty="0" smtClean="0"/>
          </a:p>
          <a:p>
            <a:pPr marL="514350" indent="-514350">
              <a:buFont typeface="+mj-lt"/>
              <a:buAutoNum type="alphaUcPeriod"/>
            </a:pPr>
            <a:endParaRPr lang="en-US" sz="3600" dirty="0" smtClean="0"/>
          </a:p>
          <a:p>
            <a:pPr marL="514350" indent="-514350">
              <a:buFont typeface="+mj-lt"/>
              <a:buAutoNum type="alphaUcPeriod"/>
            </a:pPr>
            <a:endParaRPr lang="en-ZA" sz="3600" dirty="0" smtClean="0"/>
          </a:p>
          <a:p>
            <a:pPr marL="514350" indent="-514350">
              <a:buFont typeface="+mj-lt"/>
              <a:buAutoNum type="alphaUcPeriod"/>
            </a:pPr>
            <a:endParaRPr lang="en-ZA" sz="3600" dirty="0" smtClean="0"/>
          </a:p>
          <a:p>
            <a:pPr marL="514350" indent="-514350">
              <a:buFont typeface="+mj-lt"/>
              <a:buAutoNum type="alphaUcPeriod"/>
            </a:pPr>
            <a:endParaRPr lang="en-ZA" sz="3600" dirty="0" smtClean="0"/>
          </a:p>
          <a:p>
            <a:pPr marL="514350" indent="-514350">
              <a:buFont typeface="+mj-lt"/>
              <a:buAutoNum type="alphaUcPeriod"/>
            </a:pPr>
            <a:endParaRPr lang="en-ZA" sz="3600" dirty="0" smtClean="0"/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693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2" y="11266"/>
            <a:ext cx="9125628" cy="118548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ZA" b="1" dirty="0" smtClean="0"/>
              <a:t>QUESTION 13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During sky viewing, how can one differentiate a planet from a star without using a telescope?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star will be bigger than a planet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/>
              <a:t>A </a:t>
            </a:r>
            <a:r>
              <a:rPr lang="en-ZA" dirty="0" smtClean="0"/>
              <a:t>planet will </a:t>
            </a:r>
            <a:r>
              <a:rPr lang="en-ZA" dirty="0"/>
              <a:t>be bigger than a </a:t>
            </a:r>
            <a:r>
              <a:rPr lang="en-ZA" dirty="0" smtClean="0"/>
              <a:t>star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star will twinkle whilst a planet will not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star will have colour whilst a planet will not have colour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0887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0" y="0"/>
            <a:ext cx="911998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ZA" b="1" dirty="0" smtClean="0"/>
              <a:t>QUESTION 14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Which of the following sequences is ordered </a:t>
            </a:r>
            <a:r>
              <a:rPr lang="en-US" sz="4400" b="1" dirty="0" smtClean="0"/>
              <a:t>by increasing size?</a:t>
            </a:r>
            <a:endParaRPr lang="en-US" sz="4400" b="1" dirty="0" smtClean="0"/>
          </a:p>
          <a:p>
            <a:pPr marL="0" indent="0">
              <a:buNone/>
            </a:pPr>
            <a:endParaRPr lang="en-US" dirty="0"/>
          </a:p>
          <a:p>
            <a:pPr marL="1314450" lvl="2" indent="-514350">
              <a:buFont typeface="+mj-lt"/>
              <a:buAutoNum type="alphaUcPeriod"/>
            </a:pPr>
            <a:r>
              <a:rPr lang="en-US" sz="3600" dirty="0" smtClean="0"/>
              <a:t>Galaxy; Universe; World; Solar System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/>
              <a:t>World; Solar </a:t>
            </a:r>
            <a:r>
              <a:rPr lang="en-ZA" sz="3600" dirty="0" smtClean="0"/>
              <a:t>System; Universe; Galaxy </a:t>
            </a:r>
            <a:endParaRPr lang="en-ZA" sz="36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/>
              <a:t>World</a:t>
            </a:r>
            <a:r>
              <a:rPr lang="en-ZA" sz="3600" dirty="0" smtClean="0"/>
              <a:t>; </a:t>
            </a:r>
            <a:r>
              <a:rPr lang="en-ZA" sz="3600" dirty="0"/>
              <a:t>Solar </a:t>
            </a:r>
            <a:r>
              <a:rPr lang="en-ZA" sz="3600" dirty="0" smtClean="0"/>
              <a:t>System; Galaxy</a:t>
            </a:r>
            <a:r>
              <a:rPr lang="en-ZA" sz="3600" dirty="0"/>
              <a:t>; </a:t>
            </a:r>
            <a:r>
              <a:rPr lang="en-ZA" sz="3600" dirty="0" smtClean="0"/>
              <a:t>Universe </a:t>
            </a:r>
            <a:endParaRPr lang="en-ZA" sz="36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/>
              <a:t>World</a:t>
            </a:r>
            <a:r>
              <a:rPr lang="en-ZA" sz="3600" dirty="0" smtClean="0"/>
              <a:t>; Galaxy</a:t>
            </a:r>
            <a:r>
              <a:rPr lang="en-ZA" sz="3600" dirty="0"/>
              <a:t>; Solar System; </a:t>
            </a:r>
            <a:r>
              <a:rPr lang="en-ZA" sz="3600" dirty="0" smtClean="0"/>
              <a:t>Universe </a:t>
            </a:r>
            <a:endParaRPr lang="en-ZA" sz="3600" dirty="0"/>
          </a:p>
          <a:p>
            <a:pPr marL="1257300" lvl="3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658966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0" y="11266"/>
            <a:ext cx="8229600" cy="118548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QUESTION 15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Which of the following statements is false?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Galaxies were born after the Universe was created.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Almost all galaxies have a supermassive </a:t>
            </a:r>
            <a:r>
              <a:rPr lang="en-US" dirty="0" smtClean="0"/>
              <a:t>black hole </a:t>
            </a:r>
            <a:r>
              <a:rPr lang="en-US" dirty="0" smtClean="0"/>
              <a:t>at their </a:t>
            </a:r>
            <a:r>
              <a:rPr lang="en-US" dirty="0" err="1" smtClean="0"/>
              <a:t>centres</a:t>
            </a:r>
            <a:r>
              <a:rPr lang="en-US" dirty="0" smtClean="0"/>
              <a:t> and have different shapes and sizes</a:t>
            </a:r>
            <a:endParaRPr lang="en-US" dirty="0"/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When galaxies collide with each other, they form one small heavy mass of different materials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Since the universe </a:t>
            </a:r>
            <a:r>
              <a:rPr lang="en-US" dirty="0" smtClean="0"/>
              <a:t>is expanding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 </a:t>
            </a:r>
            <a:r>
              <a:rPr lang="en-US" dirty="0" smtClean="0"/>
              <a:t>galaxies </a:t>
            </a:r>
            <a:r>
              <a:rPr lang="en-US" dirty="0" smtClean="0"/>
              <a:t>are moving </a:t>
            </a:r>
            <a:r>
              <a:rPr lang="en-US" dirty="0" smtClean="0"/>
              <a:t>at high speeds</a:t>
            </a:r>
          </a:p>
          <a:p>
            <a:pPr marL="914400" lvl="1" indent="-514350">
              <a:buFont typeface="+mj-lt"/>
              <a:buAutoNum type="alphaUcPeriod"/>
            </a:pPr>
            <a:endParaRPr lang="en-US" b="1" dirty="0" smtClean="0"/>
          </a:p>
          <a:p>
            <a:pPr marL="914400" lvl="1" indent="-514350">
              <a:buFont typeface="+mj-lt"/>
              <a:buAutoNum type="alphaUcPeriod"/>
            </a:pPr>
            <a:endParaRPr lang="en-US" b="1" dirty="0" smtClean="0"/>
          </a:p>
          <a:p>
            <a:pPr marL="914400" lvl="1" indent="-514350">
              <a:buFont typeface="+mj-lt"/>
              <a:buAutoNum type="alphaUcPeriod"/>
            </a:pPr>
            <a:endParaRPr lang="en-US" b="1" dirty="0" smtClean="0"/>
          </a:p>
          <a:p>
            <a:pPr marL="914400" lvl="1" indent="-514350">
              <a:buFont typeface="+mj-lt"/>
              <a:buAutoNum type="alphaUcPeriod"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465817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1185486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16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Which two planets amongst the pairs below, are mainly composed of hydrogen and helium gases?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Mercury </a:t>
            </a:r>
            <a:r>
              <a:rPr lang="en-US" sz="3600" dirty="0" smtClean="0"/>
              <a:t>&amp; Saturn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Jupiter &amp; Saturn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Uranus &amp; Mars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Jupiter &amp; </a:t>
            </a:r>
            <a:r>
              <a:rPr lang="en-US" sz="3600" dirty="0" smtClean="0"/>
              <a:t>Mars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815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8" y="0"/>
            <a:ext cx="9134191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17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Which of the following objects </a:t>
            </a:r>
            <a:r>
              <a:rPr lang="en-US" sz="4000" b="1" dirty="0" smtClean="0"/>
              <a:t>does </a:t>
            </a:r>
            <a:r>
              <a:rPr lang="en-US" sz="4000" b="1" dirty="0" smtClean="0"/>
              <a:t>not belong to the group?</a:t>
            </a:r>
          </a:p>
          <a:p>
            <a:pPr marL="0" indent="0">
              <a:buNone/>
            </a:pPr>
            <a:endParaRPr lang="en-US" dirty="0"/>
          </a:p>
          <a:p>
            <a:pPr marL="1714500" lvl="3" indent="-457200">
              <a:buFont typeface="+mj-lt"/>
              <a:buAutoNum type="alphaUcPeriod"/>
            </a:pPr>
            <a:r>
              <a:rPr lang="en-US" sz="3600" dirty="0" smtClean="0"/>
              <a:t>Betelgeuse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600" dirty="0" smtClean="0"/>
              <a:t>Antares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600" dirty="0" smtClean="0"/>
              <a:t>Haumea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600" dirty="0" smtClean="0"/>
              <a:t>Arcturus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756738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18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The year 2015 marks the centenary celebration of </a:t>
            </a:r>
            <a:r>
              <a:rPr lang="en-US" sz="4000" b="1" dirty="0" smtClean="0"/>
              <a:t>a star </a:t>
            </a:r>
            <a:r>
              <a:rPr lang="en-US" sz="4000" b="1" dirty="0" smtClean="0"/>
              <a:t>discovered in Johannesburg. Which star is that?</a:t>
            </a:r>
          </a:p>
          <a:p>
            <a:pPr marL="1257300" lvl="3" indent="0">
              <a:buNone/>
            </a:pPr>
            <a:endParaRPr lang="en-US" dirty="0" smtClean="0"/>
          </a:p>
          <a:p>
            <a:pPr marL="1714500" lvl="3" indent="-457200">
              <a:buFont typeface="+mj-lt"/>
              <a:buAutoNum type="alphaUcPeriod"/>
            </a:pPr>
            <a:r>
              <a:rPr lang="en-US" sz="3200" dirty="0" err="1" smtClean="0"/>
              <a:t>Proxima</a:t>
            </a:r>
            <a:r>
              <a:rPr lang="en-US" sz="3200" dirty="0" smtClean="0"/>
              <a:t> Centauri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200" dirty="0" smtClean="0"/>
              <a:t>Betelgeuse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200" dirty="0" smtClean="0"/>
              <a:t>Antares</a:t>
            </a:r>
          </a:p>
          <a:p>
            <a:pPr marL="1714500" lvl="3" indent="-457200">
              <a:buFont typeface="+mj-lt"/>
              <a:buAutoNum type="alphaUcPeriod"/>
            </a:pPr>
            <a:r>
              <a:rPr lang="en-US" sz="3200" dirty="0" smtClean="0"/>
              <a:t>Sirius</a:t>
            </a:r>
          </a:p>
          <a:p>
            <a:pPr marL="1714500" lvl="3" indent="-457200">
              <a:buFont typeface="+mj-lt"/>
              <a:buAutoNum type="alphaU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674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QUESTION 1</a:t>
            </a:r>
            <a:endParaRPr lang="en-ZA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 smtClean="0"/>
              <a:t>One of the following objects </a:t>
            </a:r>
            <a:r>
              <a:rPr lang="en-US" sz="4000" b="1" dirty="0" smtClean="0"/>
              <a:t>plays </a:t>
            </a:r>
            <a:r>
              <a:rPr lang="en-US" sz="4000" b="1" dirty="0" smtClean="0"/>
              <a:t>a role of a big anchor which creates gravity that keeps planets in their respective orbits.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Sun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Milky Way Galaxy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Solar System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Moon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064871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0" y="0"/>
            <a:ext cx="912651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19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Learners from Sol </a:t>
            </a:r>
            <a:r>
              <a:rPr lang="en-US" dirty="0" err="1" smtClean="0"/>
              <a:t>Plaatje</a:t>
            </a:r>
            <a:r>
              <a:rPr lang="en-US" dirty="0" smtClean="0"/>
              <a:t> in the North West province had an opportunity of communicating with </a:t>
            </a:r>
            <a:r>
              <a:rPr lang="en-US" dirty="0" smtClean="0"/>
              <a:t>an </a:t>
            </a:r>
            <a:r>
              <a:rPr lang="en-US" dirty="0" smtClean="0"/>
              <a:t>astronaut in space on the 2 May 2015. </a:t>
            </a:r>
            <a:r>
              <a:rPr lang="en-US" dirty="0" smtClean="0"/>
              <a:t>Which </a:t>
            </a:r>
            <a:r>
              <a:rPr lang="en-US" dirty="0" smtClean="0"/>
              <a:t>one was that?</a:t>
            </a:r>
          </a:p>
          <a:p>
            <a:pPr marL="0" indent="0">
              <a:buNone/>
            </a:pPr>
            <a:endParaRPr lang="en-US" dirty="0"/>
          </a:p>
          <a:p>
            <a:pPr marL="1257300" lvl="2" indent="-457200">
              <a:buFont typeface="+mj-lt"/>
              <a:buAutoNum type="alphaUcPeriod"/>
            </a:pPr>
            <a:r>
              <a:rPr lang="en-US" sz="3200" dirty="0" smtClean="0"/>
              <a:t>Samantha </a:t>
            </a:r>
            <a:r>
              <a:rPr lang="en-US" sz="3200" dirty="0" err="1" smtClean="0"/>
              <a:t>Cristoforetti</a:t>
            </a:r>
            <a:endParaRPr lang="en-US" sz="3200" dirty="0" smtClean="0"/>
          </a:p>
          <a:p>
            <a:pPr marL="1257300" lvl="2" indent="-457200">
              <a:buFont typeface="+mj-lt"/>
              <a:buAutoNum type="alphaUcPeriod"/>
            </a:pPr>
            <a:r>
              <a:rPr lang="en-US" sz="3200" dirty="0" smtClean="0"/>
              <a:t>Mark </a:t>
            </a:r>
            <a:r>
              <a:rPr lang="en-US" sz="3200" dirty="0" err="1" smtClean="0"/>
              <a:t>Shuttleworth</a:t>
            </a:r>
            <a:endParaRPr lang="en-US" sz="3200" dirty="0" smtClean="0"/>
          </a:p>
          <a:p>
            <a:pPr marL="1257300" lvl="2" indent="-457200">
              <a:buFont typeface="+mj-lt"/>
              <a:buAutoNum type="alphaUcPeriod"/>
            </a:pPr>
            <a:r>
              <a:rPr lang="en-US" sz="3200" dirty="0" err="1" smtClean="0"/>
              <a:t>Sharmila</a:t>
            </a:r>
            <a:r>
              <a:rPr lang="en-US" sz="3200" dirty="0" smtClean="0"/>
              <a:t> </a:t>
            </a:r>
            <a:r>
              <a:rPr lang="en-US" sz="3200" dirty="0" err="1" smtClean="0"/>
              <a:t>Goedhart</a:t>
            </a:r>
            <a:endParaRPr lang="en-US" sz="3200" dirty="0" smtClean="0"/>
          </a:p>
          <a:p>
            <a:pPr marL="1257300" lvl="2" indent="-457200">
              <a:buFont typeface="+mj-lt"/>
              <a:buAutoNum type="alphaUcPeriod"/>
            </a:pPr>
            <a:r>
              <a:rPr lang="en-US" sz="3200" dirty="0" smtClean="0"/>
              <a:t>Samantha </a:t>
            </a:r>
            <a:r>
              <a:rPr lang="en-US" sz="3200" dirty="0" err="1" smtClean="0"/>
              <a:t>Onelli</a:t>
            </a:r>
            <a:endParaRPr lang="en-US" sz="3200" dirty="0" smtClean="0"/>
          </a:p>
          <a:p>
            <a:pPr marL="1257300" lvl="2" indent="-457200">
              <a:buFont typeface="+mj-lt"/>
              <a:buAutoNum type="alphaUcPeriod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934758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The reason why the Sun is visible </a:t>
            </a:r>
            <a:r>
              <a:rPr lang="en-US" sz="4000" b="1" dirty="0" smtClean="0"/>
              <a:t>in </a:t>
            </a:r>
            <a:r>
              <a:rPr lang="en-US" sz="4000" b="1" dirty="0" smtClean="0"/>
              <a:t>the east first is because ______</a:t>
            </a:r>
          </a:p>
          <a:p>
            <a:pPr marL="0" indent="0">
              <a:buNone/>
            </a:pPr>
            <a:endParaRPr lang="en-US" sz="4000" b="1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Earth’s rotation is from </a:t>
            </a:r>
            <a:r>
              <a:rPr lang="en-ZA" sz="3600" dirty="0" smtClean="0"/>
              <a:t>east to west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Earth’s </a:t>
            </a:r>
            <a:r>
              <a:rPr lang="en-US" sz="3600" dirty="0" smtClean="0"/>
              <a:t>rotation is from west to east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the Sun sets on the west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The Earth revolves around the Sun once a year</a:t>
            </a:r>
          </a:p>
          <a:p>
            <a:pPr marL="2228850" lvl="4" indent="-514350">
              <a:buFont typeface="+mj-lt"/>
              <a:buAutoNum type="alphaUcPeriod"/>
            </a:pPr>
            <a:endParaRPr lang="en-US" sz="3600" dirty="0" smtClean="0"/>
          </a:p>
          <a:p>
            <a:pPr marL="2228850" lvl="4" indent="-514350">
              <a:buFont typeface="+mj-lt"/>
              <a:buAutoNum type="alphaUcPeriod"/>
            </a:pP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3272167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21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000" b="1" dirty="0"/>
              <a:t>Arrange the following objects in order of increasing size.</a:t>
            </a:r>
          </a:p>
          <a:p>
            <a:pPr marL="800100" lvl="2" indent="0">
              <a:buNone/>
            </a:pPr>
            <a:endParaRPr lang="en-ZA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Large </a:t>
            </a:r>
            <a:r>
              <a:rPr lang="en-ZA" sz="3200" dirty="0" smtClean="0"/>
              <a:t>Magellanic </a:t>
            </a:r>
            <a:r>
              <a:rPr lang="en-ZA" sz="3200" dirty="0"/>
              <a:t>Cloud; Triangulum Galaxy; Milky Way Galaxy; Andromeda Galaxy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Andromeda </a:t>
            </a:r>
            <a:r>
              <a:rPr lang="en-ZA" sz="3200" dirty="0"/>
              <a:t>Galaxy; Milky Way Galaxy; Triangulum Galaxy; Large </a:t>
            </a:r>
            <a:r>
              <a:rPr lang="en-ZA" sz="3200" dirty="0"/>
              <a:t>Magellanic </a:t>
            </a:r>
            <a:r>
              <a:rPr lang="en-ZA" sz="3200" dirty="0"/>
              <a:t>Cloud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Large </a:t>
            </a:r>
            <a:r>
              <a:rPr lang="en-ZA" sz="3200" dirty="0"/>
              <a:t>Magellanic </a:t>
            </a:r>
            <a:r>
              <a:rPr lang="en-ZA" sz="3200" dirty="0"/>
              <a:t>Cloud; Andromeda Galaxy; Triangulum Galaxy; Milky Way </a:t>
            </a:r>
            <a:r>
              <a:rPr lang="en-ZA" sz="3200" dirty="0" smtClean="0"/>
              <a:t>Galaxy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Andromeda </a:t>
            </a:r>
            <a:r>
              <a:rPr lang="en-ZA" sz="3200" dirty="0"/>
              <a:t>Galaxy; Triangulum Galaxy; Milky Way Galaxy; Large </a:t>
            </a:r>
            <a:r>
              <a:rPr lang="en-ZA" sz="3200" dirty="0"/>
              <a:t>Magellanic </a:t>
            </a:r>
            <a:r>
              <a:rPr lang="en-ZA" sz="3200" dirty="0" smtClean="0"/>
              <a:t>Cloud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8445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229600" cy="1185486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>
                <a:ea typeface="Calibri"/>
                <a:cs typeface="Times New Roman"/>
              </a:rPr>
              <a:t>Which object does not belong to the </a:t>
            </a:r>
            <a:r>
              <a:rPr lang="en-ZA" sz="4000" b="1" dirty="0" smtClean="0">
                <a:ea typeface="Calibri"/>
                <a:cs typeface="Times New Roman"/>
              </a:rPr>
              <a:t>group below</a:t>
            </a:r>
            <a:r>
              <a:rPr lang="en-ZA" sz="4000" b="1" dirty="0" smtClean="0">
                <a:ea typeface="Calibri"/>
                <a:cs typeface="Times New Roman"/>
              </a:rPr>
              <a:t>?</a:t>
            </a:r>
            <a:endParaRPr lang="en-ZA" sz="4000" b="1" dirty="0">
              <a:ea typeface="Calibri"/>
              <a:cs typeface="Times New Roman"/>
            </a:endParaRPr>
          </a:p>
          <a:p>
            <a:pPr marL="1714500" lvl="4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A. Andromeda galaxy</a:t>
            </a:r>
          </a:p>
          <a:p>
            <a:pPr marL="1714500" lvl="4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B. Milky Way Galaxy</a:t>
            </a:r>
          </a:p>
          <a:p>
            <a:pPr marL="1714500" lvl="4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C. Triangulum Galaxy</a:t>
            </a:r>
          </a:p>
          <a:p>
            <a:pPr marL="1714500" lvl="4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D. </a:t>
            </a:r>
            <a:r>
              <a:rPr lang="en-ZA" sz="3200" dirty="0" smtClean="0">
                <a:ea typeface="Calibri"/>
                <a:cs typeface="Times New Roman"/>
              </a:rPr>
              <a:t>Small </a:t>
            </a:r>
            <a:r>
              <a:rPr lang="en-ZA" sz="3200" dirty="0">
                <a:ea typeface="Calibri"/>
                <a:cs typeface="Times New Roman"/>
              </a:rPr>
              <a:t>Magellanic Cloud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5939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300" b="1" dirty="0">
                <a:ea typeface="Calibri"/>
                <a:cs typeface="Times New Roman"/>
              </a:rPr>
              <a:t>Which spacecraft is scheduled to fly </a:t>
            </a:r>
            <a:r>
              <a:rPr lang="en-ZA" sz="4300" b="1" dirty="0" smtClean="0">
                <a:ea typeface="Calibri"/>
                <a:cs typeface="Times New Roman"/>
              </a:rPr>
              <a:t>past </a:t>
            </a:r>
            <a:r>
              <a:rPr lang="en-ZA" sz="4300" b="1" dirty="0">
                <a:ea typeface="Calibri"/>
                <a:cs typeface="Times New Roman"/>
              </a:rPr>
              <a:t>Pluto in July 2015 and continue into the Kuiper </a:t>
            </a:r>
            <a:r>
              <a:rPr lang="en-ZA" sz="4300" b="1" dirty="0" smtClean="0">
                <a:ea typeface="Calibri"/>
                <a:cs typeface="Times New Roman"/>
              </a:rPr>
              <a:t>belt?</a:t>
            </a:r>
            <a:endParaRPr lang="en-ZA" sz="4300" b="1" dirty="0">
              <a:ea typeface="Calibri"/>
              <a:cs typeface="Times New Roman"/>
            </a:endParaRP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A. Discovery</a:t>
            </a: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B. New Horizon</a:t>
            </a: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C. Dawn</a:t>
            </a: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3200" dirty="0">
                <a:ea typeface="Calibri"/>
                <a:cs typeface="Times New Roman"/>
              </a:rPr>
              <a:t>D. Curiosity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2834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10000" b="1" dirty="0">
                <a:ea typeface="Calibri"/>
                <a:cs typeface="Times New Roman"/>
              </a:rPr>
              <a:t>The phenomenon known as “occultation” in </a:t>
            </a:r>
            <a:r>
              <a:rPr lang="en-ZA" sz="10000" b="1" dirty="0" smtClean="0">
                <a:ea typeface="Calibri"/>
                <a:cs typeface="Times New Roman"/>
              </a:rPr>
              <a:t>astronomy occurs </a:t>
            </a:r>
            <a:r>
              <a:rPr lang="en-ZA" sz="10000" b="1" dirty="0" smtClean="0">
                <a:ea typeface="Calibri"/>
                <a:cs typeface="Times New Roman"/>
              </a:rPr>
              <a:t>when ____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4000" b="1" dirty="0">
              <a:ea typeface="Calibri"/>
              <a:cs typeface="Times New Roman"/>
            </a:endParaRPr>
          </a:p>
          <a:p>
            <a:pPr marL="1314450" lvl="2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>
                <a:ea typeface="Calibri"/>
                <a:cs typeface="Times New Roman"/>
              </a:rPr>
              <a:t>Two </a:t>
            </a:r>
            <a:r>
              <a:rPr lang="en-ZA" sz="7000" dirty="0">
                <a:ea typeface="Calibri"/>
                <a:cs typeface="Times New Roman"/>
              </a:rPr>
              <a:t>planets are seen at the same time in the sky.</a:t>
            </a:r>
          </a:p>
          <a:p>
            <a:pPr marL="1314450" lvl="2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>
                <a:ea typeface="Calibri"/>
                <a:cs typeface="Times New Roman"/>
              </a:rPr>
              <a:t>The </a:t>
            </a:r>
            <a:r>
              <a:rPr lang="en-ZA" sz="7000" dirty="0">
                <a:ea typeface="Calibri"/>
                <a:cs typeface="Times New Roman"/>
              </a:rPr>
              <a:t>M</a:t>
            </a:r>
            <a:r>
              <a:rPr lang="en-ZA" sz="7000" dirty="0" smtClean="0">
                <a:ea typeface="Calibri"/>
                <a:cs typeface="Times New Roman"/>
              </a:rPr>
              <a:t>oon </a:t>
            </a:r>
            <a:r>
              <a:rPr lang="en-ZA" sz="7000" dirty="0">
                <a:ea typeface="Calibri"/>
                <a:cs typeface="Times New Roman"/>
              </a:rPr>
              <a:t>passes in front of a star.</a:t>
            </a:r>
          </a:p>
          <a:p>
            <a:pPr marL="1314450" lvl="2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>
                <a:ea typeface="Calibri"/>
                <a:cs typeface="Times New Roman"/>
              </a:rPr>
              <a:t>A </a:t>
            </a:r>
            <a:r>
              <a:rPr lang="en-ZA" sz="7000" dirty="0">
                <a:ea typeface="Calibri"/>
                <a:cs typeface="Times New Roman"/>
              </a:rPr>
              <a:t>first magnitude star </a:t>
            </a:r>
            <a:r>
              <a:rPr lang="en-ZA" sz="7000" dirty="0" smtClean="0">
                <a:ea typeface="Calibri"/>
                <a:cs typeface="Times New Roman"/>
              </a:rPr>
              <a:t>gets close to a </a:t>
            </a:r>
            <a:r>
              <a:rPr lang="en-ZA" sz="7000" dirty="0">
                <a:ea typeface="Calibri"/>
                <a:cs typeface="Times New Roman"/>
              </a:rPr>
              <a:t>less bright star</a:t>
            </a:r>
            <a:r>
              <a:rPr lang="en-ZA" sz="7000" dirty="0" smtClean="0">
                <a:ea typeface="Calibri"/>
                <a:cs typeface="Times New Roman"/>
              </a:rPr>
              <a:t>.</a:t>
            </a:r>
          </a:p>
          <a:p>
            <a:pPr marL="1314450" lvl="2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7000" dirty="0" smtClean="0">
                <a:ea typeface="Calibri"/>
                <a:cs typeface="Times New Roman"/>
              </a:rPr>
              <a:t>The Earth has made one full revolution around the Sun</a:t>
            </a:r>
            <a:endParaRPr lang="en-ZA" sz="70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dirty="0" smtClean="0">
                <a:ea typeface="Calibri"/>
                <a:cs typeface="Times New Roman"/>
              </a:rPr>
              <a:t>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1542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2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10000" b="1" dirty="0">
                <a:ea typeface="Calibri"/>
                <a:cs typeface="Times New Roman"/>
              </a:rPr>
              <a:t>The Milky way </a:t>
            </a:r>
            <a:r>
              <a:rPr lang="en-ZA" sz="10000" b="1" dirty="0" smtClean="0">
                <a:ea typeface="Calibri"/>
                <a:cs typeface="Times New Roman"/>
              </a:rPr>
              <a:t>and Andromeda </a:t>
            </a:r>
            <a:r>
              <a:rPr lang="en-ZA" sz="10000" b="1" dirty="0">
                <a:ea typeface="Calibri"/>
                <a:cs typeface="Times New Roman"/>
              </a:rPr>
              <a:t>galaxies will one day collide with each </a:t>
            </a:r>
            <a:r>
              <a:rPr lang="en-ZA" sz="10000" b="1" dirty="0" smtClean="0">
                <a:ea typeface="Calibri"/>
                <a:cs typeface="Times New Roman"/>
              </a:rPr>
              <a:t>other. When </a:t>
            </a:r>
            <a:r>
              <a:rPr lang="en-ZA" sz="10000" b="1" dirty="0">
                <a:ea typeface="Calibri"/>
                <a:cs typeface="Times New Roman"/>
              </a:rPr>
              <a:t>that happens the stars in </a:t>
            </a:r>
            <a:r>
              <a:rPr lang="en-ZA" sz="10000" b="1" dirty="0" smtClean="0">
                <a:ea typeface="Calibri"/>
                <a:cs typeface="Times New Roman"/>
              </a:rPr>
              <a:t>these galaxies won’t </a:t>
            </a:r>
            <a:r>
              <a:rPr lang="en-ZA" sz="10000" b="1" dirty="0">
                <a:ea typeface="Calibri"/>
                <a:cs typeface="Times New Roman"/>
              </a:rPr>
              <a:t>collide, this is so </a:t>
            </a:r>
            <a:r>
              <a:rPr lang="en-ZA" sz="10000" b="1" dirty="0" smtClean="0">
                <a:ea typeface="Calibri"/>
                <a:cs typeface="Times New Roman"/>
              </a:rPr>
              <a:t>because</a:t>
            </a:r>
            <a:r>
              <a:rPr lang="en-ZA" sz="10000" b="1" dirty="0">
                <a:ea typeface="Calibri"/>
                <a:cs typeface="Times New Roman"/>
              </a:rPr>
              <a:t> </a:t>
            </a:r>
            <a:r>
              <a:rPr lang="en-ZA" sz="10000" b="1" dirty="0" smtClean="0">
                <a:ea typeface="Calibri"/>
                <a:cs typeface="Times New Roman"/>
              </a:rPr>
              <a:t>__</a:t>
            </a:r>
            <a:endParaRPr lang="en-ZA" sz="100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800" b="1" dirty="0">
              <a:ea typeface="Calibri"/>
              <a:cs typeface="Times New Roman"/>
            </a:endParaRPr>
          </a:p>
          <a:p>
            <a:pPr marL="914400" lvl="1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400" dirty="0" smtClean="0">
                <a:ea typeface="Calibri"/>
                <a:cs typeface="Times New Roman"/>
              </a:rPr>
              <a:t>The </a:t>
            </a:r>
            <a:r>
              <a:rPr lang="en-ZA" sz="7400" dirty="0">
                <a:ea typeface="Calibri"/>
                <a:cs typeface="Times New Roman"/>
              </a:rPr>
              <a:t>stars have enough gravity to be able to avoid each </a:t>
            </a:r>
            <a:r>
              <a:rPr lang="en-ZA" sz="7400" dirty="0" smtClean="0">
                <a:ea typeface="Calibri"/>
                <a:cs typeface="Times New Roman"/>
              </a:rPr>
              <a:t>other</a:t>
            </a:r>
            <a:endParaRPr lang="en-ZA" sz="7400" dirty="0">
              <a:ea typeface="Calibri"/>
              <a:cs typeface="Times New Roman"/>
            </a:endParaRPr>
          </a:p>
          <a:p>
            <a:pPr marL="914400" lvl="1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400" dirty="0" smtClean="0">
                <a:ea typeface="Calibri"/>
                <a:cs typeface="Times New Roman"/>
              </a:rPr>
              <a:t>The </a:t>
            </a:r>
            <a:r>
              <a:rPr lang="en-ZA" sz="7400" dirty="0">
                <a:ea typeface="Calibri"/>
                <a:cs typeface="Times New Roman"/>
              </a:rPr>
              <a:t>stars are so far apart that they will simply slide pass one </a:t>
            </a:r>
            <a:r>
              <a:rPr lang="en-ZA" sz="7400" dirty="0" smtClean="0">
                <a:ea typeface="Calibri"/>
                <a:cs typeface="Times New Roman"/>
              </a:rPr>
              <a:t>another</a:t>
            </a:r>
            <a:endParaRPr lang="en-ZA" sz="7400" dirty="0">
              <a:ea typeface="Calibri"/>
              <a:cs typeface="Times New Roman"/>
            </a:endParaRPr>
          </a:p>
          <a:p>
            <a:pPr marL="914400" lvl="1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400" dirty="0" smtClean="0">
                <a:ea typeface="Calibri"/>
                <a:cs typeface="Times New Roman"/>
              </a:rPr>
              <a:t>The </a:t>
            </a:r>
            <a:r>
              <a:rPr lang="en-ZA" sz="7400" dirty="0">
                <a:ea typeface="Calibri"/>
                <a:cs typeface="Times New Roman"/>
              </a:rPr>
              <a:t>galaxies will approach each other from their sides </a:t>
            </a:r>
            <a:r>
              <a:rPr lang="en-ZA" sz="7400" dirty="0" smtClean="0">
                <a:ea typeface="Calibri"/>
                <a:cs typeface="Times New Roman"/>
              </a:rPr>
              <a:t>which have </a:t>
            </a:r>
            <a:r>
              <a:rPr lang="en-ZA" sz="7400" dirty="0">
                <a:ea typeface="Calibri"/>
                <a:cs typeface="Times New Roman"/>
              </a:rPr>
              <a:t>no </a:t>
            </a:r>
            <a:r>
              <a:rPr lang="en-ZA" sz="7400" dirty="0" smtClean="0">
                <a:ea typeface="Calibri"/>
                <a:cs typeface="Times New Roman"/>
              </a:rPr>
              <a:t>stars</a:t>
            </a:r>
            <a:endParaRPr lang="en-ZA" sz="7400" dirty="0">
              <a:ea typeface="Calibri"/>
              <a:cs typeface="Times New Roman"/>
            </a:endParaRPr>
          </a:p>
          <a:p>
            <a:pPr marL="914400" lvl="1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400" dirty="0" smtClean="0">
                <a:ea typeface="Calibri"/>
                <a:cs typeface="Times New Roman"/>
              </a:rPr>
              <a:t>Stars </a:t>
            </a:r>
            <a:r>
              <a:rPr lang="en-ZA" sz="7400" dirty="0">
                <a:ea typeface="Calibri"/>
                <a:cs typeface="Times New Roman"/>
              </a:rPr>
              <a:t>will never collide since they are only made of gases.</a:t>
            </a:r>
          </a:p>
          <a:p>
            <a:pPr marL="0" indent="0">
              <a:buNone/>
            </a:pPr>
            <a:endParaRPr lang="en-ZA" sz="3500" dirty="0"/>
          </a:p>
        </p:txBody>
      </p:sp>
    </p:spTree>
    <p:extLst>
      <p:ext uri="{BB962C8B-B14F-4D97-AF65-F5344CB8AC3E}">
        <p14:creationId xmlns:p14="http://schemas.microsoft.com/office/powerpoint/2010/main" val="3533178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1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26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 smtClean="0">
                <a:ea typeface="Calibri"/>
                <a:cs typeface="Times New Roman"/>
              </a:rPr>
              <a:t>The </a:t>
            </a:r>
            <a:r>
              <a:rPr lang="en-ZA" sz="4000" b="1" dirty="0">
                <a:ea typeface="Calibri"/>
                <a:cs typeface="Times New Roman"/>
              </a:rPr>
              <a:t>robotic space probe Rosetta landed </a:t>
            </a:r>
            <a:r>
              <a:rPr lang="en-ZA" sz="4000" b="1" dirty="0" smtClean="0">
                <a:ea typeface="Calibri"/>
                <a:cs typeface="Times New Roman"/>
              </a:rPr>
              <a:t>on </a:t>
            </a:r>
            <a:r>
              <a:rPr lang="en-ZA" sz="4000" b="1" dirty="0">
                <a:ea typeface="Calibri"/>
                <a:cs typeface="Times New Roman"/>
              </a:rPr>
              <a:t>which object in space in 2014</a:t>
            </a:r>
            <a:r>
              <a:rPr lang="en-ZA" sz="4000" b="1" dirty="0" smtClean="0">
                <a:ea typeface="Calibri"/>
                <a:cs typeface="Times New Roman"/>
              </a:rPr>
              <a:t>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2000" b="1" dirty="0">
              <a:ea typeface="Calibri"/>
              <a:cs typeface="Times New Roman"/>
            </a:endParaRP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 smtClean="0">
                <a:ea typeface="Calibri"/>
                <a:cs typeface="Times New Roman"/>
              </a:rPr>
              <a:t>A </a:t>
            </a:r>
            <a:r>
              <a:rPr lang="en-ZA" sz="3600" dirty="0">
                <a:ea typeface="Calibri"/>
                <a:cs typeface="Times New Roman"/>
              </a:rPr>
              <a:t>Moon of Jupiter</a:t>
            </a: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 smtClean="0">
                <a:ea typeface="Calibri"/>
                <a:cs typeface="Times New Roman"/>
              </a:rPr>
              <a:t>A </a:t>
            </a:r>
            <a:r>
              <a:rPr lang="en-ZA" sz="3600" dirty="0">
                <a:ea typeface="Calibri"/>
                <a:cs typeface="Times New Roman"/>
              </a:rPr>
              <a:t>comet</a:t>
            </a: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 smtClean="0">
                <a:ea typeface="Calibri"/>
                <a:cs typeface="Times New Roman"/>
              </a:rPr>
              <a:t>An </a:t>
            </a:r>
            <a:r>
              <a:rPr lang="en-ZA" sz="3600" dirty="0">
                <a:ea typeface="Calibri"/>
                <a:cs typeface="Times New Roman"/>
              </a:rPr>
              <a:t>asteroid</a:t>
            </a: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 smtClean="0">
                <a:ea typeface="Calibri"/>
                <a:cs typeface="Times New Roman"/>
              </a:rPr>
              <a:t>On </a:t>
            </a:r>
            <a:r>
              <a:rPr lang="en-ZA" sz="3600" dirty="0">
                <a:ea typeface="Calibri"/>
                <a:cs typeface="Times New Roman"/>
              </a:rPr>
              <a:t>Mars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1168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721" y="11266"/>
            <a:ext cx="8229600" cy="118548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QUESTION </a:t>
            </a:r>
            <a:r>
              <a:rPr lang="en-US" b="1" dirty="0" smtClean="0"/>
              <a:t>27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000" b="1" dirty="0"/>
              <a:t>Which of the following is the correct </a:t>
            </a:r>
            <a:r>
              <a:rPr lang="en-ZA" sz="4000" b="1" dirty="0" smtClean="0"/>
              <a:t>sequence </a:t>
            </a:r>
            <a:r>
              <a:rPr lang="en-ZA" sz="4000" b="1" dirty="0"/>
              <a:t>of Moon phases</a:t>
            </a:r>
            <a:r>
              <a:rPr lang="en-ZA" sz="4000" b="1" dirty="0" smtClean="0"/>
              <a:t>?</a:t>
            </a:r>
            <a:endParaRPr lang="en-US" sz="4000" b="1" dirty="0" smtClean="0"/>
          </a:p>
          <a:p>
            <a:pPr marL="0" indent="0">
              <a:buNone/>
            </a:pPr>
            <a:endParaRPr lang="en-US" sz="4000" b="1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New </a:t>
            </a:r>
            <a:r>
              <a:rPr lang="en-ZA" sz="3500" dirty="0"/>
              <a:t>moon, </a:t>
            </a:r>
            <a:r>
              <a:rPr lang="en-ZA" sz="3500" dirty="0" smtClean="0"/>
              <a:t>first </a:t>
            </a:r>
            <a:r>
              <a:rPr lang="en-ZA" sz="3500" dirty="0"/>
              <a:t>quarter, </a:t>
            </a:r>
            <a:r>
              <a:rPr lang="en-ZA" sz="3500" dirty="0" smtClean="0"/>
              <a:t>full </a:t>
            </a:r>
            <a:r>
              <a:rPr lang="en-ZA" sz="3500" dirty="0"/>
              <a:t>moon, </a:t>
            </a:r>
            <a:r>
              <a:rPr lang="en-ZA" sz="3500" dirty="0" smtClean="0"/>
              <a:t>third quarter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First </a:t>
            </a:r>
            <a:r>
              <a:rPr lang="en-ZA" sz="3500" dirty="0"/>
              <a:t>quarter, n</a:t>
            </a:r>
            <a:r>
              <a:rPr lang="en-ZA" sz="3500" dirty="0" smtClean="0"/>
              <a:t>ew </a:t>
            </a:r>
            <a:r>
              <a:rPr lang="en-ZA" sz="3500" dirty="0"/>
              <a:t>moon, </a:t>
            </a:r>
            <a:r>
              <a:rPr lang="en-ZA" sz="3500" dirty="0" smtClean="0"/>
              <a:t>full </a:t>
            </a:r>
            <a:r>
              <a:rPr lang="en-ZA" sz="3500" dirty="0"/>
              <a:t>moon, third quarter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/>
              <a:t>first quarter, full moon, n</a:t>
            </a:r>
            <a:r>
              <a:rPr lang="en-ZA" sz="3500" dirty="0" smtClean="0"/>
              <a:t>ew </a:t>
            </a:r>
            <a:r>
              <a:rPr lang="en-ZA" sz="3500" dirty="0"/>
              <a:t>moon, </a:t>
            </a:r>
            <a:r>
              <a:rPr lang="en-ZA" sz="3500" dirty="0" smtClean="0"/>
              <a:t>third </a:t>
            </a:r>
            <a:r>
              <a:rPr lang="en-ZA" sz="3500" dirty="0"/>
              <a:t>quarter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/>
              <a:t>F</a:t>
            </a:r>
            <a:r>
              <a:rPr lang="en-ZA" sz="3500" dirty="0" smtClean="0"/>
              <a:t>ull </a:t>
            </a:r>
            <a:r>
              <a:rPr lang="en-ZA" sz="3500" dirty="0"/>
              <a:t>moon, first quarter, </a:t>
            </a:r>
            <a:r>
              <a:rPr lang="en-ZA" sz="3500" dirty="0" smtClean="0"/>
              <a:t>new moon</a:t>
            </a:r>
            <a:r>
              <a:rPr lang="en-ZA" sz="3500" dirty="0"/>
              <a:t>, third quarter</a:t>
            </a:r>
          </a:p>
          <a:p>
            <a:pPr marL="1543050" lvl="2" indent="-742950">
              <a:buFont typeface="+mj-lt"/>
              <a:buAutoNum type="alphaUcPeriod"/>
            </a:pPr>
            <a:endParaRPr lang="en-ZA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654719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553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28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Radio telescopes are </a:t>
            </a:r>
            <a:r>
              <a:rPr lang="en-US" sz="4000" b="1" dirty="0" smtClean="0"/>
              <a:t>_____ </a:t>
            </a:r>
            <a:r>
              <a:rPr lang="en-US" sz="4000" b="1" dirty="0" smtClean="0"/>
              <a:t>telescopes.</a:t>
            </a:r>
          </a:p>
          <a:p>
            <a:pPr marL="0" indent="0">
              <a:buNone/>
            </a:pPr>
            <a:endParaRPr lang="en-US" sz="4000" b="1" dirty="0"/>
          </a:p>
          <a:p>
            <a:pPr marL="2000250" lvl="3" indent="-742950">
              <a:buFont typeface="+mj-lt"/>
              <a:buAutoNum type="alphaUcPeriod"/>
            </a:pPr>
            <a:r>
              <a:rPr lang="en-US" sz="4000" dirty="0" smtClean="0"/>
              <a:t>Refracting 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4000" dirty="0" smtClean="0"/>
              <a:t>Reflecting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112000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>
                <a:solidFill>
                  <a:prstClr val="black"/>
                </a:solidFill>
              </a:rPr>
              <a:t>QUESTION </a:t>
            </a:r>
            <a:r>
              <a:rPr lang="en-US" sz="4900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 smtClean="0"/>
              <a:t>Which instrument is amongst those used in studying the Sun’s eruptions?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Monet</a:t>
            </a:r>
            <a:endParaRPr lang="en-US" sz="3200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SKA</a:t>
            </a:r>
            <a:endParaRPr lang="en-US" sz="3200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SALT</a:t>
            </a:r>
            <a:endParaRPr lang="en-US" sz="3200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SOHO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821417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29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Radio telescopes make use of ____</a:t>
            </a: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4000" dirty="0" smtClean="0"/>
              <a:t>Mirrors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4000" dirty="0" smtClean="0"/>
              <a:t>Lenses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2612152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30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400" b="1" kern="0" dirty="0" smtClean="0">
                <a:solidFill>
                  <a:srgbClr val="000000"/>
                </a:solidFill>
                <a:latin typeface="Arial"/>
                <a:cs typeface="Arial"/>
              </a:rPr>
              <a:t>What is </a:t>
            </a:r>
            <a:r>
              <a:rPr lang="en-ZA" altLang="en-US" sz="4400" b="1" kern="0" dirty="0">
                <a:solidFill>
                  <a:srgbClr val="000000"/>
                </a:solidFill>
                <a:latin typeface="Arial"/>
                <a:cs typeface="Arial"/>
              </a:rPr>
              <a:t>the smallest of the rocky planets?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3600" b="1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Pluto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Ceres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latin typeface="Arial"/>
                <a:cs typeface="Arial"/>
              </a:rPr>
              <a:t>Mercury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Earth</a:t>
            </a:r>
            <a:endParaRPr lang="en-ZA" altLang="en-US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1141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b="1" dirty="0" smtClean="0"/>
              <a:t>THANK YOU </a:t>
            </a:r>
          </a:p>
          <a:p>
            <a:pPr marL="0" indent="0" algn="ctr">
              <a:buNone/>
            </a:pPr>
            <a:r>
              <a:rPr lang="en-US" sz="7200" b="1" dirty="0" smtClean="0"/>
              <a:t>FOR PARTICIPATING</a:t>
            </a:r>
            <a:endParaRPr lang="en-ZA" sz="7200" b="1" dirty="0"/>
          </a:p>
        </p:txBody>
      </p:sp>
    </p:spTree>
    <p:extLst>
      <p:ext uri="{BB962C8B-B14F-4D97-AF65-F5344CB8AC3E}">
        <p14:creationId xmlns:p14="http://schemas.microsoft.com/office/powerpoint/2010/main" val="1077826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b="1" dirty="0" smtClean="0"/>
              <a:t>TIE BREAKERS</a:t>
            </a:r>
          </a:p>
        </p:txBody>
      </p:sp>
    </p:spTree>
    <p:extLst>
      <p:ext uri="{BB962C8B-B14F-4D97-AF65-F5344CB8AC3E}">
        <p14:creationId xmlns:p14="http://schemas.microsoft.com/office/powerpoint/2010/main" val="22473631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6" y="0"/>
            <a:ext cx="9134903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Which moon has a thick nitrogen atmosphere?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Mimas </a:t>
            </a:r>
            <a:endParaRPr lang="en-US" sz="3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Janus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   </a:t>
            </a:r>
            <a:endParaRPr lang="en-US" sz="3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Titan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Phoebe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3098290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ZA" b="1" dirty="0" smtClean="0"/>
              <a:t>QUESTION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 which phase of the Moon can a full </a:t>
            </a:r>
            <a:r>
              <a:rPr lang="en-US" sz="4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lunar eclipse </a:t>
            </a: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occur?</a:t>
            </a:r>
            <a:r>
              <a:rPr lang="en-U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cs typeface="Arial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1st Quarter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New Moon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2nd Quarter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Full Moon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16837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Sun is at the centre of the </a:t>
            </a:r>
            <a:r>
              <a:rPr lang="en-US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</a:t>
            </a:r>
            <a:endParaRPr lang="en-US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Milky Way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latin typeface="Arial" pitchFamily="34" charset="0"/>
                <a:cs typeface="Arial" pitchFamily="34" charset="0"/>
              </a:rPr>
              <a:t>Solar System 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Andromeda Galaxy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Universe </a:t>
            </a: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88737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1" dirty="0">
                <a:solidFill>
                  <a:prstClr val="black"/>
                </a:solidFill>
                <a:latin typeface="Arial" charset="0"/>
                <a:cs typeface="Arial" charset="0"/>
              </a:rPr>
              <a:t>The facts that Uranus orbits the Sun on its side and has a year of 84 earth years cause summer on each pole to be about … 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800" dirty="0" smtClean="0">
                <a:latin typeface="Arial" charset="0"/>
                <a:cs typeface="Arial" charset="0"/>
              </a:rPr>
              <a:t>40 </a:t>
            </a:r>
            <a:r>
              <a:rPr lang="en-US" sz="2800" dirty="0">
                <a:latin typeface="Arial" charset="0"/>
                <a:cs typeface="Arial" charset="0"/>
              </a:rPr>
              <a:t>years 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    </a:t>
            </a: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20 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years     </a:t>
            </a: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80 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years    </a:t>
            </a: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228850" lvl="4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60 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years </a:t>
            </a:r>
            <a:r>
              <a:rPr lang="en-US" sz="1400" b="1" dirty="0">
                <a:solidFill>
                  <a:prstClr val="black"/>
                </a:solidFill>
                <a:latin typeface="Arial" charset="0"/>
                <a:cs typeface="Arial" charset="0"/>
              </a:rPr>
              <a:t> 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62982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Choose the </a:t>
            </a:r>
            <a:r>
              <a:rPr lang="en-US" sz="4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statement about Neptune's moon Triton. Triton …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3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orbits Neptune on its side. 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does not orbit Neptune. 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is Neptune's smallest moon. 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orbits Neptune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backwards.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980452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The reason why a comet's tail is always pointing away from the Sun </a:t>
            </a:r>
            <a:r>
              <a:rPr lang="en-ZA" sz="4000" b="1" dirty="0" smtClean="0"/>
              <a:t>is due to ___ 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the </a:t>
            </a:r>
            <a:r>
              <a:rPr lang="en-ZA" sz="2800" dirty="0" smtClean="0"/>
              <a:t>comet’s </a:t>
            </a:r>
            <a:r>
              <a:rPr lang="en-ZA" sz="2800" dirty="0"/>
              <a:t>great speed.     </a:t>
            </a:r>
          </a:p>
          <a:p>
            <a:pPr marL="1771650" lvl="3" indent="-514350">
              <a:buFont typeface="+mj-lt"/>
              <a:buAutoNum type="alphaUcPeriod"/>
            </a:pPr>
            <a:endParaRPr lang="en-ZA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the solar </a:t>
            </a:r>
            <a:r>
              <a:rPr lang="en-ZA" sz="2800" dirty="0" smtClean="0"/>
              <a:t>wind.</a:t>
            </a:r>
            <a:r>
              <a:rPr lang="en-ZA" sz="2800" dirty="0"/>
              <a:t>    </a:t>
            </a:r>
          </a:p>
          <a:p>
            <a:pPr marL="1771650" lvl="3" indent="-514350">
              <a:buFont typeface="+mj-lt"/>
              <a:buAutoNum type="alphaUcPeriod"/>
            </a:pPr>
            <a:endParaRPr lang="en-ZA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the Sun's </a:t>
            </a:r>
            <a:r>
              <a:rPr lang="en-ZA" sz="2800" dirty="0" smtClean="0"/>
              <a:t>light. </a:t>
            </a:r>
            <a:r>
              <a:rPr lang="en-ZA" sz="2800" dirty="0"/>
              <a:t>    </a:t>
            </a:r>
          </a:p>
          <a:p>
            <a:pPr marL="1771650" lvl="3" indent="-514350">
              <a:buFont typeface="+mj-lt"/>
              <a:buAutoNum type="alphaUcPeriod"/>
            </a:pPr>
            <a:endParaRPr lang="en-ZA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unknown to astronomers. </a:t>
            </a:r>
            <a:r>
              <a:rPr lang="en-ZA" dirty="0"/>
              <a:t> 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782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prstClr val="black"/>
                </a:solidFill>
              </a:rPr>
              <a:t/>
            </a:r>
            <a:br>
              <a:rPr lang="en-US" b="1" dirty="0" smtClean="0">
                <a:solidFill>
                  <a:prstClr val="black"/>
                </a:solidFill>
              </a:rPr>
            </a:br>
            <a:r>
              <a:rPr lang="en-US" b="1" dirty="0" smtClean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 smtClean="0"/>
              <a:t>When studying the Sun, solar physicists classify it into four domains. In which domain can we find the photosphere?</a:t>
            </a:r>
          </a:p>
          <a:p>
            <a:pPr marL="0" indent="0" algn="just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Interior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Corona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</a:t>
            </a:r>
            <a:r>
              <a:rPr lang="en-US" sz="3200" dirty="0"/>
              <a:t>S</a:t>
            </a:r>
            <a:r>
              <a:rPr lang="en-US" sz="3200" dirty="0" smtClean="0"/>
              <a:t>urface atmospheres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The Solar Wind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821417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During a lunar eclipse the Moon  …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casts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its shadow on the Earth.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is between the Sun and Earth.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 the opposite side as the Earth from the Sun.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is in the shadow of the Earth.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12431436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70" y="0"/>
            <a:ext cx="910992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HESS telescope detects …</a:t>
            </a:r>
            <a:r>
              <a:rPr lang="en-U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X-rays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cosmic rays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gamma rays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radio waves  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84601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/>
              <a:t>QUESTION </a:t>
            </a:r>
            <a:r>
              <a:rPr lang="en-ZA" b="1" dirty="0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SAAO concentrates its research at Sutherland on the …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nature and life cycles of stars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Southern Cross 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most distance galaxies     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outskirts of the Milky Way.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43079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QUESTION 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Pluto is </a:t>
            </a:r>
            <a:r>
              <a:rPr lang="en-US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classified </a:t>
            </a: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en-US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____ </a:t>
            </a:r>
            <a:endParaRPr lang="en-US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planet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dwarf double planet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dwarf planet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pair of moons.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36771012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400600"/>
          </a:xfrm>
        </p:spPr>
        <p:txBody>
          <a:bodyPr/>
          <a:lstStyle/>
          <a:p>
            <a:pPr marL="0" lvl="0" indent="0" algn="ctr">
              <a:buNone/>
            </a:pPr>
            <a:endParaRPr lang="en-US" sz="2400" b="1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THANK </a:t>
            </a:r>
            <a:r>
              <a:rPr lang="en-US" sz="7200" b="1" dirty="0">
                <a:solidFill>
                  <a:prstClr val="black"/>
                </a:solidFill>
              </a:rPr>
              <a:t>YOU </a:t>
            </a:r>
            <a:endParaRPr lang="en-US" sz="7200" b="1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&amp; 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THE BEST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437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>
                <a:solidFill>
                  <a:prstClr val="black"/>
                </a:solidFill>
              </a:rPr>
              <a:t>QUESTION </a:t>
            </a:r>
            <a:r>
              <a:rPr lang="en-US" sz="4900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40060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The coolest part of the Sun which we can see with our eyes is referred to as </a:t>
            </a:r>
            <a:r>
              <a:rPr lang="en-US" sz="4000" b="1" dirty="0" smtClean="0"/>
              <a:t>the ___</a:t>
            </a:r>
            <a:endParaRPr lang="en-US" sz="4000" b="1" dirty="0" smtClean="0"/>
          </a:p>
          <a:p>
            <a:pPr marL="0" indent="0">
              <a:buNone/>
            </a:pPr>
            <a:endParaRPr lang="en-US" sz="4000" b="1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Exosphere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Corona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Chromosphere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Photosphere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8214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0" y="0"/>
            <a:ext cx="9136569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prstClr val="black"/>
                </a:solidFill>
              </a:rPr>
              <a:t/>
            </a:r>
            <a:br>
              <a:rPr lang="en-US" b="1" dirty="0" smtClean="0">
                <a:solidFill>
                  <a:prstClr val="black"/>
                </a:solidFill>
              </a:rPr>
            </a:br>
            <a:r>
              <a:rPr lang="en-US" b="1" dirty="0" smtClean="0">
                <a:solidFill>
                  <a:prstClr val="black"/>
                </a:solidFill>
              </a:rPr>
              <a:t>QUESTION 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 smtClean="0"/>
              <a:t>During a total </a:t>
            </a:r>
            <a:r>
              <a:rPr lang="en-US" sz="4000" b="1" dirty="0" smtClean="0"/>
              <a:t>solar eclipse</a:t>
            </a:r>
            <a:r>
              <a:rPr lang="en-US" sz="4000" b="1" dirty="0" smtClean="0"/>
              <a:t>, the disc of the Sun is blocked by the Moon. The part that can be seen during this event is called the ________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/>
              <a:t>Exosphere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/>
              <a:t>Corona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>
                <a:solidFill>
                  <a:prstClr val="black"/>
                </a:solidFill>
              </a:rPr>
              <a:t>Chromosphere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/>
              <a:t>Photosphere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8214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prstClr val="black"/>
                </a:solidFill>
              </a:rPr>
              <a:t/>
            </a:r>
            <a:br>
              <a:rPr lang="en-US" sz="4000" b="1" dirty="0" smtClean="0">
                <a:solidFill>
                  <a:prstClr val="black"/>
                </a:solidFill>
              </a:rPr>
            </a:br>
            <a:r>
              <a:rPr lang="en-US" sz="4000" b="1" dirty="0" smtClean="0">
                <a:solidFill>
                  <a:prstClr val="black"/>
                </a:solidFill>
              </a:rPr>
              <a:t>QUESTION 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T</a:t>
            </a:r>
            <a:r>
              <a:rPr lang="en-US" sz="4000" b="1" dirty="0" smtClean="0"/>
              <a:t>he different parts of the Sun </a:t>
            </a:r>
            <a:r>
              <a:rPr lang="en-US" sz="4000" b="1" dirty="0" smtClean="0"/>
              <a:t>rotate </a:t>
            </a:r>
            <a:r>
              <a:rPr lang="en-US" sz="4000" b="1" dirty="0" smtClean="0"/>
              <a:t>at different speeds. This odd behaviour is </a:t>
            </a:r>
            <a:r>
              <a:rPr lang="en-US" sz="4000" b="1" dirty="0" smtClean="0"/>
              <a:t>possible because </a:t>
            </a:r>
            <a:r>
              <a:rPr lang="en-US" sz="4000" b="1" dirty="0" smtClean="0"/>
              <a:t>of  ________</a:t>
            </a:r>
          </a:p>
          <a:p>
            <a:pPr marL="0" indent="0">
              <a:buNone/>
            </a:pPr>
            <a:endParaRPr lang="en-US" sz="40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prstClr val="black"/>
                </a:solidFill>
              </a:rPr>
              <a:t>The Sun being the biggest object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/>
              <a:t>The Sun being the </a:t>
            </a:r>
            <a:r>
              <a:rPr lang="en-ZA" dirty="0" smtClean="0"/>
              <a:t>hottest </a:t>
            </a:r>
            <a:r>
              <a:rPr lang="en-ZA" dirty="0"/>
              <a:t>object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The Sun not being a solid 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The Sun not being a stable and constant object</a:t>
            </a:r>
            <a:endParaRPr lang="en-ZA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92208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1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The colour of </a:t>
            </a:r>
            <a:r>
              <a:rPr lang="en-US" sz="4300" b="1" dirty="0" smtClean="0"/>
              <a:t>the stars </a:t>
            </a:r>
            <a:r>
              <a:rPr lang="en-US" sz="4300" b="1" dirty="0" smtClean="0"/>
              <a:t>Sirius and the Sun are white and yellow respectively. Which of the following is correct?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Sirius is colder &amp; brighter than the 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Sirius is hotter &amp; brighter than the 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Both Sirius and the Sun have similar brightness but different temperatures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The Sun is hotter but not brighter than Sirius</a:t>
            </a:r>
          </a:p>
          <a:p>
            <a:pPr marL="2457450" lvl="4" indent="-742950">
              <a:buFont typeface="+mj-lt"/>
              <a:buAutoNum type="alphaUcPeriod"/>
            </a:pPr>
            <a:endParaRPr lang="en-ZA" sz="3200" b="1" dirty="0"/>
          </a:p>
        </p:txBody>
      </p:sp>
    </p:spTree>
    <p:extLst>
      <p:ext uri="{BB962C8B-B14F-4D97-AF65-F5344CB8AC3E}">
        <p14:creationId xmlns:p14="http://schemas.microsoft.com/office/powerpoint/2010/main" val="351624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When a star shrinks due to lack of fuel, it </a:t>
            </a:r>
            <a:r>
              <a:rPr lang="en-US" sz="4400" b="1" dirty="0" smtClean="0"/>
              <a:t>may</a:t>
            </a:r>
            <a:r>
              <a:rPr lang="en-US" sz="4400" b="1" dirty="0" smtClean="0"/>
              <a:t> </a:t>
            </a:r>
            <a:r>
              <a:rPr lang="en-US" sz="4400" b="1" dirty="0" smtClean="0"/>
              <a:t>shrink into a ______ star.</a:t>
            </a:r>
          </a:p>
          <a:p>
            <a:pPr marL="0" indent="0">
              <a:buNone/>
            </a:pPr>
            <a:endParaRPr lang="en-US" sz="4400" b="1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D</a:t>
            </a:r>
            <a:r>
              <a:rPr lang="en-US" sz="3600" dirty="0" smtClean="0"/>
              <a:t>warf 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Supernova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Neon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Blue</a:t>
            </a:r>
          </a:p>
          <a:p>
            <a:pPr marL="2686050" lvl="5" indent="-514350">
              <a:buFont typeface="+mj-lt"/>
              <a:buAutoNum type="alphaUcPeriod"/>
            </a:pPr>
            <a:endParaRPr lang="en-ZA" sz="3200" b="1" dirty="0"/>
          </a:p>
        </p:txBody>
      </p:sp>
    </p:spTree>
    <p:extLst>
      <p:ext uri="{BB962C8B-B14F-4D97-AF65-F5344CB8AC3E}">
        <p14:creationId xmlns:p14="http://schemas.microsoft.com/office/powerpoint/2010/main" val="1603287694"/>
      </p:ext>
    </p:extLst>
  </p:cSld>
  <p:clrMapOvr>
    <a:masterClrMapping/>
  </p:clrMapOvr>
</p:sld>
</file>

<file path=ppt/theme/theme1.xml><?xml version="1.0" encoding="utf-8"?>
<a:theme xmlns:a="http://schemas.openxmlformats.org/drawingml/2006/main" name="1_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8029</TotalTime>
  <Words>1245</Words>
  <Application>Microsoft Office PowerPoint</Application>
  <PresentationFormat>On-screen Show (4:3)</PresentationFormat>
  <Paragraphs>329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1_SAASTA</vt:lpstr>
      <vt:lpstr>  </vt:lpstr>
      <vt:lpstr> QUESTION 1</vt:lpstr>
      <vt:lpstr> QUESTION 2</vt:lpstr>
      <vt:lpstr> QUESTION 3</vt:lpstr>
      <vt:lpstr> QUESTION 4</vt:lpstr>
      <vt:lpstr> QUESTION 5</vt:lpstr>
      <vt:lpstr> QUESTION 6</vt:lpstr>
      <vt:lpstr> QUESTION 7</vt:lpstr>
      <vt:lpstr> QUESTION 8</vt:lpstr>
      <vt:lpstr> QUESTION 9</vt:lpstr>
      <vt:lpstr> QUESTION 10</vt:lpstr>
      <vt:lpstr> QUESTION 11</vt:lpstr>
      <vt:lpstr> QUESTION 12</vt:lpstr>
      <vt:lpstr> QUESTION 13</vt:lpstr>
      <vt:lpstr> QUESTION 14</vt:lpstr>
      <vt:lpstr> QUESTION 15</vt:lpstr>
      <vt:lpstr> QUESTION 16</vt:lpstr>
      <vt:lpstr> QUESTION 17</vt:lpstr>
      <vt:lpstr> QUESTION 18</vt:lpstr>
      <vt:lpstr> QUESTION 19</vt:lpstr>
      <vt:lpstr> QUESTION 20</vt:lpstr>
      <vt:lpstr> QUESTION 21</vt:lpstr>
      <vt:lpstr> QUESTION 22</vt:lpstr>
      <vt:lpstr> QUESTION 23</vt:lpstr>
      <vt:lpstr> QUESTION 24</vt:lpstr>
      <vt:lpstr> QUESTION 25</vt:lpstr>
      <vt:lpstr> QUESTION 26</vt:lpstr>
      <vt:lpstr> QUESTION 27</vt:lpstr>
      <vt:lpstr> QUESTION 28</vt:lpstr>
      <vt:lpstr> QUESTION 29</vt:lpstr>
      <vt:lpstr>  QUESTION 30 </vt:lpstr>
      <vt:lpstr>PowerPoint Presentation</vt:lpstr>
      <vt:lpstr>PowerPoint Presentation</vt:lpstr>
      <vt:lpstr> QUESTION 1</vt:lpstr>
      <vt:lpstr> QUESTION 2</vt:lpstr>
      <vt:lpstr> QUESTION 3</vt:lpstr>
      <vt:lpstr> QUESTION 4</vt:lpstr>
      <vt:lpstr> QUESTION 5</vt:lpstr>
      <vt:lpstr> QUESTION 6</vt:lpstr>
      <vt:lpstr> QUESTION 7</vt:lpstr>
      <vt:lpstr> QUESTION 8</vt:lpstr>
      <vt:lpstr> QUESTION 9</vt:lpstr>
      <vt:lpstr> QUESTION 10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59</cp:revision>
  <dcterms:created xsi:type="dcterms:W3CDTF">2015-05-19T08:25:08Z</dcterms:created>
  <dcterms:modified xsi:type="dcterms:W3CDTF">2015-06-03T08:37:27Z</dcterms:modified>
</cp:coreProperties>
</file>