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sldIdLst>
    <p:sldId id="316" r:id="rId2"/>
    <p:sldId id="322" r:id="rId3"/>
    <p:sldId id="317" r:id="rId4"/>
    <p:sldId id="318" r:id="rId5"/>
    <p:sldId id="319" r:id="rId6"/>
    <p:sldId id="320" r:id="rId7"/>
    <p:sldId id="321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48" r:id="rId20"/>
    <p:sldId id="349" r:id="rId21"/>
    <p:sldId id="350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43" r:id="rId30"/>
    <p:sldId id="344" r:id="rId31"/>
    <p:sldId id="345" r:id="rId32"/>
    <p:sldId id="346" r:id="rId33"/>
    <p:sldId id="347" r:id="rId34"/>
    <p:sldId id="315" r:id="rId35"/>
    <p:sldId id="308" r:id="rId36"/>
    <p:sldId id="351" r:id="rId37"/>
    <p:sldId id="309" r:id="rId38"/>
    <p:sldId id="310" r:id="rId39"/>
    <p:sldId id="311" r:id="rId40"/>
    <p:sldId id="312" r:id="rId41"/>
    <p:sldId id="313" r:id="rId42"/>
    <p:sldId id="314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05" autoAdjust="0"/>
    <p:restoredTop sz="94660"/>
  </p:normalViewPr>
  <p:slideViewPr>
    <p:cSldViewPr>
      <p:cViewPr varScale="1">
        <p:scale>
          <a:sx n="83" d="100"/>
          <a:sy n="83" d="100"/>
        </p:scale>
        <p:origin x="1541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C4B59-F899-465E-A5DF-F674D6A40ADE}" type="datetimeFigureOut">
              <a:rPr lang="en-ZA" smtClean="0"/>
              <a:t>2017/09/28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7D1CF-4CD9-4C2E-B5A8-A1A2CD2E73C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6554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66DA9-4CD5-4265-9128-F9AC50450112}" type="slidenum">
              <a:rPr lang="en-US" smtClean="0">
                <a:solidFill>
                  <a:prstClr val="black"/>
                </a:solidFill>
              </a:rPr>
              <a:pPr/>
              <a:t>35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066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0431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988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68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94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0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523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98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914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90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52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2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0A061-CD05-4DD2-BD6C-C0A6E7B793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9/28/2017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80127-2E4F-4720-A546-49D7111EBC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795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en.wikipedia.org/wiki/File:Seasons1.sv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4752529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n-US" sz="5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</a:t>
            </a:r>
          </a:p>
          <a:p>
            <a:pPr marL="0" lvl="0" indent="0" algn="ctr">
              <a:buNone/>
            </a:pPr>
            <a:r>
              <a:rPr lang="en-US" sz="5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the </a:t>
            </a:r>
          </a:p>
          <a:p>
            <a:pPr marL="0" lvl="0" indent="0" algn="ctr">
              <a:buNone/>
            </a:pPr>
            <a:r>
              <a:rPr lang="en-US" sz="5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SAASTA </a:t>
            </a:r>
          </a:p>
          <a:p>
            <a:pPr marL="0" lvl="0" indent="0" algn="ctr">
              <a:buNone/>
            </a:pPr>
            <a:r>
              <a:rPr lang="en-US" sz="54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AstroQuiz</a:t>
            </a:r>
            <a:r>
              <a:rPr lang="en-US" sz="5400" b="1" baseline="300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r>
              <a:rPr lang="en-US" sz="5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</a:p>
          <a:p>
            <a:pPr marL="0" lvl="0" indent="0" algn="ctr">
              <a:buNone/>
            </a:pPr>
            <a:r>
              <a:rPr lang="en-US" sz="5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FINALS</a:t>
            </a:r>
            <a:endParaRPr lang="en-ZA" sz="5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32275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8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4392489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 smtClean="0"/>
              <a:t>Heliocentric means around ____</a:t>
            </a:r>
          </a:p>
          <a:p>
            <a:pPr marL="0" indent="0">
              <a:buNone/>
            </a:pPr>
            <a:endParaRPr lang="en-US" sz="4000" b="1" dirty="0" smtClean="0"/>
          </a:p>
          <a:p>
            <a:pPr marL="2228850" lvl="4" indent="-514350">
              <a:buFont typeface="+mj-lt"/>
              <a:buAutoNum type="alphaUcPeriod"/>
            </a:pPr>
            <a:r>
              <a:rPr lang="en-US" sz="3600" dirty="0" smtClean="0"/>
              <a:t>Jupiter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600" dirty="0" smtClean="0"/>
              <a:t>The Sun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600" dirty="0" smtClean="0"/>
              <a:t>Neptune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600" dirty="0" smtClean="0"/>
              <a:t>Earth</a:t>
            </a:r>
            <a:endParaRPr lang="en-US" sz="3600" dirty="0"/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015910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9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4392489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Triton, Neptune’s moon, has an ocean made of liquid. Which liquid is this?</a:t>
            </a:r>
          </a:p>
          <a:p>
            <a:pPr marL="0" indent="0">
              <a:buNone/>
            </a:pPr>
            <a:endParaRPr lang="en-US" dirty="0"/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/>
              <a:t>Water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/>
              <a:t>Oxygen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/>
              <a:t>Nitrogen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/>
              <a:t>Hydrogen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4282132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10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1"/>
            <a:ext cx="8712968" cy="4205064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The greatest distance of a plane from the Sun is called its__________</a:t>
            </a:r>
          </a:p>
          <a:p>
            <a:pPr marL="0" indent="0">
              <a:buNone/>
            </a:pPr>
            <a:endParaRPr lang="en-US" sz="2800" dirty="0"/>
          </a:p>
          <a:p>
            <a:pPr marL="2228850" lvl="4" indent="-514350">
              <a:buFont typeface="+mj-lt"/>
              <a:buAutoNum type="alphaUcPeriod"/>
            </a:pPr>
            <a:r>
              <a:rPr lang="en-US" sz="2800" dirty="0" smtClean="0"/>
              <a:t>Aphelion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2800" dirty="0" smtClean="0"/>
              <a:t>Perihelion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2800" dirty="0" smtClean="0"/>
              <a:t>Helix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2800" dirty="0" smtClean="0"/>
              <a:t>eccentricity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2297108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11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1"/>
            <a:ext cx="8712968" cy="420506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4300" b="1" dirty="0" smtClean="0"/>
              <a:t>Planet Jupiter has a mass that is ____</a:t>
            </a:r>
          </a:p>
          <a:p>
            <a:pPr marL="0" indent="0">
              <a:buNone/>
            </a:pPr>
            <a:endParaRPr lang="en-US" sz="3500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Equal to the combined masses of Earth &amp; Mars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 </a:t>
            </a:r>
            <a:r>
              <a:rPr lang="en-US" dirty="0">
                <a:solidFill>
                  <a:prstClr val="black"/>
                </a:solidFill>
              </a:rPr>
              <a:t>Equal to the combined masses </a:t>
            </a:r>
            <a:r>
              <a:rPr lang="en-US" dirty="0" smtClean="0">
                <a:solidFill>
                  <a:prstClr val="black"/>
                </a:solidFill>
              </a:rPr>
              <a:t>of Saturn and Pluto</a:t>
            </a:r>
            <a:r>
              <a:rPr lang="en-US" dirty="0" smtClean="0"/>
              <a:t>                               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>
                <a:solidFill>
                  <a:prstClr val="black"/>
                </a:solidFill>
              </a:rPr>
              <a:t>Equal to the combined masses of </a:t>
            </a:r>
            <a:r>
              <a:rPr lang="en-US" dirty="0" smtClean="0"/>
              <a:t>Saturn, Neptune &amp; Uranus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Greater than the combined masses of all planets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97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12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320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/>
              <a:t>Which of the planets below have no moons at all?</a:t>
            </a:r>
          </a:p>
          <a:p>
            <a:pPr marL="0" indent="0">
              <a:buNone/>
            </a:pPr>
            <a:endParaRPr lang="en-US" dirty="0"/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Venus &amp; Mercury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Mercury &amp; Neptune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Uranus &amp; Neptune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Venus &amp; Uranus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7684424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13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 smtClean="0"/>
              <a:t>When the Earth is furthest from the sun, what season is it in the Northern hemisphere?</a:t>
            </a:r>
          </a:p>
          <a:p>
            <a:pPr marL="0" indent="0">
              <a:buNone/>
            </a:pPr>
            <a:endParaRPr lang="en-US" sz="2400" dirty="0"/>
          </a:p>
          <a:p>
            <a:pPr marL="2228850" lvl="4" indent="-514350">
              <a:buFont typeface="+mj-lt"/>
              <a:buAutoNum type="alphaUcPeriod"/>
            </a:pPr>
            <a:r>
              <a:rPr lang="en-US" sz="2800" dirty="0" smtClean="0"/>
              <a:t>Summer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2800" dirty="0" smtClean="0"/>
              <a:t>Winter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2800" dirty="0" smtClean="0"/>
              <a:t>Autumn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2800" dirty="0" smtClean="0"/>
              <a:t>Spring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924950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14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On which day of the year does the summer solstice occur?</a:t>
            </a:r>
          </a:p>
          <a:p>
            <a:pPr marL="0" indent="0">
              <a:buNone/>
            </a:pPr>
            <a:endParaRPr lang="en-US" dirty="0"/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/>
              <a:t>June 21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/>
              <a:t>Dec 21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/>
              <a:t>June 1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/>
              <a:t>Dec 01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3064854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15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1"/>
            <a:ext cx="8568952" cy="4205064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Which of the following is true about Orion? It is__</a:t>
            </a:r>
          </a:p>
          <a:p>
            <a:pPr marL="0" indent="0">
              <a:buNone/>
            </a:pPr>
            <a:endParaRPr lang="en-US" dirty="0"/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/>
              <a:t>O</a:t>
            </a:r>
            <a:r>
              <a:rPr lang="en-US" sz="3200" dirty="0" smtClean="0"/>
              <a:t>ne of the brighter stars in the sky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A constellation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The moon of one of the planets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An asteroid</a:t>
            </a:r>
          </a:p>
          <a:p>
            <a:pPr marL="514350" indent="-514350">
              <a:buFont typeface="+mj-lt"/>
              <a:buAutoNum type="alphaUcPeriod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63376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16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320481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A telescope’s magnification refers to its ability to ___</a:t>
            </a:r>
          </a:p>
          <a:p>
            <a:pPr marL="0" indent="0">
              <a:buNone/>
            </a:pPr>
            <a:endParaRPr lang="en-US" dirty="0"/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/>
              <a:t>E</a:t>
            </a:r>
            <a:r>
              <a:rPr lang="en-US" sz="3200" dirty="0" smtClean="0"/>
              <a:t>nlarge an image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/>
              <a:t>B</a:t>
            </a:r>
            <a:r>
              <a:rPr lang="en-US" sz="3200" dirty="0" smtClean="0"/>
              <a:t>ring an image closer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Collect light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Refract light</a:t>
            </a:r>
          </a:p>
          <a:p>
            <a:pPr marL="1771650" lvl="3" indent="-514350">
              <a:buFont typeface="+mj-lt"/>
              <a:buAutoNum type="alphaUcPeriod"/>
            </a:pPr>
            <a:endParaRPr lang="en-US" sz="3200" dirty="0" smtClean="0"/>
          </a:p>
          <a:p>
            <a:pPr marL="1771650" lvl="3" indent="-514350">
              <a:buFont typeface="+mj-lt"/>
              <a:buAutoNum type="alphaUcPeriod"/>
            </a:pPr>
            <a:endParaRPr lang="en-US" sz="3200" dirty="0" smtClean="0"/>
          </a:p>
          <a:p>
            <a:pPr marL="1771650" lvl="3" indent="-514350">
              <a:buFont typeface="+mj-lt"/>
              <a:buAutoNum type="alphaUcPeriod"/>
            </a:pP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34988741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ZA" sz="2400" b="1" dirty="0">
                <a:ea typeface="Calibri"/>
                <a:cs typeface="Times New Roman"/>
              </a:rPr>
              <a:t>THE FOLLOWING DIAGRAM SHOWS THE EARTH AT THE DIFFERENT POSITIONS AROUND THE SUN.</a:t>
            </a:r>
            <a:r>
              <a:rPr lang="en-ZA" sz="1600" dirty="0">
                <a:ea typeface="Calibri"/>
                <a:cs typeface="Times New Roman"/>
              </a:rPr>
              <a:t/>
            </a:r>
            <a:br>
              <a:rPr lang="en-ZA" sz="1600" dirty="0">
                <a:ea typeface="Calibri"/>
                <a:cs typeface="Times New Roman"/>
              </a:rPr>
            </a:br>
            <a:r>
              <a:rPr lang="en-ZA" sz="2400" b="1" dirty="0">
                <a:ea typeface="Calibri"/>
                <a:cs typeface="Times New Roman"/>
              </a:rPr>
              <a:t>USE THE DIAGRAM TO ANSWER QUESTIONS 17 - </a:t>
            </a:r>
            <a:r>
              <a:rPr lang="en-ZA" sz="2400" b="1" dirty="0" smtClean="0">
                <a:ea typeface="Calibri"/>
                <a:cs typeface="Times New Roman"/>
              </a:rPr>
              <a:t>23.</a:t>
            </a:r>
            <a:endParaRPr lang="en-ZA" sz="2400" dirty="0"/>
          </a:p>
        </p:txBody>
      </p:sp>
      <p:pic>
        <p:nvPicPr>
          <p:cNvPr id="4" name="Content Placeholder 3" descr="Seasons1.sv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04864"/>
            <a:ext cx="6163444" cy="34011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1891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fontAlgn="base">
              <a:lnSpc>
                <a:spcPct val="93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RULES OF THE </a:t>
            </a:r>
            <a:r>
              <a:rPr lang="en-US" altLang="en-US" b="1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QUIZ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4464497"/>
          </a:xfrm>
        </p:spPr>
        <p:txBody>
          <a:bodyPr>
            <a:noAutofit/>
          </a:bodyPr>
          <a:lstStyle/>
          <a:p>
            <a:pPr defTabSz="457200" eaLnBrk="0" fontAlgn="base" hangingPunct="0">
              <a:lnSpc>
                <a:spcPct val="83000"/>
              </a:lnSpc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400" dirty="0"/>
              <a:t>The audience must be silent throughout the quiz and </a:t>
            </a:r>
            <a:r>
              <a:rPr lang="en-US" sz="2400" b="1" dirty="0"/>
              <a:t>NOT</a:t>
            </a:r>
            <a:r>
              <a:rPr lang="en-US" sz="2400" dirty="0"/>
              <a:t> whisper </a:t>
            </a:r>
            <a:r>
              <a:rPr lang="en-US" sz="2400" dirty="0" smtClean="0"/>
              <a:t>to anyone.</a:t>
            </a:r>
            <a:endParaRPr lang="en-US" sz="2400" dirty="0"/>
          </a:p>
          <a:p>
            <a:pPr defTabSz="457200" eaLnBrk="0" fontAlgn="base" hangingPunct="0">
              <a:lnSpc>
                <a:spcPct val="83000"/>
              </a:lnSpc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400" dirty="0" smtClean="0"/>
              <a:t>No </a:t>
            </a:r>
            <a:r>
              <a:rPr lang="en-US" sz="2400" dirty="0"/>
              <a:t>resource material can be taken into the quiz venue.</a:t>
            </a:r>
          </a:p>
          <a:p>
            <a:pPr algn="just" defTabSz="457200" eaLnBrk="0" fontAlgn="base" hangingPunct="0">
              <a:lnSpc>
                <a:spcPct val="83000"/>
              </a:lnSpc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400" dirty="0"/>
              <a:t>Teams have up to 1 minute to discuss each answer and must reveal their answers immediately when the signal is given that the time is up.</a:t>
            </a:r>
          </a:p>
          <a:p>
            <a:pPr algn="just" defTabSz="457200" eaLnBrk="0" fontAlgn="base" hangingPunct="0">
              <a:lnSpc>
                <a:spcPct val="83000"/>
              </a:lnSpc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400" dirty="0"/>
              <a:t>The scores will be calculated and given after THE FIRST ten questions ONLY and overall winners will be announced at the Awards </a:t>
            </a:r>
            <a:r>
              <a:rPr lang="en-US" sz="2400" dirty="0" smtClean="0"/>
              <a:t>function in the evening.</a:t>
            </a:r>
            <a:endParaRPr lang="en-US" sz="2400" dirty="0"/>
          </a:p>
          <a:p>
            <a:pPr algn="just" defTabSz="457200" eaLnBrk="0" fontAlgn="base" hangingPunct="0">
              <a:lnSpc>
                <a:spcPct val="83000"/>
              </a:lnSpc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400" dirty="0"/>
              <a:t>The audience will get a chance to win prizes! </a:t>
            </a:r>
          </a:p>
          <a:p>
            <a:pPr algn="just" defTabSz="457200" eaLnBrk="0" fontAlgn="base" hangingPunct="0">
              <a:lnSpc>
                <a:spcPct val="83000"/>
              </a:lnSpc>
              <a:spcAft>
                <a:spcPct val="0"/>
              </a:spcAft>
              <a:buFont typeface="Arial" charset="0"/>
              <a:buChar char="•"/>
              <a:defRPr/>
            </a:pPr>
            <a:r>
              <a:rPr lang="en-US" sz="2400" dirty="0"/>
              <a:t>A tie-break will be settled on a “sudden death” basis, involving tied teams only (i.e. as soon as a team falls behind on correct answers, it is knocked out).</a:t>
            </a: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1674092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17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464497"/>
          </a:xfrm>
        </p:spPr>
        <p:txBody>
          <a:bodyPr>
            <a:normAutofit fontScale="40000" lnSpcReduction="20000"/>
          </a:bodyPr>
          <a:lstStyle/>
          <a:p>
            <a:pPr marL="1143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sz="9000" b="1" dirty="0">
                <a:solidFill>
                  <a:srgbClr val="000000"/>
                </a:solidFill>
                <a:ea typeface="Cambria"/>
              </a:rPr>
              <a:t>Which motion </a:t>
            </a:r>
            <a:r>
              <a:rPr lang="en-US" sz="9000" b="1" dirty="0" smtClean="0">
                <a:solidFill>
                  <a:srgbClr val="000000"/>
                </a:solidFill>
                <a:ea typeface="Cambria"/>
              </a:rPr>
              <a:t>does Path 2 in </a:t>
            </a:r>
            <a:r>
              <a:rPr lang="en-US" sz="9000" b="1" dirty="0">
                <a:solidFill>
                  <a:srgbClr val="000000"/>
                </a:solidFill>
                <a:ea typeface="Cambria"/>
              </a:rPr>
              <a:t>the diagram represent</a:t>
            </a:r>
            <a:r>
              <a:rPr lang="en-US" sz="9000" b="1" dirty="0" smtClean="0">
                <a:solidFill>
                  <a:srgbClr val="000000"/>
                </a:solidFill>
                <a:ea typeface="Cambria"/>
              </a:rPr>
              <a:t>?</a:t>
            </a:r>
          </a:p>
          <a:p>
            <a:pPr marL="11430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  <a:ea typeface="Cambria"/>
              </a:rPr>
              <a:t> </a:t>
            </a:r>
            <a:endParaRPr lang="en-ZA" sz="7000" dirty="0" smtClean="0">
              <a:solidFill>
                <a:srgbClr val="5A5A5A"/>
              </a:solidFill>
              <a:ea typeface="Cambria"/>
            </a:endParaRPr>
          </a:p>
          <a:p>
            <a:pPr marL="2343150" lvl="3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en-US" sz="7000" dirty="0" smtClean="0">
                <a:solidFill>
                  <a:srgbClr val="000000"/>
                </a:solidFill>
                <a:ea typeface="Cambria"/>
              </a:rPr>
              <a:t>Earth’s rotation </a:t>
            </a:r>
            <a:endParaRPr lang="en-ZA" sz="7000" dirty="0" smtClean="0">
              <a:solidFill>
                <a:srgbClr val="5A5A5A"/>
              </a:solidFill>
              <a:ea typeface="Cambria"/>
            </a:endParaRPr>
          </a:p>
          <a:p>
            <a:pPr marL="2343150" lvl="3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en-US" sz="7000" dirty="0" smtClean="0">
                <a:solidFill>
                  <a:srgbClr val="000000"/>
                </a:solidFill>
                <a:ea typeface="Cambria"/>
              </a:rPr>
              <a:t>the </a:t>
            </a:r>
            <a:r>
              <a:rPr lang="en-US" sz="7000" dirty="0">
                <a:solidFill>
                  <a:srgbClr val="000000"/>
                </a:solidFill>
                <a:ea typeface="Cambria"/>
              </a:rPr>
              <a:t>Sun’s rotation </a:t>
            </a:r>
            <a:endParaRPr lang="en-ZA" sz="7000" dirty="0">
              <a:solidFill>
                <a:srgbClr val="5A5A5A"/>
              </a:solidFill>
              <a:ea typeface="Cambria"/>
            </a:endParaRPr>
          </a:p>
          <a:p>
            <a:pPr marL="2343150" lvl="3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en-US" sz="7000" dirty="0" smtClean="0">
                <a:ea typeface="Cambria"/>
              </a:rPr>
              <a:t>Earth’s </a:t>
            </a:r>
            <a:r>
              <a:rPr lang="en-US" sz="7000" dirty="0">
                <a:ea typeface="Cambria"/>
              </a:rPr>
              <a:t>revolution</a:t>
            </a:r>
            <a:endParaRPr lang="en-ZA" sz="7000" dirty="0">
              <a:ea typeface="Cambria"/>
            </a:endParaRPr>
          </a:p>
          <a:p>
            <a:pPr marL="2343150" lvl="3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en-US" sz="7000" dirty="0" smtClean="0">
                <a:solidFill>
                  <a:srgbClr val="000000"/>
                </a:solidFill>
                <a:ea typeface="Cambria"/>
              </a:rPr>
              <a:t>the </a:t>
            </a:r>
            <a:r>
              <a:rPr lang="en-US" sz="7000" dirty="0">
                <a:solidFill>
                  <a:srgbClr val="000000"/>
                </a:solidFill>
                <a:ea typeface="Cambria"/>
              </a:rPr>
              <a:t>Sun’s revolution</a:t>
            </a:r>
            <a:endParaRPr lang="en-ZA" sz="7000" dirty="0">
              <a:solidFill>
                <a:srgbClr val="5A5A5A"/>
              </a:solidFill>
              <a:ea typeface="Cambria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947957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QUESTION </a:t>
            </a:r>
            <a:r>
              <a:rPr lang="en-ZA" b="1" dirty="0" smtClean="0"/>
              <a:t>18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What kind of an eclipse is represented in the diagram?</a:t>
            </a:r>
          </a:p>
          <a:p>
            <a:pPr marL="0" indent="0">
              <a:buNone/>
            </a:pPr>
            <a:endParaRPr lang="en-US" dirty="0"/>
          </a:p>
          <a:p>
            <a:pPr marL="1771650" lvl="3" indent="-514350">
              <a:buFont typeface="+mj-lt"/>
              <a:buAutoNum type="alphaUcPeriod"/>
            </a:pPr>
            <a:r>
              <a:rPr lang="en-US" sz="3600" dirty="0" smtClean="0"/>
              <a:t>Lunar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600" dirty="0" smtClean="0"/>
              <a:t>Solar</a:t>
            </a:r>
          </a:p>
          <a:p>
            <a:pPr marL="914400" lvl="1" indent="-514350">
              <a:buFont typeface="+mj-lt"/>
              <a:buAutoNum type="alphaUcPeriod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47879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19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7"/>
            <a:ext cx="8229600" cy="4392488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b="1" dirty="0">
                <a:solidFill>
                  <a:srgbClr val="000000"/>
                </a:solidFill>
                <a:latin typeface="Arial"/>
                <a:ea typeface="Cambria"/>
              </a:rPr>
              <a:t>Which Moon phase will usually be seen from Earth when the Moon is in 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Cambria"/>
              </a:rPr>
              <a:t>the </a:t>
            </a:r>
            <a:r>
              <a:rPr lang="en-US" b="1" dirty="0">
                <a:solidFill>
                  <a:srgbClr val="000000"/>
                </a:solidFill>
                <a:latin typeface="Arial"/>
                <a:ea typeface="Cambria"/>
              </a:rPr>
              <a:t>position </a:t>
            </a:r>
            <a:r>
              <a:rPr lang="en-US" b="1" dirty="0" smtClean="0">
                <a:solidFill>
                  <a:srgbClr val="000000"/>
                </a:solidFill>
                <a:latin typeface="Arial"/>
                <a:ea typeface="Cambria"/>
              </a:rPr>
              <a:t>above?</a:t>
            </a:r>
            <a:endParaRPr lang="en-ZA" dirty="0">
              <a:solidFill>
                <a:srgbClr val="5A5A5A"/>
              </a:solidFill>
              <a:latin typeface="Arial"/>
              <a:ea typeface="Cambria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>
                <a:solidFill>
                  <a:srgbClr val="5A5A5A"/>
                </a:solidFill>
                <a:latin typeface="Arial"/>
                <a:ea typeface="Cambria"/>
              </a:rPr>
              <a:t> </a:t>
            </a:r>
            <a:endParaRPr lang="en-ZA" dirty="0">
              <a:solidFill>
                <a:srgbClr val="5A5A5A"/>
              </a:solidFill>
              <a:latin typeface="Arial"/>
              <a:ea typeface="Cambria"/>
            </a:endParaRPr>
          </a:p>
          <a:p>
            <a:pPr marL="0"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en-US" dirty="0">
                <a:solidFill>
                  <a:srgbClr val="000000"/>
                </a:solidFill>
                <a:latin typeface="Arial"/>
                <a:ea typeface="Cambria"/>
              </a:rPr>
              <a:t> </a:t>
            </a:r>
            <a:endParaRPr lang="en-Z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788522"/>
            <a:ext cx="4934605" cy="1656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64908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20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At which position of the Earth will the Southern hemisphere experience summer?</a:t>
            </a:r>
          </a:p>
          <a:p>
            <a:pPr marL="0" indent="0">
              <a:buNone/>
            </a:pPr>
            <a:endParaRPr lang="en-US" sz="3600" b="1" dirty="0"/>
          </a:p>
          <a:p>
            <a:pPr marL="2457450" lvl="4" indent="-742950">
              <a:buFont typeface="+mj-lt"/>
              <a:buAutoNum type="alphaUcPeriod"/>
            </a:pPr>
            <a:r>
              <a:rPr lang="en-US" sz="2800" dirty="0" smtClean="0"/>
              <a:t>1</a:t>
            </a:r>
          </a:p>
          <a:p>
            <a:pPr marL="2457450" lvl="4" indent="-742950">
              <a:buFont typeface="+mj-lt"/>
              <a:buAutoNum type="alphaUcPeriod"/>
            </a:pPr>
            <a:r>
              <a:rPr lang="en-US" sz="2800" dirty="0" smtClean="0"/>
              <a:t>2</a:t>
            </a:r>
          </a:p>
          <a:p>
            <a:pPr marL="2457450" lvl="4" indent="-742950">
              <a:buFont typeface="+mj-lt"/>
              <a:buAutoNum type="alphaUcPeriod"/>
            </a:pPr>
            <a:r>
              <a:rPr lang="en-US" sz="2800" dirty="0" smtClean="0"/>
              <a:t>3</a:t>
            </a:r>
          </a:p>
          <a:p>
            <a:pPr marL="2457450" lvl="4" indent="-742950">
              <a:buFont typeface="+mj-lt"/>
              <a:buAutoNum type="alphaUcPeriod"/>
            </a:pPr>
            <a:r>
              <a:rPr lang="en-US" sz="2800" dirty="0"/>
              <a:t>4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23801977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21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3924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prstClr val="black"/>
                </a:solidFill>
              </a:rPr>
              <a:t>At which </a:t>
            </a:r>
            <a:r>
              <a:rPr lang="en-US" sz="3600" b="1" dirty="0" smtClean="0">
                <a:solidFill>
                  <a:prstClr val="black"/>
                </a:solidFill>
              </a:rPr>
              <a:t>positions </a:t>
            </a:r>
            <a:r>
              <a:rPr lang="en-US" sz="3600" b="1" dirty="0">
                <a:solidFill>
                  <a:prstClr val="black"/>
                </a:solidFill>
              </a:rPr>
              <a:t>of the Earth will </a:t>
            </a:r>
            <a:r>
              <a:rPr lang="en-US" sz="3600" b="1" dirty="0" smtClean="0">
                <a:solidFill>
                  <a:prstClr val="black"/>
                </a:solidFill>
              </a:rPr>
              <a:t>there be an equinox?</a:t>
            </a:r>
          </a:p>
          <a:p>
            <a:pPr marL="0" indent="0">
              <a:buNone/>
            </a:pPr>
            <a:endParaRPr lang="en-US" sz="3600" b="1" dirty="0">
              <a:solidFill>
                <a:prstClr val="black"/>
              </a:solidFill>
            </a:endParaRP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>
                <a:solidFill>
                  <a:prstClr val="black"/>
                </a:solidFill>
              </a:rPr>
              <a:t>1 &amp; 2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>
                <a:solidFill>
                  <a:prstClr val="black"/>
                </a:solidFill>
              </a:rPr>
              <a:t>2 &amp; 3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>
                <a:solidFill>
                  <a:prstClr val="black"/>
                </a:solidFill>
              </a:rPr>
              <a:t>3 &amp; 4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 smtClean="0"/>
              <a:t>2 &amp; 4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14023950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22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Approximately a</a:t>
            </a:r>
            <a:r>
              <a:rPr lang="en-US" b="1" dirty="0"/>
              <a:t>round</a:t>
            </a:r>
            <a:r>
              <a:rPr lang="en-US" b="1" dirty="0" smtClean="0"/>
              <a:t> </a:t>
            </a:r>
            <a:r>
              <a:rPr lang="en-US" b="1" dirty="0" smtClean="0"/>
              <a:t>which date will the Northern hemisphere get its summer solstice?</a:t>
            </a:r>
          </a:p>
          <a:p>
            <a:pPr marL="0" indent="0">
              <a:buNone/>
            </a:pPr>
            <a:endParaRPr lang="en-US" dirty="0"/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21 March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21 </a:t>
            </a:r>
            <a:r>
              <a:rPr lang="en-US" sz="3200" dirty="0"/>
              <a:t>J</a:t>
            </a:r>
            <a:r>
              <a:rPr lang="en-US" sz="3200" dirty="0" smtClean="0"/>
              <a:t>une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21 Dec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23 Sept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14036041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23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/>
          <a:lstStyle/>
          <a:p>
            <a:pPr marL="0" lvl="0" indent="0">
              <a:buNone/>
            </a:pPr>
            <a:r>
              <a:rPr lang="en-US" sz="3600" b="1" dirty="0">
                <a:solidFill>
                  <a:prstClr val="black"/>
                </a:solidFill>
              </a:rPr>
              <a:t>During an equinox, neither the Southern nor Northern pole is tilted towards the Sun.</a:t>
            </a:r>
          </a:p>
          <a:p>
            <a:pPr marL="0" lvl="0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/>
              <a:t>True</a:t>
            </a:r>
          </a:p>
          <a:p>
            <a:pPr marL="2228850" lvl="4" indent="-514350">
              <a:buFont typeface="+mj-lt"/>
              <a:buAutoNum type="alphaUcPeriod"/>
            </a:pPr>
            <a:r>
              <a:rPr lang="en-US" sz="3200" dirty="0">
                <a:solidFill>
                  <a:prstClr val="black"/>
                </a:solidFill>
              </a:rPr>
              <a:t>False</a:t>
            </a:r>
            <a:endParaRPr lang="en-ZA" sz="32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343518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24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464497"/>
          </a:xfrm>
        </p:spPr>
        <p:txBody>
          <a:bodyPr/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en-ZA" altLang="en-US" b="1" kern="0" dirty="0">
                <a:cs typeface="Arial"/>
              </a:rPr>
              <a:t>If your weight on Earth </a:t>
            </a:r>
            <a:r>
              <a:rPr lang="en-ZA" altLang="en-US" b="1" kern="0" dirty="0" smtClean="0">
                <a:cs typeface="Arial"/>
              </a:rPr>
              <a:t>is </a:t>
            </a:r>
            <a:r>
              <a:rPr lang="en-ZA" altLang="en-US" b="1" kern="0" dirty="0">
                <a:cs typeface="Arial"/>
              </a:rPr>
              <a:t>50 kg, what would your approximate weight be on the Sun and on the Moon?</a:t>
            </a:r>
          </a:p>
          <a:p>
            <a:pPr marL="0" lvl="0" indent="0" fontAlgn="base">
              <a:spcAft>
                <a:spcPct val="0"/>
              </a:spcAft>
              <a:buNone/>
            </a:pPr>
            <a:endParaRPr lang="en-ZA" altLang="en-US" b="1" kern="0" dirty="0">
              <a:cs typeface="Arial"/>
            </a:endParaRPr>
          </a:p>
          <a:p>
            <a:pPr marL="457200" lvl="1" indent="0" fontAlgn="base">
              <a:spcAft>
                <a:spcPct val="0"/>
              </a:spcAft>
              <a:buClr>
                <a:srgbClr val="FF3300"/>
              </a:buClr>
              <a:buNone/>
            </a:pPr>
            <a:r>
              <a:rPr lang="en-ZA" altLang="en-US" b="1" kern="0" dirty="0" smtClean="0">
                <a:cs typeface="Arial"/>
              </a:rPr>
              <a:t>A. 119 </a:t>
            </a:r>
            <a:r>
              <a:rPr lang="en-ZA" altLang="en-US" b="1" kern="0" dirty="0">
                <a:cs typeface="Arial"/>
              </a:rPr>
              <a:t>kg (Sun) and 115 kg (Moon)</a:t>
            </a:r>
          </a:p>
          <a:p>
            <a:pPr marL="457200" lvl="1" indent="0" fontAlgn="base">
              <a:spcAft>
                <a:spcPct val="0"/>
              </a:spcAft>
              <a:buClr>
                <a:srgbClr val="FF3300"/>
              </a:buClr>
              <a:buNone/>
            </a:pPr>
            <a:r>
              <a:rPr lang="en-ZA" altLang="en-US" b="1" kern="0" dirty="0" smtClean="0">
                <a:cs typeface="Arial"/>
              </a:rPr>
              <a:t>B. 873 </a:t>
            </a:r>
            <a:r>
              <a:rPr lang="en-ZA" altLang="en-US" b="1" kern="0" dirty="0">
                <a:cs typeface="Arial"/>
              </a:rPr>
              <a:t>kg (Sun) and 39 kg (Moon)</a:t>
            </a:r>
            <a:r>
              <a:rPr lang="en-ZA" altLang="en-US" kern="0" dirty="0">
                <a:cs typeface="Arial"/>
              </a:rPr>
              <a:t> </a:t>
            </a:r>
            <a:endParaRPr lang="en-ZA" altLang="en-US" b="1" kern="0" dirty="0">
              <a:cs typeface="Arial"/>
            </a:endParaRPr>
          </a:p>
          <a:p>
            <a:pPr marL="457200" lvl="1" indent="0" fontAlgn="base">
              <a:spcAft>
                <a:spcPct val="0"/>
              </a:spcAft>
              <a:buClr>
                <a:srgbClr val="FF3300"/>
              </a:buClr>
              <a:buNone/>
            </a:pPr>
            <a:r>
              <a:rPr lang="en-ZA" altLang="en-US" b="1" kern="0" dirty="0" smtClean="0">
                <a:cs typeface="Arial"/>
              </a:rPr>
              <a:t>C. 1000 </a:t>
            </a:r>
            <a:r>
              <a:rPr lang="en-ZA" altLang="en-US" b="1" kern="0" dirty="0">
                <a:cs typeface="Arial"/>
              </a:rPr>
              <a:t>kg (Sun) and 960 kg (Moon)</a:t>
            </a:r>
            <a:endParaRPr lang="en-US" altLang="en-US" b="1" kern="0" dirty="0">
              <a:cs typeface="Arial"/>
            </a:endParaRPr>
          </a:p>
          <a:p>
            <a:pPr marL="457200" lvl="1" indent="0" fontAlgn="base">
              <a:spcAft>
                <a:spcPct val="0"/>
              </a:spcAft>
              <a:buClr>
                <a:srgbClr val="FF3300"/>
              </a:buClr>
              <a:buNone/>
            </a:pPr>
            <a:r>
              <a:rPr lang="en-ZA" altLang="en-US" b="1" kern="0" dirty="0" smtClean="0">
                <a:cs typeface="Arial"/>
              </a:rPr>
              <a:t>D. 1353 </a:t>
            </a:r>
            <a:r>
              <a:rPr lang="en-ZA" altLang="en-US" b="1" kern="0" dirty="0">
                <a:cs typeface="Arial"/>
              </a:rPr>
              <a:t>kg (Sun) and 8 kg (Moon)</a:t>
            </a:r>
            <a:r>
              <a:rPr lang="en-GB" altLang="en-US" kern="0" dirty="0">
                <a:cs typeface="Arial"/>
              </a:rPr>
              <a:t> </a:t>
            </a:r>
            <a:endParaRPr lang="en-US" altLang="en-US" b="1" kern="0" dirty="0">
              <a:cs typeface="Arial"/>
            </a:endParaRPr>
          </a:p>
          <a:p>
            <a:pPr marL="0" indent="0">
              <a:buNone/>
            </a:pP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22825799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25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 fontScale="92500"/>
          </a:bodyPr>
          <a:lstStyle/>
          <a:p>
            <a:pPr marL="0" lvl="0" indent="0" defTabSz="457200" eaLnBrk="0" fontAlgn="base" hangingPunct="0">
              <a:spcAft>
                <a:spcPct val="0"/>
              </a:spcAft>
              <a:buNone/>
            </a:pPr>
            <a:r>
              <a:rPr lang="en-US" sz="3600" b="1" dirty="0">
                <a:cs typeface="Arial" panose="020B0604020202020204" pitchFamily="34" charset="0"/>
              </a:rPr>
              <a:t>The diameter of the Earth is 12 756 km. If a soccer field is 100 m long, how many soccer fields will fit in the Earth’s diameter</a:t>
            </a:r>
            <a:r>
              <a:rPr lang="en-US" sz="3600" b="1" dirty="0" smtClean="0">
                <a:cs typeface="Arial" panose="020B0604020202020204" pitchFamily="34" charset="0"/>
              </a:rPr>
              <a:t>?</a:t>
            </a:r>
          </a:p>
          <a:p>
            <a:pPr marL="0" lvl="0" indent="0" defTabSz="457200" eaLnBrk="0" fontAlgn="base" hangingPunct="0">
              <a:spcAft>
                <a:spcPct val="0"/>
              </a:spcAft>
              <a:buNone/>
            </a:pPr>
            <a:endParaRPr lang="en-US" sz="3600" b="1" dirty="0"/>
          </a:p>
          <a:p>
            <a:pPr marL="2914650" lvl="5" indent="-742950" defTabSz="457200">
              <a:buFont typeface="+mj-lt"/>
              <a:buAutoNum type="alphaUcPeriod"/>
            </a:pPr>
            <a:r>
              <a:rPr lang="en-US" sz="3200" dirty="0" smtClean="0">
                <a:cs typeface="Arial" panose="020B0604020202020204" pitchFamily="34" charset="0"/>
              </a:rPr>
              <a:t>127,560 </a:t>
            </a:r>
            <a:endParaRPr lang="en-US" sz="3200" dirty="0">
              <a:cs typeface="Arial" panose="020B0604020202020204" pitchFamily="34" charset="0"/>
            </a:endParaRPr>
          </a:p>
          <a:p>
            <a:pPr marL="2914650" lvl="5" indent="-742950" defTabSz="457200">
              <a:buFont typeface="+mj-lt"/>
              <a:buAutoNum type="alphaUcPeriod"/>
            </a:pPr>
            <a:r>
              <a:rPr lang="en-US" sz="3200" dirty="0" smtClean="0">
                <a:cs typeface="Arial" panose="020B0604020202020204" pitchFamily="34" charset="0"/>
              </a:rPr>
              <a:t>12,75600</a:t>
            </a:r>
            <a:endParaRPr lang="en-US" sz="3200" dirty="0">
              <a:cs typeface="Arial" panose="020B0604020202020204" pitchFamily="34" charset="0"/>
            </a:endParaRPr>
          </a:p>
          <a:p>
            <a:pPr marL="2914650" lvl="5" indent="-742950" defTabSz="457200">
              <a:buFont typeface="+mj-lt"/>
              <a:buAutoNum type="alphaUcPeriod"/>
            </a:pPr>
            <a:r>
              <a:rPr lang="en-US" sz="3200" dirty="0" smtClean="0">
                <a:cs typeface="Arial" panose="020B0604020202020204" pitchFamily="34" charset="0"/>
              </a:rPr>
              <a:t>12756000</a:t>
            </a:r>
            <a:endParaRPr lang="en-US" sz="3200" dirty="0">
              <a:cs typeface="Arial" panose="020B0604020202020204" pitchFamily="34" charset="0"/>
            </a:endParaRPr>
          </a:p>
          <a:p>
            <a:pPr marL="2914650" lvl="5" indent="-742950" defTabSz="457200">
              <a:buFont typeface="+mj-lt"/>
              <a:buAutoNum type="alphaUcPeriod"/>
            </a:pPr>
            <a:r>
              <a:rPr lang="en-US" sz="3200" dirty="0" smtClean="0">
                <a:cs typeface="Arial" panose="020B0604020202020204" pitchFamily="34" charset="0"/>
              </a:rPr>
              <a:t>12756</a:t>
            </a:r>
            <a:endParaRPr lang="en-ZA" sz="32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074172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26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>
            <a:normAutofit fontScale="92500" lnSpcReduction="10000"/>
          </a:bodyPr>
          <a:lstStyle/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ZA" altLang="en-US" sz="3600" b="1" kern="0" dirty="0">
                <a:cs typeface="Arial"/>
              </a:rPr>
              <a:t>At 1 000 kilometres per hour, how long would it take a spacecraft to go from Venus to the Sun? (distance between the Sun and Venus =108 x 10</a:t>
            </a:r>
            <a:r>
              <a:rPr lang="en-ZA" altLang="en-US" sz="3600" b="1" kern="0" baseline="30000" dirty="0">
                <a:cs typeface="Arial"/>
              </a:rPr>
              <a:t>6 </a:t>
            </a:r>
            <a:r>
              <a:rPr lang="en-ZA" altLang="en-US" sz="3600" b="1" kern="0" dirty="0">
                <a:cs typeface="Arial"/>
              </a:rPr>
              <a:t>km)</a:t>
            </a: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ZA" altLang="en-US" sz="2000" b="1" kern="0" dirty="0">
              <a:cs typeface="Arial"/>
            </a:endParaRPr>
          </a:p>
          <a:p>
            <a:pPr marL="1257300" lvl="2" indent="-45720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sz="3000" kern="0" dirty="0">
                <a:cs typeface="Arial"/>
              </a:rPr>
              <a:t>       </a:t>
            </a:r>
            <a:r>
              <a:rPr lang="en-US" altLang="en-US" sz="3000" kern="0" dirty="0" smtClean="0">
                <a:cs typeface="Arial"/>
              </a:rPr>
              <a:t>4,7 </a:t>
            </a:r>
            <a:r>
              <a:rPr lang="en-US" altLang="en-US" sz="3000" kern="0" dirty="0">
                <a:cs typeface="Arial"/>
              </a:rPr>
              <a:t>years</a:t>
            </a:r>
          </a:p>
          <a:p>
            <a:pPr marL="1314450" lvl="2" indent="-5143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sz="3000" kern="0" dirty="0">
                <a:cs typeface="Arial"/>
              </a:rPr>
              <a:t>     </a:t>
            </a:r>
            <a:r>
              <a:rPr lang="en-US" altLang="en-US" sz="3000" kern="0" dirty="0" smtClean="0">
                <a:cs typeface="Arial"/>
              </a:rPr>
              <a:t>107 </a:t>
            </a:r>
            <a:r>
              <a:rPr lang="en-US" altLang="en-US" sz="3000" kern="0" dirty="0">
                <a:cs typeface="Arial"/>
              </a:rPr>
              <a:t>748 hours</a:t>
            </a:r>
          </a:p>
          <a:p>
            <a:pPr marL="1314450" lvl="2" indent="-5143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sz="3000" kern="0" dirty="0">
                <a:cs typeface="Arial"/>
              </a:rPr>
              <a:t>     </a:t>
            </a:r>
            <a:r>
              <a:rPr lang="en-US" altLang="en-US" sz="3000" kern="0" dirty="0" smtClean="0">
                <a:cs typeface="Arial"/>
              </a:rPr>
              <a:t>15,2 </a:t>
            </a:r>
            <a:r>
              <a:rPr lang="en-US" altLang="en-US" sz="3000" kern="0" dirty="0">
                <a:cs typeface="Arial"/>
              </a:rPr>
              <a:t>days</a:t>
            </a:r>
          </a:p>
          <a:p>
            <a:pPr marL="1314450" lvl="2" indent="-5143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sz="3000" kern="0" dirty="0">
                <a:cs typeface="Arial"/>
              </a:rPr>
              <a:t>     </a:t>
            </a:r>
            <a:r>
              <a:rPr lang="en-US" altLang="en-US" sz="3000" kern="0" dirty="0" smtClean="0">
                <a:cs typeface="Arial"/>
              </a:rPr>
              <a:t>21,1 </a:t>
            </a:r>
            <a:r>
              <a:rPr lang="en-US" altLang="en-US" sz="3000" kern="0" dirty="0">
                <a:cs typeface="Arial"/>
              </a:rPr>
              <a:t>hours</a:t>
            </a:r>
            <a:endParaRPr lang="en-ZA" altLang="en-US" sz="3000" kern="0" dirty="0">
              <a:cs typeface="Arial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96045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1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4525963"/>
          </a:xfrm>
        </p:spPr>
        <p:txBody>
          <a:bodyPr/>
          <a:lstStyle/>
          <a:p>
            <a:pPr marL="0" lvl="0" indent="0" algn="just">
              <a:buNone/>
            </a:pPr>
            <a:r>
              <a:rPr lang="en-US" sz="4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Milky Way Galaxy is best observed from the Southern than Northern hemisphere.</a:t>
            </a:r>
          </a:p>
          <a:p>
            <a:pPr marL="0" lvl="0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 marL="2000250" lvl="3" indent="-742950">
              <a:buFont typeface="+mj-lt"/>
              <a:buAutoNum type="alphaU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</a:p>
          <a:p>
            <a:pPr marL="2000250" lvl="3" indent="-742950">
              <a:buFont typeface="+mj-lt"/>
              <a:buAutoNum type="alphaUcPeriod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8093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27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1"/>
            <a:ext cx="8928992" cy="42770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en-US" sz="4400" b="1" kern="0" dirty="0">
                <a:solidFill>
                  <a:srgbClr val="000000"/>
                </a:solidFill>
                <a:ea typeface="+mj-ea"/>
                <a:cs typeface="Arial"/>
              </a:rPr>
              <a:t>The three nearest stars to the </a:t>
            </a:r>
            <a:r>
              <a:rPr lang="en-US" altLang="en-US" sz="4400" b="1" kern="0" dirty="0" smtClean="0">
                <a:solidFill>
                  <a:srgbClr val="000000"/>
                </a:solidFill>
                <a:ea typeface="+mj-ea"/>
                <a:cs typeface="Arial"/>
              </a:rPr>
              <a:t>Sun are _</a:t>
            </a:r>
          </a:p>
          <a:p>
            <a:pPr marL="0" indent="0">
              <a:buNone/>
            </a:pPr>
            <a:endParaRPr lang="en-US" altLang="en-US" sz="2400" kern="0" dirty="0" smtClean="0">
              <a:solidFill>
                <a:srgbClr val="000000"/>
              </a:solidFill>
              <a:ea typeface="+mj-ea"/>
              <a:cs typeface="Arial"/>
            </a:endParaRPr>
          </a:p>
          <a:p>
            <a:pPr marL="1314450" lvl="2" indent="-514350" fontAlgn="base">
              <a:spcAft>
                <a:spcPct val="0"/>
              </a:spcAft>
              <a:buFont typeface="+mj-lt"/>
              <a:buAutoNum type="alphaUcPeriod"/>
            </a:pPr>
            <a:r>
              <a:rPr lang="en-US" altLang="en-US" sz="3200" kern="0" dirty="0" smtClean="0">
                <a:solidFill>
                  <a:srgbClr val="000000"/>
                </a:solidFill>
                <a:cs typeface="Arial"/>
              </a:rPr>
              <a:t>Spica</a:t>
            </a:r>
            <a:r>
              <a:rPr lang="en-US" altLang="en-US" sz="3200" kern="0" dirty="0">
                <a:solidFill>
                  <a:srgbClr val="000000"/>
                </a:solidFill>
                <a:cs typeface="Arial"/>
              </a:rPr>
              <a:t>, Betelgeuse, Rigel</a:t>
            </a:r>
          </a:p>
          <a:p>
            <a:pPr marL="1314450" lvl="2" indent="-514350" fontAlgn="base">
              <a:spcAft>
                <a:spcPct val="0"/>
              </a:spcAft>
              <a:buFont typeface="+mj-lt"/>
              <a:buAutoNum type="alphaUcPeriod"/>
            </a:pPr>
            <a:r>
              <a:rPr lang="en-US" altLang="en-US" sz="3200" kern="0" dirty="0" smtClean="0">
                <a:solidFill>
                  <a:srgbClr val="000000"/>
                </a:solidFill>
                <a:cs typeface="Arial"/>
              </a:rPr>
              <a:t>Aldebaran</a:t>
            </a:r>
            <a:r>
              <a:rPr lang="en-US" altLang="en-US" sz="3200" kern="0" dirty="0">
                <a:solidFill>
                  <a:srgbClr val="000000"/>
                </a:solidFill>
                <a:cs typeface="Arial"/>
              </a:rPr>
              <a:t>, </a:t>
            </a:r>
            <a:r>
              <a:rPr lang="en-US" altLang="en-US" sz="3200" kern="0" dirty="0" err="1">
                <a:solidFill>
                  <a:srgbClr val="000000"/>
                </a:solidFill>
                <a:cs typeface="Arial"/>
              </a:rPr>
              <a:t>Acturus</a:t>
            </a:r>
            <a:r>
              <a:rPr lang="en-US" altLang="en-US" sz="3200" kern="0" dirty="0">
                <a:solidFill>
                  <a:srgbClr val="000000"/>
                </a:solidFill>
                <a:cs typeface="Arial"/>
              </a:rPr>
              <a:t>, Polaris</a:t>
            </a:r>
          </a:p>
          <a:p>
            <a:pPr marL="1314450" lvl="2" indent="-514350" fontAlgn="base">
              <a:spcAft>
                <a:spcPct val="0"/>
              </a:spcAft>
              <a:buFont typeface="+mj-lt"/>
              <a:buAutoNum type="alphaUcPeriod"/>
            </a:pPr>
            <a:r>
              <a:rPr lang="en-US" altLang="en-US" sz="3200" kern="0" dirty="0" err="1" smtClean="0">
                <a:cs typeface="Arial"/>
              </a:rPr>
              <a:t>Proxima</a:t>
            </a:r>
            <a:r>
              <a:rPr lang="en-US" altLang="en-US" sz="3200" kern="0" dirty="0" smtClean="0">
                <a:cs typeface="Arial"/>
              </a:rPr>
              <a:t> </a:t>
            </a:r>
            <a:r>
              <a:rPr lang="en-US" altLang="en-US" sz="3200" kern="0" dirty="0">
                <a:cs typeface="Arial"/>
              </a:rPr>
              <a:t>Centauri, </a:t>
            </a:r>
            <a:r>
              <a:rPr lang="en-US" altLang="en-US" sz="3200" kern="0" dirty="0" smtClean="0">
                <a:cs typeface="Arial"/>
              </a:rPr>
              <a:t>Alpha </a:t>
            </a:r>
            <a:r>
              <a:rPr lang="en-US" altLang="en-US" sz="3200" kern="0" dirty="0">
                <a:cs typeface="Arial"/>
              </a:rPr>
              <a:t>Centauri, </a:t>
            </a:r>
            <a:r>
              <a:rPr lang="en-US" altLang="en-US" sz="3200" kern="0" dirty="0" smtClean="0">
                <a:cs typeface="Arial"/>
              </a:rPr>
              <a:t>Bernard star</a:t>
            </a:r>
            <a:endParaRPr lang="en-US" altLang="en-US" sz="3200" kern="0" dirty="0">
              <a:cs typeface="Arial"/>
            </a:endParaRPr>
          </a:p>
          <a:p>
            <a:pPr marL="1314450" lvl="2" indent="-514350" fontAlgn="base">
              <a:spcAft>
                <a:spcPct val="0"/>
              </a:spcAft>
              <a:buFont typeface="+mj-lt"/>
              <a:buAutoNum type="alphaUcPeriod"/>
            </a:pPr>
            <a:r>
              <a:rPr lang="en-US" altLang="en-US" sz="3200" kern="0" dirty="0" err="1" smtClean="0">
                <a:solidFill>
                  <a:srgbClr val="000000"/>
                </a:solidFill>
                <a:cs typeface="Arial"/>
              </a:rPr>
              <a:t>Proxima</a:t>
            </a:r>
            <a:r>
              <a:rPr lang="en-US" altLang="en-US" sz="3200" kern="0" dirty="0" smtClean="0">
                <a:solidFill>
                  <a:srgbClr val="000000"/>
                </a:solidFill>
                <a:cs typeface="Arial"/>
              </a:rPr>
              <a:t> </a:t>
            </a:r>
            <a:r>
              <a:rPr lang="en-US" altLang="en-US" sz="3200" kern="0" dirty="0">
                <a:solidFill>
                  <a:srgbClr val="000000"/>
                </a:solidFill>
                <a:cs typeface="Arial"/>
              </a:rPr>
              <a:t>C</a:t>
            </a:r>
            <a:r>
              <a:rPr lang="en-US" altLang="en-US" sz="3200" kern="0" dirty="0" smtClean="0">
                <a:solidFill>
                  <a:srgbClr val="000000"/>
                </a:solidFill>
                <a:cs typeface="Arial"/>
              </a:rPr>
              <a:t>entauri, Rigel and Spica</a:t>
            </a:r>
            <a:endParaRPr lang="en-US" altLang="en-US" sz="3200" kern="0" dirty="0">
              <a:solidFill>
                <a:srgbClr val="000000"/>
              </a:solidFill>
              <a:cs typeface="Arial"/>
            </a:endParaRPr>
          </a:p>
          <a:p>
            <a:pPr marL="2228850" lvl="4" indent="-514350">
              <a:buFont typeface="+mj-lt"/>
              <a:buAutoNum type="alphaUcPeriod"/>
            </a:pPr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8744502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28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1"/>
            <a:ext cx="8928992" cy="4205064"/>
          </a:xfrm>
        </p:spPr>
        <p:txBody>
          <a:bodyPr>
            <a:normAutofit fontScale="70000" lnSpcReduction="20000"/>
          </a:bodyPr>
          <a:lstStyle/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ZA" sz="4600" b="1" dirty="0">
                <a:ea typeface="Calibri"/>
              </a:rPr>
              <a:t>The concept “habitable zone” of a star refers </a:t>
            </a:r>
            <a:r>
              <a:rPr lang="en-ZA" sz="4600" b="1" dirty="0" smtClean="0">
                <a:ea typeface="Calibri"/>
              </a:rPr>
              <a:t>to___</a:t>
            </a: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ZA" dirty="0">
              <a:ea typeface="Cambria"/>
            </a:endParaRPr>
          </a:p>
          <a:p>
            <a:pPr marL="1085850" indent="-514350">
              <a:lnSpc>
                <a:spcPct val="115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ZA" sz="3400" dirty="0" smtClean="0">
                <a:ea typeface="Calibri"/>
              </a:rPr>
              <a:t>The </a:t>
            </a:r>
            <a:r>
              <a:rPr lang="en-ZA" sz="3400" dirty="0">
                <a:ea typeface="Calibri"/>
              </a:rPr>
              <a:t>area around a star where the temperature does not change</a:t>
            </a:r>
            <a:endParaRPr lang="en-ZA" sz="3400" dirty="0">
              <a:ea typeface="Cambria"/>
            </a:endParaRPr>
          </a:p>
          <a:p>
            <a:pPr marL="1085850" indent="-514350">
              <a:lnSpc>
                <a:spcPct val="115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ZA" sz="3400" dirty="0" smtClean="0">
                <a:ea typeface="Calibri"/>
              </a:rPr>
              <a:t>The </a:t>
            </a:r>
            <a:r>
              <a:rPr lang="en-ZA" sz="3400" dirty="0">
                <a:ea typeface="Calibri"/>
              </a:rPr>
              <a:t>area around a star where there is a possibility of finding liquid water</a:t>
            </a:r>
            <a:endParaRPr lang="en-ZA" sz="3400" dirty="0">
              <a:ea typeface="Cambria"/>
            </a:endParaRPr>
          </a:p>
          <a:p>
            <a:pPr marL="1085850" indent="-514350">
              <a:lnSpc>
                <a:spcPct val="115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ZA" sz="3400" dirty="0" smtClean="0">
                <a:ea typeface="Calibri"/>
              </a:rPr>
              <a:t>The </a:t>
            </a:r>
            <a:r>
              <a:rPr lang="en-ZA" sz="3400" dirty="0">
                <a:ea typeface="Calibri"/>
              </a:rPr>
              <a:t>area around a star where human beings are found</a:t>
            </a:r>
            <a:endParaRPr lang="en-ZA" sz="3400" dirty="0">
              <a:ea typeface="Cambria"/>
            </a:endParaRPr>
          </a:p>
          <a:p>
            <a:pPr marL="1085850" indent="-514350">
              <a:lnSpc>
                <a:spcPct val="115000"/>
              </a:lnSpc>
              <a:spcAft>
                <a:spcPts val="1000"/>
              </a:spcAft>
              <a:buFont typeface="+mj-lt"/>
              <a:buAutoNum type="alphaUcPeriod"/>
            </a:pPr>
            <a:r>
              <a:rPr lang="en-ZA" sz="3400" dirty="0" smtClean="0">
                <a:ea typeface="Calibri"/>
              </a:rPr>
              <a:t>The </a:t>
            </a:r>
            <a:r>
              <a:rPr lang="en-ZA" sz="3400" dirty="0">
                <a:ea typeface="Calibri"/>
              </a:rPr>
              <a:t>area around a star where other small stars can be found</a:t>
            </a:r>
            <a:endParaRPr lang="en-ZA" sz="3400" dirty="0">
              <a:ea typeface="Cambria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236265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29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4464497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ZA" sz="3900" b="1" dirty="0">
                <a:ea typeface="Cambria"/>
              </a:rPr>
              <a:t>If the Earth has a radius of 6378 kilometres, what will  its circumference (c) be in kilometres? 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ZA" sz="3900" b="1" dirty="0">
                <a:ea typeface="Cambria"/>
              </a:rPr>
              <a:t>NB: C = 2 π r , π = 3.14</a:t>
            </a:r>
          </a:p>
          <a:p>
            <a:pPr marL="3143250" lvl="6" indent="-514350">
              <a:lnSpc>
                <a:spcPct val="150000"/>
              </a:lnSpc>
              <a:buFont typeface="+mj-lt"/>
              <a:buAutoNum type="alphaUcPeriod"/>
            </a:pPr>
            <a:r>
              <a:rPr lang="en-ZA" sz="2700" b="1" dirty="0" smtClean="0">
                <a:ea typeface="Cambria"/>
              </a:rPr>
              <a:t>40053,84</a:t>
            </a:r>
            <a:endParaRPr lang="en-ZA" sz="2700" b="1" dirty="0">
              <a:ea typeface="Cambria"/>
            </a:endParaRPr>
          </a:p>
          <a:p>
            <a:pPr marL="3143250" lvl="6" indent="-514350">
              <a:lnSpc>
                <a:spcPct val="150000"/>
              </a:lnSpc>
              <a:buFont typeface="+mj-lt"/>
              <a:buAutoNum type="alphaUcPeriod"/>
            </a:pPr>
            <a:r>
              <a:rPr lang="en-ZA" sz="2700" b="1" dirty="0" smtClean="0">
                <a:ea typeface="Cambria"/>
              </a:rPr>
              <a:t>4,0053 </a:t>
            </a:r>
            <a:r>
              <a:rPr lang="en-ZA" sz="2700" b="1" dirty="0">
                <a:ea typeface="Cambria"/>
              </a:rPr>
              <a:t>x 105</a:t>
            </a:r>
          </a:p>
          <a:p>
            <a:pPr marL="3143250" lvl="6" indent="-514350">
              <a:lnSpc>
                <a:spcPct val="150000"/>
              </a:lnSpc>
              <a:buFont typeface="+mj-lt"/>
              <a:buAutoNum type="alphaUcPeriod"/>
            </a:pPr>
            <a:r>
              <a:rPr lang="en-ZA" sz="2700" b="1" dirty="0" smtClean="0">
                <a:ea typeface="Cambria"/>
              </a:rPr>
              <a:t>4,0053 </a:t>
            </a:r>
            <a:r>
              <a:rPr lang="en-ZA" sz="2700" b="1" dirty="0">
                <a:ea typeface="Cambria"/>
              </a:rPr>
              <a:t>x 106</a:t>
            </a:r>
          </a:p>
          <a:p>
            <a:pPr marL="3143250" lvl="6" indent="-514350">
              <a:lnSpc>
                <a:spcPct val="150000"/>
              </a:lnSpc>
              <a:buFont typeface="+mj-lt"/>
              <a:buAutoNum type="alphaUcPeriod"/>
            </a:pPr>
            <a:r>
              <a:rPr lang="en-ZA" sz="2700" b="1" dirty="0" smtClean="0">
                <a:ea typeface="Cambria"/>
              </a:rPr>
              <a:t>40,0053 </a:t>
            </a:r>
            <a:r>
              <a:rPr lang="en-ZA" sz="2700" b="1" dirty="0">
                <a:ea typeface="Cambria"/>
              </a:rPr>
              <a:t>x 107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047759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30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525963"/>
          </a:xfrm>
        </p:spPr>
        <p:txBody>
          <a:bodyPr>
            <a:norm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3600" b="1" dirty="0">
                <a:cs typeface="Arial" charset="0"/>
              </a:rPr>
              <a:t>Apart from the Moon, which other place in our solar system has </a:t>
            </a:r>
            <a:r>
              <a:rPr lang="en-US" sz="3600" b="1" dirty="0" smtClean="0">
                <a:cs typeface="Arial" charset="0"/>
              </a:rPr>
              <a:t>been visited by human beings?</a:t>
            </a:r>
            <a:endParaRPr lang="en-US" sz="3600" b="1" dirty="0">
              <a:cs typeface="Arial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dirty="0">
              <a:cs typeface="Arial" charset="0"/>
            </a:endParaRPr>
          </a:p>
          <a:p>
            <a:pPr marL="2571750" lvl="4" indent="-7429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3200" dirty="0" smtClean="0">
                <a:cs typeface="Arial" charset="0"/>
              </a:rPr>
              <a:t>Venus</a:t>
            </a:r>
            <a:endParaRPr lang="en-US" sz="3200" dirty="0">
              <a:cs typeface="Arial" charset="0"/>
            </a:endParaRPr>
          </a:p>
          <a:p>
            <a:pPr marL="2571750" lvl="4" indent="-7429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3200" dirty="0" smtClean="0">
                <a:cs typeface="Arial" charset="0"/>
              </a:rPr>
              <a:t>Saturn</a:t>
            </a:r>
            <a:endParaRPr lang="en-US" sz="3200" dirty="0">
              <a:cs typeface="Arial" charset="0"/>
            </a:endParaRPr>
          </a:p>
          <a:p>
            <a:pPr marL="2571750" lvl="4" indent="-7429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3200" dirty="0" smtClean="0">
                <a:cs typeface="Arial" charset="0"/>
              </a:rPr>
              <a:t>None</a:t>
            </a:r>
          </a:p>
          <a:p>
            <a:pPr marL="2571750" lvl="4" indent="-7429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3200" dirty="0" smtClean="0">
                <a:cs typeface="Arial" charset="0"/>
              </a:rPr>
              <a:t>Mars</a:t>
            </a:r>
          </a:p>
          <a:p>
            <a:pPr marL="1828800" lvl="4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36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3148164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sz="7200" b="1" dirty="0">
                <a:solidFill>
                  <a:prstClr val="black"/>
                </a:solidFill>
              </a:rPr>
              <a:t>THANK YOU </a:t>
            </a:r>
          </a:p>
          <a:p>
            <a:pPr marL="0" lvl="0" indent="0" algn="ctr">
              <a:buNone/>
            </a:pPr>
            <a:r>
              <a:rPr lang="en-US" sz="7200" b="1" dirty="0">
                <a:solidFill>
                  <a:prstClr val="black"/>
                </a:solidFill>
              </a:rPr>
              <a:t>FOR PARTICIPATING</a:t>
            </a:r>
            <a:endParaRPr lang="en-ZA" sz="7200" b="1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960532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0"/>
            <a:ext cx="9144000" cy="5805264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n-US" sz="5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endParaRPr lang="en-US" sz="54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r>
              <a:rPr lang="en-US" sz="5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SUDDEN DEATH </a:t>
            </a:r>
          </a:p>
          <a:p>
            <a:pPr marL="0" lvl="0" indent="0" algn="ctr">
              <a:buNone/>
            </a:pPr>
            <a:r>
              <a:rPr lang="en-US" sz="5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 BREAKERS</a:t>
            </a:r>
            <a:endParaRPr lang="en-ZA" sz="5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6068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686800" cy="406104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800" b="1" dirty="0" smtClean="0"/>
              <a:t>PLEASE REMEMBER:</a:t>
            </a:r>
            <a:endParaRPr lang="en-ZA" sz="4800" b="1" dirty="0"/>
          </a:p>
          <a:p>
            <a:pPr marL="0" indent="0" algn="ctr">
              <a:buNone/>
            </a:pPr>
            <a:r>
              <a:rPr lang="en-US" sz="4800" dirty="0" smtClean="0"/>
              <a:t>The first school to get the answer correct is the winner.</a:t>
            </a:r>
          </a:p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r>
              <a:rPr lang="en-US" sz="4800" b="1" dirty="0" smtClean="0"/>
              <a:t>GOOD LUCK!</a:t>
            </a:r>
            <a:endParaRPr lang="en-ZA" sz="4800" b="1" dirty="0"/>
          </a:p>
        </p:txBody>
      </p:sp>
    </p:spTree>
    <p:extLst>
      <p:ext uri="{BB962C8B-B14F-4D97-AF65-F5344CB8AC3E}">
        <p14:creationId xmlns:p14="http://schemas.microsoft.com/office/powerpoint/2010/main" val="32792107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 1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36505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ZA" altLang="en-US" sz="4000" b="1" kern="0" dirty="0">
                <a:solidFill>
                  <a:srgbClr val="000000"/>
                </a:solidFill>
                <a:latin typeface="Arial"/>
                <a:cs typeface="Arial"/>
              </a:rPr>
              <a:t>The tilt of the Earth’s spin axis </a:t>
            </a:r>
            <a:r>
              <a:rPr lang="en-ZA" altLang="en-US" sz="4000" b="1" kern="0" dirty="0" smtClean="0">
                <a:solidFill>
                  <a:srgbClr val="000000"/>
                </a:solidFill>
                <a:latin typeface="Arial"/>
                <a:cs typeface="Arial"/>
              </a:rPr>
              <a:t>causes ______</a:t>
            </a:r>
            <a:endParaRPr lang="en-ZA" altLang="en-US" sz="40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ZA" altLang="en-US" kern="0" dirty="0">
                <a:solidFill>
                  <a:srgbClr val="000000"/>
                </a:solidFill>
                <a:latin typeface="Arial"/>
                <a:cs typeface="Arial"/>
              </a:rPr>
              <a:t> </a:t>
            </a:r>
          </a:p>
          <a:p>
            <a:pPr marL="2457450" lvl="4" indent="-7429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ZA" altLang="en-US" sz="3600" kern="0" dirty="0" smtClean="0">
                <a:latin typeface="Arial"/>
                <a:cs typeface="Arial"/>
              </a:rPr>
              <a:t>the seasons</a:t>
            </a:r>
          </a:p>
          <a:p>
            <a:pPr marL="2457450" lvl="4" indent="-7429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ZA" altLang="en-US" sz="3600" kern="0" dirty="0" smtClean="0">
                <a:solidFill>
                  <a:srgbClr val="000000"/>
                </a:solidFill>
                <a:latin typeface="Arial"/>
                <a:cs typeface="Arial"/>
              </a:rPr>
              <a:t>day </a:t>
            </a:r>
            <a:r>
              <a:rPr lang="en-ZA" altLang="en-US" sz="3600" kern="0" dirty="0">
                <a:solidFill>
                  <a:srgbClr val="000000"/>
                </a:solidFill>
                <a:latin typeface="Arial"/>
                <a:cs typeface="Arial"/>
              </a:rPr>
              <a:t>and night.</a:t>
            </a:r>
          </a:p>
          <a:p>
            <a:pPr marL="2457450" lvl="4" indent="-7429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ZA" altLang="en-US" sz="3600" kern="0" dirty="0" smtClean="0">
                <a:solidFill>
                  <a:srgbClr val="000000"/>
                </a:solidFill>
                <a:latin typeface="Arial"/>
                <a:cs typeface="Arial"/>
              </a:rPr>
              <a:t>the </a:t>
            </a:r>
            <a:r>
              <a:rPr lang="en-ZA" altLang="en-US" sz="3600" kern="0" dirty="0">
                <a:solidFill>
                  <a:srgbClr val="000000"/>
                </a:solidFill>
                <a:latin typeface="Arial"/>
                <a:cs typeface="Arial"/>
              </a:rPr>
              <a:t>ice on its poles.</a:t>
            </a:r>
          </a:p>
          <a:p>
            <a:pPr marL="2457450" lvl="4" indent="-7429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ZA" altLang="en-US" sz="3600" kern="0" dirty="0" smtClean="0">
                <a:solidFill>
                  <a:srgbClr val="000000"/>
                </a:solidFill>
                <a:latin typeface="Arial"/>
                <a:cs typeface="Arial"/>
              </a:rPr>
              <a:t>it </a:t>
            </a:r>
            <a:r>
              <a:rPr lang="en-ZA" altLang="en-US" sz="3600" kern="0" dirty="0">
                <a:solidFill>
                  <a:srgbClr val="000000"/>
                </a:solidFill>
                <a:latin typeface="Arial"/>
                <a:cs typeface="Arial"/>
              </a:rPr>
              <a:t>to sustain life.</a:t>
            </a:r>
          </a:p>
          <a:p>
            <a:pPr marL="0" indent="0">
              <a:buNone/>
            </a:pPr>
            <a:endParaRPr lang="en-US" altLang="en-US" sz="4000" kern="0" dirty="0" smtClean="0">
              <a:solidFill>
                <a:srgbClr val="000000"/>
              </a:solidFill>
              <a:latin typeface="Arial"/>
              <a:ea typeface="+mj-ea"/>
              <a:cs typeface="Arial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77846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2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9"/>
            <a:ext cx="8820472" cy="4536504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r>
              <a:rPr lang="en-ZA" sz="4000" b="1" kern="0" dirty="0">
                <a:solidFill>
                  <a:srgbClr val="000000"/>
                </a:solidFill>
                <a:latin typeface="Arial"/>
                <a:cs typeface="Arial"/>
              </a:rPr>
              <a:t>The brightest star in the sky, Sirius, </a:t>
            </a:r>
            <a:r>
              <a:rPr lang="en-ZA" sz="4000" b="1" kern="0" dirty="0" smtClean="0">
                <a:solidFill>
                  <a:srgbClr val="000000"/>
                </a:solidFill>
                <a:latin typeface="Arial"/>
                <a:cs typeface="Arial"/>
              </a:rPr>
              <a:t>is/was____</a:t>
            </a:r>
            <a:endParaRPr lang="en-ZA" sz="40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endParaRPr lang="en-ZA" sz="40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1543050" lvl="2" indent="-742950" eaLnBrk="0" fontAlgn="base" hangingPunct="0">
              <a:spcAft>
                <a:spcPct val="0"/>
              </a:spcAft>
              <a:buFont typeface="+mj-lt"/>
              <a:buAutoNum type="alphaUcPeriod"/>
              <a:defRPr/>
            </a:pPr>
            <a:r>
              <a:rPr lang="en-ZA" sz="3200" kern="0" dirty="0">
                <a:solidFill>
                  <a:srgbClr val="000000"/>
                </a:solidFill>
                <a:latin typeface="Arial"/>
                <a:cs typeface="Arial"/>
              </a:rPr>
              <a:t>C</a:t>
            </a:r>
            <a:r>
              <a:rPr lang="en-ZA" sz="3200" kern="0" dirty="0" smtClean="0">
                <a:solidFill>
                  <a:srgbClr val="000000"/>
                </a:solidFill>
                <a:latin typeface="Arial"/>
                <a:cs typeface="Arial"/>
              </a:rPr>
              <a:t>losest </a:t>
            </a:r>
            <a:r>
              <a:rPr lang="en-ZA" sz="3200" kern="0" dirty="0">
                <a:solidFill>
                  <a:srgbClr val="000000"/>
                </a:solidFill>
                <a:latin typeface="Arial"/>
                <a:cs typeface="Arial"/>
              </a:rPr>
              <a:t>to the Earth</a:t>
            </a:r>
          </a:p>
          <a:p>
            <a:pPr marL="1543050" lvl="2" indent="-742950" eaLnBrk="0" fontAlgn="base" hangingPunct="0">
              <a:spcAft>
                <a:spcPct val="0"/>
              </a:spcAft>
              <a:buFont typeface="+mj-lt"/>
              <a:buAutoNum type="alphaUcPeriod"/>
              <a:defRPr/>
            </a:pPr>
            <a:r>
              <a:rPr lang="en-ZA" sz="3200" kern="0" dirty="0">
                <a:latin typeface="Arial"/>
                <a:cs typeface="Arial"/>
              </a:rPr>
              <a:t>W</a:t>
            </a:r>
            <a:r>
              <a:rPr lang="en-ZA" sz="3200" kern="0" dirty="0" smtClean="0">
                <a:latin typeface="Arial"/>
                <a:cs typeface="Arial"/>
              </a:rPr>
              <a:t>hiter </a:t>
            </a:r>
            <a:r>
              <a:rPr lang="en-ZA" sz="3200" kern="0" dirty="0">
                <a:latin typeface="Arial"/>
                <a:cs typeface="Arial"/>
              </a:rPr>
              <a:t>and hotter than the </a:t>
            </a:r>
            <a:r>
              <a:rPr lang="en-ZA" sz="3200" kern="0" dirty="0" smtClean="0">
                <a:latin typeface="Arial"/>
                <a:cs typeface="Arial"/>
              </a:rPr>
              <a:t>Sun</a:t>
            </a:r>
          </a:p>
          <a:p>
            <a:pPr marL="1543050" lvl="2" indent="-742950" eaLnBrk="0" fontAlgn="base" hangingPunct="0">
              <a:spcAft>
                <a:spcPct val="0"/>
              </a:spcAft>
              <a:buFont typeface="+mj-lt"/>
              <a:buAutoNum type="alphaUcPeriod"/>
              <a:defRPr/>
            </a:pPr>
            <a:r>
              <a:rPr lang="en-ZA" sz="3200" kern="0" dirty="0">
                <a:solidFill>
                  <a:srgbClr val="000000"/>
                </a:solidFill>
                <a:latin typeface="Arial"/>
                <a:cs typeface="Arial"/>
              </a:rPr>
              <a:t>B</a:t>
            </a:r>
            <a:r>
              <a:rPr lang="en-ZA" sz="3200" kern="0" dirty="0" smtClean="0">
                <a:solidFill>
                  <a:srgbClr val="000000"/>
                </a:solidFill>
                <a:latin typeface="Arial"/>
                <a:cs typeface="Arial"/>
              </a:rPr>
              <a:t>lue and hot</a:t>
            </a:r>
          </a:p>
          <a:p>
            <a:pPr marL="1543050" lvl="2" indent="-742950" eaLnBrk="0" fontAlgn="base" hangingPunct="0">
              <a:spcAft>
                <a:spcPct val="0"/>
              </a:spcAft>
              <a:buFont typeface="+mj-lt"/>
              <a:buAutoNum type="alphaUcPeriod"/>
              <a:defRPr/>
            </a:pPr>
            <a:r>
              <a:rPr lang="en-ZA" sz="3200" kern="0" dirty="0">
                <a:solidFill>
                  <a:srgbClr val="000000"/>
                </a:solidFill>
                <a:latin typeface="Arial"/>
                <a:cs typeface="Arial"/>
              </a:rPr>
              <a:t>D</a:t>
            </a:r>
            <a:r>
              <a:rPr lang="en-ZA" sz="3200" kern="0" dirty="0" smtClean="0">
                <a:solidFill>
                  <a:srgbClr val="000000"/>
                </a:solidFill>
                <a:latin typeface="Arial"/>
                <a:cs typeface="Arial"/>
              </a:rPr>
              <a:t>iscovered </a:t>
            </a:r>
            <a:r>
              <a:rPr lang="en-ZA" sz="3200" kern="0" dirty="0">
                <a:solidFill>
                  <a:srgbClr val="000000"/>
                </a:solidFill>
                <a:latin typeface="Arial"/>
                <a:cs typeface="Arial"/>
              </a:rPr>
              <a:t>by Robert Innes </a:t>
            </a:r>
            <a:r>
              <a:rPr lang="en-ZA" sz="3200" kern="0" dirty="0" smtClean="0">
                <a:solidFill>
                  <a:srgbClr val="000000"/>
                </a:solidFill>
                <a:latin typeface="Arial"/>
                <a:cs typeface="Arial"/>
              </a:rPr>
              <a:t>in 1915 </a:t>
            </a:r>
            <a:endParaRPr lang="en-ZA" sz="3200" kern="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970998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3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464496"/>
          </a:xfrm>
        </p:spPr>
        <p:txBody>
          <a:bodyPr>
            <a:normAutofit fontScale="92500" lnSpcReduction="10000"/>
          </a:bodyPr>
          <a:lstStyle/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4300" b="1" dirty="0">
                <a:solidFill>
                  <a:prstClr val="black"/>
                </a:solidFill>
                <a:latin typeface="Arial" charset="0"/>
                <a:cs typeface="Arial" charset="0"/>
              </a:rPr>
              <a:t>Which of the following is </a:t>
            </a:r>
            <a:r>
              <a:rPr lang="en-US" sz="43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the 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43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most </a:t>
            </a:r>
            <a:r>
              <a:rPr lang="en-US" sz="4300" b="1" dirty="0">
                <a:solidFill>
                  <a:prstClr val="black"/>
                </a:solidFill>
                <a:latin typeface="Arial" charset="0"/>
                <a:cs typeface="Arial" charset="0"/>
              </a:rPr>
              <a:t>accurate about </a:t>
            </a:r>
            <a:r>
              <a:rPr lang="en-US" sz="43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seasons?</a:t>
            </a:r>
            <a:endParaRPr lang="en-US" sz="4300" b="1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24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914400" lvl="1" indent="-5143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Seasons </a:t>
            </a:r>
            <a:r>
              <a:rPr lang="en-US" sz="2600" dirty="0">
                <a:solidFill>
                  <a:prstClr val="black"/>
                </a:solidFill>
                <a:latin typeface="Arial" charset="0"/>
                <a:cs typeface="Arial" charset="0"/>
              </a:rPr>
              <a:t>occur because the Sun goes around the </a:t>
            </a:r>
            <a:r>
              <a:rPr lang="en-US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Earth and the Moon around the Earth</a:t>
            </a:r>
            <a:endParaRPr lang="en-US" sz="26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914400" lvl="1" indent="-5143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Seasons </a:t>
            </a:r>
            <a:r>
              <a:rPr lang="en-US" sz="2600" dirty="0">
                <a:solidFill>
                  <a:prstClr val="black"/>
                </a:solidFill>
                <a:latin typeface="Arial" charset="0"/>
                <a:cs typeface="Arial" charset="0"/>
              </a:rPr>
              <a:t>occur because the Earth goes around the Sun</a:t>
            </a:r>
          </a:p>
          <a:p>
            <a:pPr marL="914400" lvl="1" indent="-5143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2600" dirty="0" smtClean="0">
                <a:latin typeface="Arial" charset="0"/>
                <a:cs typeface="Arial" charset="0"/>
              </a:rPr>
              <a:t>Seasons </a:t>
            </a:r>
            <a:r>
              <a:rPr lang="en-US" sz="2600" dirty="0">
                <a:latin typeface="Arial" charset="0"/>
                <a:cs typeface="Arial" charset="0"/>
              </a:rPr>
              <a:t>occur because the Earth goes around the Sun </a:t>
            </a:r>
            <a:r>
              <a:rPr lang="en-US" sz="2600" dirty="0" smtClean="0">
                <a:latin typeface="Arial" charset="0"/>
                <a:cs typeface="Arial" charset="0"/>
              </a:rPr>
              <a:t>and </a:t>
            </a:r>
            <a:r>
              <a:rPr lang="en-US" sz="2600" dirty="0">
                <a:latin typeface="Arial" charset="0"/>
                <a:cs typeface="Arial" charset="0"/>
              </a:rPr>
              <a:t>its axis is </a:t>
            </a:r>
            <a:r>
              <a:rPr lang="en-US" sz="2600" dirty="0" smtClean="0">
                <a:latin typeface="Arial" charset="0"/>
                <a:cs typeface="Arial" charset="0"/>
              </a:rPr>
              <a:t>tilted at 23.5</a:t>
            </a:r>
            <a:r>
              <a:rPr lang="en-US" sz="2600" baseline="30000" dirty="0" smtClean="0">
                <a:latin typeface="Arial" charset="0"/>
                <a:cs typeface="Arial" charset="0"/>
              </a:rPr>
              <a:t>0</a:t>
            </a:r>
            <a:r>
              <a:rPr lang="en-US" sz="2600" dirty="0" smtClean="0">
                <a:latin typeface="Arial" charset="0"/>
                <a:cs typeface="Arial" charset="0"/>
              </a:rPr>
              <a:t> </a:t>
            </a:r>
            <a:r>
              <a:rPr lang="en-US" sz="2600" dirty="0">
                <a:latin typeface="Arial" charset="0"/>
                <a:cs typeface="Arial" charset="0"/>
              </a:rPr>
              <a:t>to the plane of </a:t>
            </a:r>
            <a:r>
              <a:rPr lang="en-US" sz="2600" dirty="0" smtClean="0">
                <a:latin typeface="Arial" charset="0"/>
                <a:cs typeface="Arial" charset="0"/>
              </a:rPr>
              <a:t>its orbit</a:t>
            </a:r>
          </a:p>
          <a:p>
            <a:pPr marL="914400" lvl="1" indent="-514350" fontAlgn="base">
              <a:spcBef>
                <a:spcPct val="0"/>
              </a:spcBef>
              <a:spcAft>
                <a:spcPct val="0"/>
              </a:spcAft>
              <a:buAutoNum type="alphaUcPeriod" startAt="4"/>
            </a:pPr>
            <a:r>
              <a:rPr lang="en-US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Seasons </a:t>
            </a:r>
            <a:r>
              <a:rPr lang="en-US" sz="2600" dirty="0">
                <a:solidFill>
                  <a:prstClr val="black"/>
                </a:solidFill>
                <a:latin typeface="Arial" charset="0"/>
                <a:cs typeface="Arial" charset="0"/>
              </a:rPr>
              <a:t>occur because the Earth’s orbit brings </a:t>
            </a:r>
            <a:r>
              <a:rPr lang="en-US" sz="2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it nearer </a:t>
            </a:r>
            <a:r>
              <a:rPr lang="en-US" sz="2600" dirty="0">
                <a:solidFill>
                  <a:prstClr val="black"/>
                </a:solidFill>
                <a:latin typeface="Arial" charset="0"/>
                <a:cs typeface="Arial" charset="0"/>
              </a:rPr>
              <a:t>and further away from the Sun</a:t>
            </a:r>
          </a:p>
        </p:txBody>
      </p:sp>
    </p:spTree>
    <p:extLst>
      <p:ext uri="{BB962C8B-B14F-4D97-AF65-F5344CB8AC3E}">
        <p14:creationId xmlns:p14="http://schemas.microsoft.com/office/powerpoint/2010/main" val="1279020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2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4536505"/>
          </a:xfrm>
        </p:spPr>
        <p:txBody>
          <a:bodyPr/>
          <a:lstStyle/>
          <a:p>
            <a:pPr marL="0" lvl="0" indent="0">
              <a:buNone/>
            </a:pPr>
            <a:r>
              <a:rPr lang="en-US" sz="3600" b="1" dirty="0">
                <a:solidFill>
                  <a:prstClr val="black"/>
                </a:solidFill>
              </a:rPr>
              <a:t>Radio Astronomy in Southern Africa started in 1961 with the construction of a facility now known as </a:t>
            </a:r>
            <a:r>
              <a:rPr lang="en-US" sz="3600" b="1" dirty="0" err="1">
                <a:solidFill>
                  <a:prstClr val="black"/>
                </a:solidFill>
              </a:rPr>
              <a:t>Hartebeesthoek</a:t>
            </a:r>
            <a:r>
              <a:rPr lang="en-US" sz="3600" b="1" dirty="0">
                <a:solidFill>
                  <a:prstClr val="black"/>
                </a:solidFill>
              </a:rPr>
              <a:t> Radio Astronomy Observatory.</a:t>
            </a:r>
          </a:p>
          <a:p>
            <a:pPr marL="0" lvl="0" indent="0">
              <a:buNone/>
            </a:pPr>
            <a:endParaRPr lang="en-US" sz="3600" b="1" dirty="0">
              <a:solidFill>
                <a:prstClr val="black"/>
              </a:solidFill>
            </a:endParaRPr>
          </a:p>
          <a:p>
            <a:pPr marL="2000250" lvl="3" indent="-742950">
              <a:buFont typeface="+mj-lt"/>
              <a:buAutoNum type="alphaU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</a:p>
          <a:p>
            <a:pPr marL="2000250" lvl="3" indent="-742950">
              <a:buFont typeface="+mj-lt"/>
              <a:buAutoNum type="alphaUcPeriod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1304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4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>
            <a:normAutofit fontScale="25000" lnSpcReduction="2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0" b="1" dirty="0">
                <a:solidFill>
                  <a:prstClr val="black"/>
                </a:solidFill>
                <a:latin typeface="Arial" charset="0"/>
                <a:cs typeface="Arial" charset="0"/>
              </a:rPr>
              <a:t>Which one of the following is true?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11200" dirty="0" smtClean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endParaRPr lang="en-US" sz="35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112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A </a:t>
            </a:r>
            <a:r>
              <a:rPr lang="en-US" sz="11200" dirty="0">
                <a:solidFill>
                  <a:prstClr val="black"/>
                </a:solidFill>
                <a:latin typeface="Arial" charset="0"/>
                <a:cs typeface="Arial" charset="0"/>
              </a:rPr>
              <a:t>galaxy is made of a few collection of  stars held together by common gravity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112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None </a:t>
            </a:r>
            <a:r>
              <a:rPr lang="en-US" sz="11200" dirty="0">
                <a:solidFill>
                  <a:prstClr val="black"/>
                </a:solidFill>
                <a:latin typeface="Arial" charset="0"/>
                <a:cs typeface="Arial" charset="0"/>
              </a:rPr>
              <a:t>of the stars in a galaxy have common gravity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112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Galaxies </a:t>
            </a:r>
            <a:r>
              <a:rPr lang="en-US" sz="11200" dirty="0">
                <a:solidFill>
                  <a:prstClr val="black"/>
                </a:solidFill>
                <a:latin typeface="Arial" charset="0"/>
                <a:cs typeface="Arial" charset="0"/>
              </a:rPr>
              <a:t>contain stars only</a:t>
            </a:r>
          </a:p>
          <a:p>
            <a:pPr marL="514350" lvl="0" indent="-514350" fontAlgn="base">
              <a:spcBef>
                <a:spcPct val="0"/>
              </a:spcBef>
              <a:spcAft>
                <a:spcPct val="0"/>
              </a:spcAft>
              <a:buFont typeface="+mj-lt"/>
              <a:buAutoNum type="alphaUcPeriod"/>
            </a:pPr>
            <a:r>
              <a:rPr lang="en-US" sz="11200" dirty="0" smtClean="0">
                <a:latin typeface="Arial" charset="0"/>
                <a:cs typeface="Arial" charset="0"/>
              </a:rPr>
              <a:t>A </a:t>
            </a:r>
            <a:r>
              <a:rPr lang="en-US" sz="11200" dirty="0">
                <a:latin typeface="Arial" charset="0"/>
                <a:cs typeface="Arial" charset="0"/>
              </a:rPr>
              <a:t>galaxy is a collection of </a:t>
            </a:r>
            <a:r>
              <a:rPr lang="en-US" sz="11200" dirty="0" smtClean="0">
                <a:latin typeface="Arial" charset="0"/>
                <a:cs typeface="Arial" charset="0"/>
              </a:rPr>
              <a:t>many stars, gas </a:t>
            </a:r>
            <a:r>
              <a:rPr lang="en-US" sz="11200" dirty="0">
                <a:latin typeface="Arial" charset="0"/>
                <a:cs typeface="Arial" charset="0"/>
              </a:rPr>
              <a:t>and dust </a:t>
            </a:r>
            <a:r>
              <a:rPr lang="en-US" sz="11200" dirty="0" smtClean="0">
                <a:latin typeface="Arial" charset="0"/>
                <a:cs typeface="Arial" charset="0"/>
              </a:rPr>
              <a:t>which are </a:t>
            </a:r>
            <a:r>
              <a:rPr lang="en-US" sz="11200" dirty="0">
                <a:latin typeface="Arial" charset="0"/>
                <a:cs typeface="Arial" charset="0"/>
              </a:rPr>
              <a:t>held together by </a:t>
            </a:r>
            <a:r>
              <a:rPr lang="en-US" sz="11200" dirty="0" smtClean="0">
                <a:latin typeface="Arial" charset="0"/>
                <a:cs typeface="Arial" charset="0"/>
              </a:rPr>
              <a:t>gravity</a:t>
            </a:r>
            <a:endParaRPr lang="en-US" sz="70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13280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5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1"/>
            <a:ext cx="8928992" cy="4277072"/>
          </a:xfrm>
        </p:spPr>
        <p:txBody>
          <a:bodyPr>
            <a:normAutofit lnSpcReduction="10000"/>
          </a:bodyPr>
          <a:lstStyle/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ZA" altLang="en-US" sz="4000" b="1" kern="0" dirty="0">
                <a:solidFill>
                  <a:srgbClr val="000000"/>
                </a:solidFill>
                <a:latin typeface="Arial"/>
                <a:cs typeface="Arial"/>
              </a:rPr>
              <a:t>Planets in the solar system shine </a:t>
            </a:r>
            <a:r>
              <a:rPr lang="en-ZA" altLang="en-US" sz="4000" b="1" kern="0" dirty="0" smtClean="0">
                <a:solidFill>
                  <a:srgbClr val="000000"/>
                </a:solidFill>
                <a:latin typeface="Arial"/>
                <a:cs typeface="Arial"/>
              </a:rPr>
              <a:t>by ____</a:t>
            </a:r>
            <a:endParaRPr lang="en-ZA" altLang="en-US" sz="4000" b="1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endParaRPr lang="en-ZA" altLang="en-US" sz="4400" kern="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2171700" lvl="4" indent="-45720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ZA" altLang="en-US" sz="3200" kern="0" dirty="0" smtClean="0">
                <a:latin typeface="Arial"/>
                <a:cs typeface="Arial"/>
              </a:rPr>
              <a:t>  Nuclear fusion in their cores</a:t>
            </a:r>
          </a:p>
          <a:p>
            <a:pPr marL="2171700" lvl="4" indent="-45720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ZA" altLang="en-US" sz="3200" kern="0" dirty="0" smtClean="0">
                <a:latin typeface="Arial"/>
                <a:cs typeface="Arial"/>
              </a:rPr>
              <a:t>  </a:t>
            </a:r>
            <a:r>
              <a:rPr lang="en-ZA" altLang="en-US" sz="3200" kern="0" dirty="0" smtClean="0">
                <a:latin typeface="Arial"/>
                <a:cs typeface="Arial"/>
              </a:rPr>
              <a:t>Refracting sunlight</a:t>
            </a:r>
            <a:endParaRPr lang="en-ZA" altLang="en-US" sz="3200" kern="0" dirty="0">
              <a:latin typeface="Arial"/>
              <a:cs typeface="Arial"/>
            </a:endParaRPr>
          </a:p>
          <a:p>
            <a:pPr marL="2171700" lvl="4" indent="-45720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ZA" altLang="en-US" sz="3200" kern="0" dirty="0" smtClean="0">
                <a:latin typeface="Arial"/>
                <a:cs typeface="Arial"/>
              </a:rPr>
              <a:t>  Reflecting </a:t>
            </a:r>
            <a:r>
              <a:rPr lang="en-ZA" altLang="en-US" sz="3200" kern="0" dirty="0">
                <a:latin typeface="Arial"/>
                <a:cs typeface="Arial"/>
              </a:rPr>
              <a:t>sunlight</a:t>
            </a:r>
          </a:p>
          <a:p>
            <a:pPr marL="2171700" lvl="4" indent="-45720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ZA" altLang="en-US" sz="3200" kern="0" dirty="0" smtClean="0">
                <a:latin typeface="Arial"/>
                <a:cs typeface="Arial"/>
              </a:rPr>
              <a:t>  b and c above</a:t>
            </a:r>
            <a:r>
              <a:rPr lang="en-US" altLang="en-US" sz="3200" kern="0" dirty="0" smtClean="0">
                <a:latin typeface="Arial"/>
                <a:cs typeface="Arial"/>
              </a:rPr>
              <a:t> </a:t>
            </a:r>
            <a:endParaRPr lang="en-ZA" altLang="en-US" sz="3200" kern="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9352428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7200" b="1" dirty="0">
                <a:solidFill>
                  <a:prstClr val="black"/>
                </a:solidFill>
              </a:rPr>
              <a:t>THANK YOU </a:t>
            </a:r>
          </a:p>
          <a:p>
            <a:pPr marL="0" lvl="0" indent="0" algn="ctr">
              <a:buNone/>
            </a:pPr>
            <a:r>
              <a:rPr lang="en-US" sz="7200" b="1" dirty="0">
                <a:solidFill>
                  <a:prstClr val="black"/>
                </a:solidFill>
              </a:rPr>
              <a:t>FOR </a:t>
            </a:r>
            <a:r>
              <a:rPr lang="en-US" sz="7200" b="1" dirty="0" smtClean="0">
                <a:solidFill>
                  <a:prstClr val="black"/>
                </a:solidFill>
              </a:rPr>
              <a:t>PARTICIPATING</a:t>
            </a:r>
          </a:p>
          <a:p>
            <a:pPr marL="0" lvl="0" indent="0" algn="ctr">
              <a:buNone/>
            </a:pPr>
            <a:r>
              <a:rPr lang="en-US" sz="7200" b="1" dirty="0" smtClean="0">
                <a:solidFill>
                  <a:prstClr val="black"/>
                </a:solidFill>
              </a:rPr>
              <a:t>ALL THE BEST!</a:t>
            </a:r>
            <a:endParaRPr lang="en-ZA" sz="7200" b="1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61097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3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12777"/>
            <a:ext cx="8928992" cy="4392487"/>
          </a:xfrm>
        </p:spPr>
        <p:txBody>
          <a:bodyPr/>
          <a:lstStyle/>
          <a:p>
            <a:pPr marL="0" lvl="0" indent="0" algn="just">
              <a:buNone/>
            </a:pP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core of the </a:t>
            </a:r>
            <a:r>
              <a:rPr lang="en-US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Square Kilometer Array 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be situated in the Karoo in the </a:t>
            </a:r>
            <a:r>
              <a:rPr lang="en-US" sz="4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West </a:t>
            </a:r>
            <a:r>
              <a:rPr lang="en-US" sz="4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province.</a:t>
            </a:r>
          </a:p>
          <a:p>
            <a:pPr marL="0" lvl="0" indent="0" algn="just">
              <a:buNone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57450" lvl="4" indent="-742950">
              <a:buFont typeface="+mj-lt"/>
              <a:buAutoNum type="alphaUcPeriod"/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True</a:t>
            </a:r>
          </a:p>
          <a:p>
            <a:pPr marL="2457450" lvl="4" indent="-742950">
              <a:buFont typeface="+mj-lt"/>
              <a:buAutoNum type="alphaUcPeriod"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False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3482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4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4525963"/>
          </a:xfrm>
        </p:spPr>
        <p:txBody>
          <a:bodyPr>
            <a:normAutofit lnSpcReduction="10000"/>
          </a:bodyPr>
          <a:lstStyle/>
          <a:p>
            <a:pPr marL="742950" lvl="0" indent="-742950" fontAlgn="base">
              <a:spcAft>
                <a:spcPct val="0"/>
              </a:spcAft>
              <a:buFont typeface="+mj-lt"/>
              <a:buAutoNum type="alphaUcPeriod"/>
            </a:pPr>
            <a:r>
              <a:rPr lang="en-ZA" altLang="en-US" sz="4000" b="1" kern="0" dirty="0">
                <a:latin typeface="Arial"/>
                <a:cs typeface="Arial"/>
              </a:rPr>
              <a:t>How many terrestrial planets have natural satellites?</a:t>
            </a:r>
          </a:p>
          <a:p>
            <a:pPr marL="742950" lvl="0" indent="-742950" fontAlgn="base">
              <a:spcAft>
                <a:spcPct val="0"/>
              </a:spcAft>
              <a:buFont typeface="+mj-lt"/>
              <a:buAutoNum type="alphaUcPeriod"/>
            </a:pPr>
            <a:endParaRPr lang="en-ZA" altLang="en-US" sz="3600" b="1" kern="0" dirty="0">
              <a:latin typeface="Arial"/>
              <a:cs typeface="Arial"/>
            </a:endParaRPr>
          </a:p>
          <a:p>
            <a:pPr marL="1771650" lvl="4" indent="0" fontAlgn="base">
              <a:spcAft>
                <a:spcPct val="0"/>
              </a:spcAft>
              <a:buClr>
                <a:srgbClr val="FF3300"/>
              </a:buClr>
              <a:buNone/>
            </a:pPr>
            <a:r>
              <a:rPr lang="en-ZA" altLang="en-US" sz="3600" kern="0" dirty="0" smtClean="0">
                <a:latin typeface="Arial"/>
                <a:cs typeface="Arial"/>
              </a:rPr>
              <a:t>A. Five</a:t>
            </a:r>
            <a:endParaRPr lang="en-ZA" altLang="en-US" sz="3600" kern="0" dirty="0">
              <a:latin typeface="Arial"/>
              <a:cs typeface="Arial"/>
            </a:endParaRPr>
          </a:p>
          <a:p>
            <a:pPr marL="1771650" lvl="4" indent="0" fontAlgn="base">
              <a:spcAft>
                <a:spcPct val="0"/>
              </a:spcAft>
              <a:buClr>
                <a:srgbClr val="FF3300"/>
              </a:buClr>
              <a:buNone/>
            </a:pPr>
            <a:r>
              <a:rPr lang="en-ZA" altLang="en-US" sz="3600" kern="0" dirty="0" smtClean="0">
                <a:latin typeface="Arial"/>
                <a:cs typeface="Arial"/>
              </a:rPr>
              <a:t>B. One</a:t>
            </a:r>
            <a:endParaRPr lang="en-ZA" altLang="en-US" sz="3600" kern="0" dirty="0">
              <a:latin typeface="Arial"/>
              <a:cs typeface="Arial"/>
            </a:endParaRPr>
          </a:p>
          <a:p>
            <a:pPr marL="1771650" lvl="4" indent="0" fontAlgn="base">
              <a:spcAft>
                <a:spcPct val="0"/>
              </a:spcAft>
              <a:buClr>
                <a:srgbClr val="FF3300"/>
              </a:buClr>
              <a:buNone/>
            </a:pPr>
            <a:r>
              <a:rPr lang="en-US" altLang="en-US" sz="3600" kern="0" dirty="0" smtClean="0">
                <a:latin typeface="Arial"/>
                <a:cs typeface="Arial"/>
              </a:rPr>
              <a:t>C. </a:t>
            </a:r>
            <a:r>
              <a:rPr lang="en-US" altLang="en-US" sz="3600" kern="0" dirty="0" smtClean="0">
                <a:latin typeface="Arial"/>
                <a:cs typeface="Arial"/>
              </a:rPr>
              <a:t>Four</a:t>
            </a:r>
            <a:endParaRPr lang="en-ZA" altLang="en-US" sz="3600" kern="0" dirty="0">
              <a:latin typeface="Arial"/>
              <a:cs typeface="Arial"/>
            </a:endParaRPr>
          </a:p>
          <a:p>
            <a:pPr marL="1771650" lvl="4" indent="0" fontAlgn="base">
              <a:spcAft>
                <a:spcPct val="0"/>
              </a:spcAft>
              <a:buClr>
                <a:srgbClr val="FF3300"/>
              </a:buClr>
              <a:buNone/>
            </a:pPr>
            <a:r>
              <a:rPr lang="en-ZA" altLang="en-US" sz="3600" kern="0" dirty="0" smtClean="0">
                <a:latin typeface="Arial"/>
                <a:cs typeface="Arial"/>
              </a:rPr>
              <a:t>D. Two</a:t>
            </a:r>
            <a:endParaRPr lang="en-US" altLang="en-US" sz="2400" kern="0" dirty="0">
              <a:latin typeface="Arial"/>
              <a:cs typeface="Arial"/>
            </a:endParaRP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3128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5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4392489"/>
          </a:xfrm>
        </p:spPr>
        <p:txBody>
          <a:bodyPr>
            <a:normAutofit fontScale="77500" lnSpcReduction="20000"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en-ZA" altLang="en-US" sz="4000" b="1" kern="0" dirty="0">
                <a:latin typeface="Arial"/>
                <a:cs typeface="Arial"/>
              </a:rPr>
              <a:t>Temperatures around the equator are on average higher than any other on planet Earth because _____</a:t>
            </a:r>
          </a:p>
          <a:p>
            <a:pPr marL="0" lvl="0" indent="0" fontAlgn="base">
              <a:spcAft>
                <a:spcPct val="0"/>
              </a:spcAft>
              <a:buNone/>
            </a:pPr>
            <a:endParaRPr lang="en-US" altLang="en-US" sz="1200" b="1" kern="0" dirty="0">
              <a:latin typeface="Arial"/>
              <a:cs typeface="Arial"/>
            </a:endParaRPr>
          </a:p>
          <a:p>
            <a:pPr marL="0" lvl="0" indent="0" fontAlgn="base">
              <a:spcAft>
                <a:spcPct val="0"/>
              </a:spcAft>
              <a:buNone/>
            </a:pPr>
            <a:endParaRPr lang="en-ZA" altLang="en-US" sz="3100" b="1" kern="0" dirty="0" smtClean="0">
              <a:latin typeface="Arial"/>
              <a:cs typeface="Arial"/>
            </a:endParaRPr>
          </a:p>
          <a:p>
            <a:pPr marL="742950" lvl="0" indent="-742950" fontAlgn="base">
              <a:spcAft>
                <a:spcPct val="0"/>
              </a:spcAft>
              <a:buFont typeface="+mj-lt"/>
              <a:buAutoNum type="alphaUcPeriod"/>
            </a:pPr>
            <a:r>
              <a:rPr lang="en-ZA" altLang="en-US" sz="3600" kern="0" dirty="0" smtClean="0">
                <a:latin typeface="Arial"/>
                <a:cs typeface="Arial"/>
              </a:rPr>
              <a:t>The </a:t>
            </a:r>
            <a:r>
              <a:rPr lang="en-ZA" altLang="en-US" sz="3600" kern="0" dirty="0">
                <a:latin typeface="Arial"/>
                <a:cs typeface="Arial"/>
              </a:rPr>
              <a:t>equator is much closer to the Sun </a:t>
            </a:r>
            <a:endParaRPr lang="en-ZA" altLang="en-US" sz="3600" kern="0" dirty="0" smtClean="0">
              <a:latin typeface="Arial"/>
              <a:cs typeface="Arial"/>
            </a:endParaRPr>
          </a:p>
          <a:p>
            <a:pPr marL="742950" lvl="0" indent="-742950" fontAlgn="base">
              <a:spcAft>
                <a:spcPct val="0"/>
              </a:spcAft>
              <a:buFont typeface="+mj-lt"/>
              <a:buAutoNum type="alphaUcPeriod"/>
            </a:pPr>
            <a:r>
              <a:rPr lang="en-ZA" altLang="en-US" sz="3600" kern="0" dirty="0" smtClean="0">
                <a:latin typeface="Arial"/>
                <a:cs typeface="Arial"/>
              </a:rPr>
              <a:t>The </a:t>
            </a:r>
            <a:r>
              <a:rPr lang="en-ZA" altLang="en-US" sz="3600" kern="0" dirty="0">
                <a:latin typeface="Arial"/>
                <a:cs typeface="Arial"/>
              </a:rPr>
              <a:t>angle of incidence is close to zero degrees </a:t>
            </a:r>
            <a:r>
              <a:rPr lang="en-ZA" altLang="en-US" sz="3600" kern="0" dirty="0" smtClean="0">
                <a:latin typeface="Arial"/>
                <a:cs typeface="Arial"/>
              </a:rPr>
              <a:t>from </a:t>
            </a:r>
            <a:r>
              <a:rPr lang="en-ZA" altLang="en-US" sz="3600" kern="0" dirty="0">
                <a:latin typeface="Arial"/>
                <a:cs typeface="Arial"/>
              </a:rPr>
              <a:t>the </a:t>
            </a:r>
            <a:r>
              <a:rPr lang="en-ZA" altLang="en-US" sz="3600" kern="0" dirty="0" smtClean="0">
                <a:latin typeface="Arial"/>
                <a:cs typeface="Arial"/>
              </a:rPr>
              <a:t>vertical</a:t>
            </a:r>
          </a:p>
          <a:p>
            <a:pPr marL="742950" lvl="0" indent="-742950" fontAlgn="base">
              <a:spcAft>
                <a:spcPct val="0"/>
              </a:spcAft>
              <a:buFont typeface="+mj-lt"/>
              <a:buAutoNum type="alphaUcPeriod"/>
            </a:pPr>
            <a:r>
              <a:rPr lang="en-US" altLang="en-US" sz="3600" kern="0" dirty="0" smtClean="0">
                <a:latin typeface="Arial"/>
                <a:cs typeface="Arial"/>
              </a:rPr>
              <a:t>The </a:t>
            </a:r>
            <a:r>
              <a:rPr lang="en-US" altLang="en-US" sz="3600" kern="0" dirty="0">
                <a:latin typeface="Arial"/>
                <a:cs typeface="Arial"/>
              </a:rPr>
              <a:t>equator cuts the Earth at the </a:t>
            </a:r>
            <a:r>
              <a:rPr lang="en-US" altLang="en-US" sz="3600" kern="0" dirty="0" smtClean="0">
                <a:latin typeface="Arial"/>
                <a:cs typeface="Arial"/>
              </a:rPr>
              <a:t>centre</a:t>
            </a:r>
            <a:endParaRPr lang="en-ZA" altLang="en-US" sz="3600" kern="0" dirty="0" smtClean="0">
              <a:latin typeface="Arial"/>
              <a:cs typeface="Arial"/>
            </a:endParaRPr>
          </a:p>
          <a:p>
            <a:pPr marL="742950" lvl="0" indent="-742950" fontAlgn="base">
              <a:spcAft>
                <a:spcPct val="0"/>
              </a:spcAft>
              <a:buFont typeface="+mj-lt"/>
              <a:buAutoNum type="alphaUcPeriod"/>
            </a:pPr>
            <a:r>
              <a:rPr lang="en-ZA" altLang="en-US" sz="3600" kern="0" dirty="0" smtClean="0">
                <a:latin typeface="Arial"/>
                <a:cs typeface="Arial"/>
              </a:rPr>
              <a:t>The </a:t>
            </a:r>
            <a:r>
              <a:rPr lang="en-ZA" altLang="en-US" sz="3600" kern="0" dirty="0">
                <a:latin typeface="Arial"/>
                <a:cs typeface="Arial"/>
              </a:rPr>
              <a:t>equator absorbs and retains the heat </a:t>
            </a:r>
            <a:r>
              <a:rPr lang="en-ZA" altLang="en-US" sz="3600" kern="0" dirty="0" smtClean="0">
                <a:latin typeface="Arial"/>
                <a:cs typeface="Arial"/>
              </a:rPr>
              <a:t>from the 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en-ZA" altLang="en-US" sz="3600" kern="0" dirty="0" smtClean="0">
                <a:latin typeface="Arial"/>
                <a:cs typeface="Arial"/>
              </a:rPr>
              <a:t>        Sun</a:t>
            </a:r>
            <a:endParaRPr lang="en-ZA" sz="3600" dirty="0"/>
          </a:p>
        </p:txBody>
      </p:sp>
    </p:spTree>
    <p:extLst>
      <p:ext uri="{BB962C8B-B14F-4D97-AF65-F5344CB8AC3E}">
        <p14:creationId xmlns:p14="http://schemas.microsoft.com/office/powerpoint/2010/main" val="8503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6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96753"/>
            <a:ext cx="8928992" cy="4608511"/>
          </a:xfrm>
        </p:spPr>
        <p:txBody>
          <a:bodyPr/>
          <a:lstStyle/>
          <a:p>
            <a:pPr marL="0" indent="0">
              <a:buNone/>
            </a:pPr>
            <a:r>
              <a:rPr lang="en-US" sz="4800" b="1" dirty="0" smtClean="0"/>
              <a:t>The biggest asteroid known is ___</a:t>
            </a:r>
          </a:p>
          <a:p>
            <a:pPr marL="0" indent="0">
              <a:buNone/>
            </a:pPr>
            <a:endParaRPr lang="en-US" dirty="0"/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Vesta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Icarus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Ceres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3200" dirty="0" smtClean="0"/>
              <a:t>Eros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26335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QUESTION </a:t>
            </a:r>
            <a:r>
              <a:rPr lang="en-US" b="1" dirty="0" smtClean="0">
                <a:solidFill>
                  <a:prstClr val="black"/>
                </a:solidFill>
              </a:rPr>
              <a:t>7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229600" cy="45365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b="1" dirty="0" smtClean="0"/>
              <a:t>Which of the following describes </a:t>
            </a:r>
            <a:r>
              <a:rPr lang="en-US" sz="4000" b="1" dirty="0" err="1" smtClean="0"/>
              <a:t>Vostok</a:t>
            </a:r>
            <a:r>
              <a:rPr lang="en-US" sz="4000" b="1" dirty="0" smtClean="0"/>
              <a:t> 1 best?</a:t>
            </a:r>
          </a:p>
          <a:p>
            <a:pPr marL="0" indent="0">
              <a:buNone/>
            </a:pPr>
            <a:endParaRPr lang="en-US" sz="2800" dirty="0"/>
          </a:p>
          <a:p>
            <a:pPr marL="1771650" lvl="3" indent="-514350">
              <a:buFont typeface="+mj-lt"/>
              <a:buAutoNum type="alphaUcPeriod"/>
            </a:pPr>
            <a:r>
              <a:rPr lang="en-US" sz="2800" dirty="0" smtClean="0"/>
              <a:t>It is supposed to reach Jupiter and send pictures back to Earth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2800" dirty="0" smtClean="0"/>
              <a:t>It is the first manned space mission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2800" dirty="0" smtClean="0"/>
              <a:t>It is the first spacecraft to take animals </a:t>
            </a:r>
          </a:p>
          <a:p>
            <a:pPr marL="1771650" lvl="3" indent="-514350">
              <a:buFont typeface="+mj-lt"/>
              <a:buAutoNum type="alphaUcPeriod"/>
            </a:pPr>
            <a:r>
              <a:rPr lang="en-US" sz="2800" dirty="0" smtClean="0"/>
              <a:t>It is the first spacecraft to disintegrate before reaching space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3422425627"/>
      </p:ext>
    </p:extLst>
  </p:cSld>
  <p:clrMapOvr>
    <a:masterClrMapping/>
  </p:clrMapOvr>
</p:sld>
</file>

<file path=ppt/theme/theme1.xml><?xml version="1.0" encoding="utf-8"?>
<a:theme xmlns:a="http://schemas.openxmlformats.org/drawingml/2006/main" name="SAAS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13200</TotalTime>
  <Words>1283</Words>
  <Application>Microsoft Office PowerPoint</Application>
  <PresentationFormat>On-screen Show (4:3)</PresentationFormat>
  <Paragraphs>265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Cambria</vt:lpstr>
      <vt:lpstr>Times New Roman</vt:lpstr>
      <vt:lpstr>SAASTA</vt:lpstr>
      <vt:lpstr>PowerPoint Presentation</vt:lpstr>
      <vt:lpstr>RULES OF THE QUIZ</vt:lpstr>
      <vt:lpstr>QUESTION 1</vt:lpstr>
      <vt:lpstr>QUESTION 2</vt:lpstr>
      <vt:lpstr>QUESTION 3</vt:lpstr>
      <vt:lpstr>QUESTION 4</vt:lpstr>
      <vt:lpstr>QUESTION 5</vt:lpstr>
      <vt:lpstr>QUESTION 6</vt:lpstr>
      <vt:lpstr>QUESTION 7</vt:lpstr>
      <vt:lpstr>QUESTION 8</vt:lpstr>
      <vt:lpstr>QUESTION 9</vt:lpstr>
      <vt:lpstr>QUESTION 10</vt:lpstr>
      <vt:lpstr>QUESTION 11</vt:lpstr>
      <vt:lpstr>QUESTION 12</vt:lpstr>
      <vt:lpstr>QUESTION 13</vt:lpstr>
      <vt:lpstr>QUESTION 14</vt:lpstr>
      <vt:lpstr>QUESTION 15</vt:lpstr>
      <vt:lpstr>QUESTION 16</vt:lpstr>
      <vt:lpstr>THE FOLLOWING DIAGRAM SHOWS THE EARTH AT THE DIFFERENT POSITIONS AROUND THE SUN. USE THE DIAGRAM TO ANSWER QUESTIONS 17 - 23.</vt:lpstr>
      <vt:lpstr>QUESTION 17</vt:lpstr>
      <vt:lpstr>QUESTION 18</vt:lpstr>
      <vt:lpstr>QUESTION 19</vt:lpstr>
      <vt:lpstr>QUESTION 20</vt:lpstr>
      <vt:lpstr>QUESTION 21</vt:lpstr>
      <vt:lpstr>QUESTION 22</vt:lpstr>
      <vt:lpstr>QUESTION 23</vt:lpstr>
      <vt:lpstr>QUESTION 24</vt:lpstr>
      <vt:lpstr>QUESTION 25</vt:lpstr>
      <vt:lpstr>QUESTION 26</vt:lpstr>
      <vt:lpstr>QUESTION 27</vt:lpstr>
      <vt:lpstr>QUESTION 28</vt:lpstr>
      <vt:lpstr>QUESTION 29</vt:lpstr>
      <vt:lpstr>QUESTION 30</vt:lpstr>
      <vt:lpstr>PowerPoint Presentation</vt:lpstr>
      <vt:lpstr>PowerPoint Presentation</vt:lpstr>
      <vt:lpstr>PowerPoint Presentation</vt:lpstr>
      <vt:lpstr>QUESTION 1</vt:lpstr>
      <vt:lpstr>QUESTION 2</vt:lpstr>
      <vt:lpstr>QUESTION 3</vt:lpstr>
      <vt:lpstr>QUESTION 4</vt:lpstr>
      <vt:lpstr>QUESTION 5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STUDIES</dc:title>
  <dc:creator>Bafedile Kgwadi</dc:creator>
  <cp:lastModifiedBy>Bafedile Kgwadi</cp:lastModifiedBy>
  <cp:revision>182</cp:revision>
  <dcterms:created xsi:type="dcterms:W3CDTF">2015-05-19T08:25:08Z</dcterms:created>
  <dcterms:modified xsi:type="dcterms:W3CDTF">2017-09-28T14:39:26Z</dcterms:modified>
</cp:coreProperties>
</file>