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4"/>
  </p:notesMasterIdLst>
  <p:sldIdLst>
    <p:sldId id="316" r:id="rId2"/>
    <p:sldId id="322" r:id="rId3"/>
    <p:sldId id="317" r:id="rId4"/>
    <p:sldId id="318" r:id="rId5"/>
    <p:sldId id="319" r:id="rId6"/>
    <p:sldId id="320" r:id="rId7"/>
    <p:sldId id="321" r:id="rId8"/>
    <p:sldId id="323" r:id="rId9"/>
    <p:sldId id="324" r:id="rId10"/>
    <p:sldId id="325" r:id="rId11"/>
    <p:sldId id="326" r:id="rId12"/>
    <p:sldId id="327" r:id="rId13"/>
    <p:sldId id="328" r:id="rId14"/>
    <p:sldId id="329" r:id="rId15"/>
    <p:sldId id="330" r:id="rId16"/>
    <p:sldId id="331" r:id="rId17"/>
    <p:sldId id="332" r:id="rId18"/>
    <p:sldId id="333" r:id="rId19"/>
    <p:sldId id="348" r:id="rId20"/>
    <p:sldId id="349" r:id="rId21"/>
    <p:sldId id="350" r:id="rId22"/>
    <p:sldId id="336" r:id="rId23"/>
    <p:sldId id="337" r:id="rId24"/>
    <p:sldId id="338" r:id="rId25"/>
    <p:sldId id="339" r:id="rId26"/>
    <p:sldId id="340" r:id="rId27"/>
    <p:sldId id="341" r:id="rId28"/>
    <p:sldId id="342" r:id="rId29"/>
    <p:sldId id="343" r:id="rId30"/>
    <p:sldId id="344" r:id="rId31"/>
    <p:sldId id="345" r:id="rId32"/>
    <p:sldId id="346" r:id="rId33"/>
    <p:sldId id="347" r:id="rId34"/>
    <p:sldId id="315" r:id="rId35"/>
    <p:sldId id="308" r:id="rId36"/>
    <p:sldId id="351" r:id="rId37"/>
    <p:sldId id="309" r:id="rId38"/>
    <p:sldId id="310" r:id="rId39"/>
    <p:sldId id="311" r:id="rId40"/>
    <p:sldId id="312" r:id="rId41"/>
    <p:sldId id="313" r:id="rId42"/>
    <p:sldId id="314" r:id="rId4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705" autoAdjust="0"/>
    <p:restoredTop sz="94660"/>
  </p:normalViewPr>
  <p:slideViewPr>
    <p:cSldViewPr>
      <p:cViewPr varScale="1">
        <p:scale>
          <a:sx n="83" d="100"/>
          <a:sy n="83" d="100"/>
        </p:scale>
        <p:origin x="1541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CC4B59-F899-465E-A5DF-F674D6A40ADE}" type="datetimeFigureOut">
              <a:rPr lang="en-ZA" smtClean="0"/>
              <a:t>2017/09/28</a:t>
            </a:fld>
            <a:endParaRPr lang="en-Z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Z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D7D1CF-4CD9-4C2E-B5A8-A1A2CD2E73CB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265544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B66DA9-4CD5-4265-9128-F9AC50450112}" type="slidenum">
              <a:rPr lang="en-US" smtClean="0">
                <a:solidFill>
                  <a:prstClr val="black"/>
                </a:solidFill>
              </a:rPr>
              <a:pPr/>
              <a:t>35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80662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0A061-CD05-4DD2-BD6C-C0A6E7B793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9/28/2017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80127-2E4F-4720-A546-49D7111EBC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04313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0A061-CD05-4DD2-BD6C-C0A6E7B793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9/28/2017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80127-2E4F-4720-A546-49D7111EBC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3988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0A061-CD05-4DD2-BD6C-C0A6E7B793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9/28/2017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80127-2E4F-4720-A546-49D7111EBC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86682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0A061-CD05-4DD2-BD6C-C0A6E7B793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9/28/2017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80127-2E4F-4720-A546-49D7111EBC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1945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0A061-CD05-4DD2-BD6C-C0A6E7B793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9/28/2017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80127-2E4F-4720-A546-49D7111EBC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6067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0A061-CD05-4DD2-BD6C-C0A6E7B793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9/28/2017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80127-2E4F-4720-A546-49D7111EBC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55232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0A061-CD05-4DD2-BD6C-C0A6E7B793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9/28/2017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80127-2E4F-4720-A546-49D7111EBC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1988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0A061-CD05-4DD2-BD6C-C0A6E7B793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9/28/2017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80127-2E4F-4720-A546-49D7111EBC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59147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0A061-CD05-4DD2-BD6C-C0A6E7B793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9/28/2017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80127-2E4F-4720-A546-49D7111EBC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79026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0A061-CD05-4DD2-BD6C-C0A6E7B793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9/28/2017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80127-2E4F-4720-A546-49D7111EBC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55293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0A061-CD05-4DD2-BD6C-C0A6E7B793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9/28/2017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80127-2E4F-4720-A546-49D7111EBC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412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10A061-CD05-4DD2-BD6C-C0A6E7B793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9/28/2017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380127-2E4F-4720-A546-49D7111EBC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77952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en.wikipedia.org/wiki/File:Seasons1.svg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052736"/>
            <a:ext cx="8568952" cy="4752529"/>
          </a:xfrm>
        </p:spPr>
        <p:txBody>
          <a:bodyPr>
            <a:normAutofit lnSpcReduction="10000"/>
          </a:bodyPr>
          <a:lstStyle/>
          <a:p>
            <a:pPr marL="0" lvl="0" indent="0" algn="ctr">
              <a:buNone/>
            </a:pPr>
            <a:r>
              <a:rPr lang="en-US" sz="5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WELCOME </a:t>
            </a:r>
          </a:p>
          <a:p>
            <a:pPr marL="0" lvl="0" indent="0" algn="ctr">
              <a:buNone/>
            </a:pPr>
            <a:r>
              <a:rPr lang="en-US" sz="5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the </a:t>
            </a:r>
          </a:p>
          <a:p>
            <a:pPr marL="0" lvl="0" indent="0" algn="ctr">
              <a:buNone/>
            </a:pPr>
            <a:r>
              <a:rPr lang="en-US" sz="5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SAASTA </a:t>
            </a:r>
          </a:p>
          <a:p>
            <a:pPr marL="0" lvl="0" indent="0" algn="ctr">
              <a:buNone/>
            </a:pPr>
            <a:r>
              <a:rPr lang="en-US" sz="5400" b="1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AstroQuiz</a:t>
            </a:r>
            <a:r>
              <a:rPr lang="en-US" sz="5400" b="1" baseline="3000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TM</a:t>
            </a:r>
            <a:r>
              <a:rPr lang="en-US" sz="54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2015</a:t>
            </a:r>
          </a:p>
          <a:p>
            <a:pPr marL="0" lvl="0" indent="0" algn="ctr">
              <a:buNone/>
            </a:pPr>
            <a:r>
              <a:rPr lang="en-US" sz="54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NATIONAL FINALS</a:t>
            </a:r>
            <a:endParaRPr lang="en-ZA" sz="54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6322756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QUESTION </a:t>
            </a:r>
            <a:r>
              <a:rPr lang="en-US" b="1" dirty="0" smtClean="0">
                <a:solidFill>
                  <a:prstClr val="black"/>
                </a:solidFill>
              </a:rPr>
              <a:t>8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412776"/>
            <a:ext cx="8640960" cy="4392489"/>
          </a:xfrm>
        </p:spPr>
        <p:txBody>
          <a:bodyPr/>
          <a:lstStyle/>
          <a:p>
            <a:pPr marL="0" indent="0">
              <a:buNone/>
            </a:pPr>
            <a:r>
              <a:rPr lang="en-US" sz="4000" b="1" dirty="0" smtClean="0"/>
              <a:t>Heliocentric means around ____</a:t>
            </a:r>
          </a:p>
          <a:p>
            <a:pPr marL="0" indent="0">
              <a:buNone/>
            </a:pPr>
            <a:endParaRPr lang="en-US" sz="4000" b="1" dirty="0" smtClean="0"/>
          </a:p>
          <a:p>
            <a:pPr marL="2228850" lvl="4" indent="-514350">
              <a:buFont typeface="+mj-lt"/>
              <a:buAutoNum type="alphaUcPeriod"/>
            </a:pPr>
            <a:r>
              <a:rPr lang="en-US" sz="3600" dirty="0" smtClean="0"/>
              <a:t>Jupiter</a:t>
            </a:r>
          </a:p>
          <a:p>
            <a:pPr marL="2228850" lvl="4" indent="-514350">
              <a:buFont typeface="+mj-lt"/>
              <a:buAutoNum type="alphaUcPeriod"/>
            </a:pPr>
            <a:r>
              <a:rPr lang="en-US" sz="3600" dirty="0" smtClean="0">
                <a:solidFill>
                  <a:srgbClr val="FF0000"/>
                </a:solidFill>
              </a:rPr>
              <a:t>The Sun</a:t>
            </a:r>
          </a:p>
          <a:p>
            <a:pPr marL="2228850" lvl="4" indent="-514350">
              <a:buFont typeface="+mj-lt"/>
              <a:buAutoNum type="alphaUcPeriod"/>
            </a:pPr>
            <a:r>
              <a:rPr lang="en-US" sz="3600" dirty="0" smtClean="0"/>
              <a:t>Neptune</a:t>
            </a:r>
          </a:p>
          <a:p>
            <a:pPr marL="2228850" lvl="4" indent="-514350">
              <a:buFont typeface="+mj-lt"/>
              <a:buAutoNum type="alphaUcPeriod"/>
            </a:pPr>
            <a:r>
              <a:rPr lang="en-US" sz="3600" dirty="0" smtClean="0"/>
              <a:t>Earth</a:t>
            </a:r>
            <a:endParaRPr lang="en-US" sz="3600" dirty="0"/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0159105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QUESTION </a:t>
            </a:r>
            <a:r>
              <a:rPr lang="en-US" b="1" dirty="0" smtClean="0">
                <a:solidFill>
                  <a:prstClr val="black"/>
                </a:solidFill>
              </a:rPr>
              <a:t>9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412776"/>
            <a:ext cx="8568952" cy="4392489"/>
          </a:xfrm>
        </p:spPr>
        <p:txBody>
          <a:bodyPr/>
          <a:lstStyle/>
          <a:p>
            <a:pPr marL="0" indent="0">
              <a:buNone/>
            </a:pPr>
            <a:r>
              <a:rPr lang="en-US" sz="3600" b="1" dirty="0" smtClean="0"/>
              <a:t>Triton, Neptune’s moon, has an ocean made of liquid. Which liquid is this?</a:t>
            </a:r>
          </a:p>
          <a:p>
            <a:pPr marL="0" indent="0">
              <a:buNone/>
            </a:pPr>
            <a:endParaRPr lang="en-US" dirty="0"/>
          </a:p>
          <a:p>
            <a:pPr marL="2228850" lvl="4" indent="-514350">
              <a:buFont typeface="+mj-lt"/>
              <a:buAutoNum type="alphaUcPeriod"/>
            </a:pPr>
            <a:r>
              <a:rPr lang="en-US" sz="3200" dirty="0" smtClean="0"/>
              <a:t>Water</a:t>
            </a:r>
          </a:p>
          <a:p>
            <a:pPr marL="2228850" lvl="4" indent="-514350">
              <a:buFont typeface="+mj-lt"/>
              <a:buAutoNum type="alphaUcPeriod"/>
            </a:pPr>
            <a:r>
              <a:rPr lang="en-US" sz="3200" dirty="0" smtClean="0"/>
              <a:t>Oxygen</a:t>
            </a:r>
          </a:p>
          <a:p>
            <a:pPr marL="2228850" lvl="4" indent="-514350">
              <a:buFont typeface="+mj-lt"/>
              <a:buAutoNum type="alphaUcPeriod"/>
            </a:pPr>
            <a:r>
              <a:rPr lang="en-US" sz="3200" dirty="0" smtClean="0">
                <a:solidFill>
                  <a:srgbClr val="FF0000"/>
                </a:solidFill>
              </a:rPr>
              <a:t>Nitrogen</a:t>
            </a:r>
          </a:p>
          <a:p>
            <a:pPr marL="2228850" lvl="4" indent="-514350">
              <a:buFont typeface="+mj-lt"/>
              <a:buAutoNum type="alphaUcPeriod"/>
            </a:pPr>
            <a:r>
              <a:rPr lang="en-US" sz="3200" dirty="0" smtClean="0"/>
              <a:t>Hydrogen</a:t>
            </a:r>
            <a:endParaRPr lang="en-ZA" sz="3200" dirty="0"/>
          </a:p>
        </p:txBody>
      </p:sp>
    </p:spTree>
    <p:extLst>
      <p:ext uri="{BB962C8B-B14F-4D97-AF65-F5344CB8AC3E}">
        <p14:creationId xmlns:p14="http://schemas.microsoft.com/office/powerpoint/2010/main" val="42821320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QUESTION </a:t>
            </a:r>
            <a:r>
              <a:rPr lang="en-US" b="1" dirty="0" smtClean="0">
                <a:solidFill>
                  <a:prstClr val="black"/>
                </a:solidFill>
              </a:rPr>
              <a:t>10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600201"/>
            <a:ext cx="8712968" cy="4205064"/>
          </a:xfrm>
        </p:spPr>
        <p:txBody>
          <a:bodyPr/>
          <a:lstStyle/>
          <a:p>
            <a:pPr marL="0" indent="0">
              <a:buNone/>
            </a:pPr>
            <a:r>
              <a:rPr lang="en-US" sz="3600" b="1" dirty="0" smtClean="0"/>
              <a:t>The greatest distance of a plane from the Sun is called its__________</a:t>
            </a:r>
          </a:p>
          <a:p>
            <a:pPr marL="0" indent="0">
              <a:buNone/>
            </a:pPr>
            <a:endParaRPr lang="en-US" sz="2800" dirty="0"/>
          </a:p>
          <a:p>
            <a:pPr marL="2228850" lvl="4" indent="-514350">
              <a:buFont typeface="+mj-lt"/>
              <a:buAutoNum type="alphaUcPeriod"/>
            </a:pPr>
            <a:r>
              <a:rPr lang="en-US" sz="2800" dirty="0" smtClean="0">
                <a:solidFill>
                  <a:srgbClr val="FF0000"/>
                </a:solidFill>
              </a:rPr>
              <a:t>Aphelion</a:t>
            </a:r>
          </a:p>
          <a:p>
            <a:pPr marL="2228850" lvl="4" indent="-514350">
              <a:buFont typeface="+mj-lt"/>
              <a:buAutoNum type="alphaUcPeriod"/>
            </a:pPr>
            <a:r>
              <a:rPr lang="en-US" sz="2800" dirty="0" smtClean="0"/>
              <a:t>Perihelion</a:t>
            </a:r>
          </a:p>
          <a:p>
            <a:pPr marL="2228850" lvl="4" indent="-514350">
              <a:buFont typeface="+mj-lt"/>
              <a:buAutoNum type="alphaUcPeriod"/>
            </a:pPr>
            <a:r>
              <a:rPr lang="en-US" sz="2800" dirty="0" smtClean="0"/>
              <a:t>Helix</a:t>
            </a:r>
          </a:p>
          <a:p>
            <a:pPr marL="2228850" lvl="4" indent="-514350">
              <a:buFont typeface="+mj-lt"/>
              <a:buAutoNum type="alphaUcPeriod"/>
            </a:pPr>
            <a:r>
              <a:rPr lang="en-US" sz="2800" dirty="0" smtClean="0"/>
              <a:t>eccentricity</a:t>
            </a:r>
            <a:endParaRPr lang="en-ZA" sz="2800" dirty="0"/>
          </a:p>
        </p:txBody>
      </p:sp>
    </p:spTree>
    <p:extLst>
      <p:ext uri="{BB962C8B-B14F-4D97-AF65-F5344CB8AC3E}">
        <p14:creationId xmlns:p14="http://schemas.microsoft.com/office/powerpoint/2010/main" val="22971082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QUESTION </a:t>
            </a:r>
            <a:r>
              <a:rPr lang="en-US" b="1" dirty="0" smtClean="0">
                <a:solidFill>
                  <a:prstClr val="black"/>
                </a:solidFill>
              </a:rPr>
              <a:t>11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600201"/>
            <a:ext cx="8712968" cy="4205064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4300" b="1" dirty="0" smtClean="0"/>
              <a:t>Planet Jupiter has a mass that is ____</a:t>
            </a:r>
          </a:p>
          <a:p>
            <a:pPr marL="0" indent="0">
              <a:buNone/>
            </a:pPr>
            <a:endParaRPr lang="en-US" sz="3500" b="1" dirty="0" smtClean="0"/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Equal to the combined masses of Earth &amp; Mars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 </a:t>
            </a:r>
            <a:r>
              <a:rPr lang="en-US" dirty="0">
                <a:solidFill>
                  <a:prstClr val="black"/>
                </a:solidFill>
              </a:rPr>
              <a:t>Equal to the combined masses </a:t>
            </a:r>
            <a:r>
              <a:rPr lang="en-US" dirty="0" smtClean="0">
                <a:solidFill>
                  <a:prstClr val="black"/>
                </a:solidFill>
              </a:rPr>
              <a:t>of Saturn and Pluto</a:t>
            </a:r>
            <a:r>
              <a:rPr lang="en-US" dirty="0" smtClean="0"/>
              <a:t>                                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>
                <a:solidFill>
                  <a:prstClr val="black"/>
                </a:solidFill>
              </a:rPr>
              <a:t>Equal to the combined masses of </a:t>
            </a:r>
            <a:r>
              <a:rPr lang="en-US" dirty="0" smtClean="0"/>
              <a:t>Saturn, Neptune &amp; Uranus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smtClean="0">
                <a:solidFill>
                  <a:srgbClr val="FF0000"/>
                </a:solidFill>
              </a:rPr>
              <a:t>Greater than the combined masses of all planets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63973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QUESTION </a:t>
            </a:r>
            <a:r>
              <a:rPr lang="en-US" b="1" dirty="0" smtClean="0">
                <a:solidFill>
                  <a:prstClr val="black"/>
                </a:solidFill>
              </a:rPr>
              <a:t>12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484784"/>
            <a:ext cx="8640960" cy="432048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b="1" dirty="0" smtClean="0"/>
              <a:t>Which of the planets below have no moons at all?</a:t>
            </a:r>
          </a:p>
          <a:p>
            <a:pPr marL="0" indent="0">
              <a:buNone/>
            </a:pPr>
            <a:endParaRPr lang="en-US" dirty="0"/>
          </a:p>
          <a:p>
            <a:pPr marL="1771650" lvl="3" indent="-514350">
              <a:buFont typeface="+mj-lt"/>
              <a:buAutoNum type="alphaUcPeriod"/>
            </a:pPr>
            <a:r>
              <a:rPr lang="en-US" sz="3200" dirty="0" smtClean="0">
                <a:solidFill>
                  <a:srgbClr val="FF0000"/>
                </a:solidFill>
              </a:rPr>
              <a:t>Venus &amp; Mercury</a:t>
            </a:r>
          </a:p>
          <a:p>
            <a:pPr marL="1771650" lvl="3" indent="-514350">
              <a:buFont typeface="+mj-lt"/>
              <a:buAutoNum type="alphaUcPeriod"/>
            </a:pPr>
            <a:r>
              <a:rPr lang="en-US" sz="3200" dirty="0" smtClean="0"/>
              <a:t>Mercury &amp; Neptune</a:t>
            </a:r>
          </a:p>
          <a:p>
            <a:pPr marL="1771650" lvl="3" indent="-514350">
              <a:buFont typeface="+mj-lt"/>
              <a:buAutoNum type="alphaUcPeriod"/>
            </a:pPr>
            <a:r>
              <a:rPr lang="en-US" sz="3200" dirty="0" smtClean="0"/>
              <a:t>Uranus &amp; Neptune</a:t>
            </a:r>
          </a:p>
          <a:p>
            <a:pPr marL="1771650" lvl="3" indent="-514350">
              <a:buFont typeface="+mj-lt"/>
              <a:buAutoNum type="alphaUcPeriod"/>
            </a:pPr>
            <a:r>
              <a:rPr lang="en-US" sz="3200" dirty="0" smtClean="0"/>
              <a:t>Venus &amp; Uranus</a:t>
            </a:r>
            <a:endParaRPr lang="en-ZA" sz="3200" dirty="0"/>
          </a:p>
        </p:txBody>
      </p:sp>
    </p:spTree>
    <p:extLst>
      <p:ext uri="{BB962C8B-B14F-4D97-AF65-F5344CB8AC3E}">
        <p14:creationId xmlns:p14="http://schemas.microsoft.com/office/powerpoint/2010/main" val="7684424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QUESTION </a:t>
            </a:r>
            <a:r>
              <a:rPr lang="en-US" b="1" dirty="0" smtClean="0">
                <a:solidFill>
                  <a:prstClr val="black"/>
                </a:solidFill>
              </a:rPr>
              <a:t>13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20506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600" b="1" dirty="0" smtClean="0"/>
              <a:t>When the Earth is furthest from the sun, what season is it in the Northern hemisphere?</a:t>
            </a:r>
          </a:p>
          <a:p>
            <a:pPr marL="0" indent="0">
              <a:buNone/>
            </a:pPr>
            <a:endParaRPr lang="en-US" sz="2400" dirty="0"/>
          </a:p>
          <a:p>
            <a:pPr marL="2228850" lvl="4" indent="-514350">
              <a:buFont typeface="+mj-lt"/>
              <a:buAutoNum type="alphaUcPeriod"/>
            </a:pPr>
            <a:r>
              <a:rPr lang="en-US" sz="2800" dirty="0" smtClean="0">
                <a:solidFill>
                  <a:srgbClr val="FF0000"/>
                </a:solidFill>
              </a:rPr>
              <a:t>Summer</a:t>
            </a:r>
          </a:p>
          <a:p>
            <a:pPr marL="2228850" lvl="4" indent="-514350">
              <a:buFont typeface="+mj-lt"/>
              <a:buAutoNum type="alphaUcPeriod"/>
            </a:pPr>
            <a:r>
              <a:rPr lang="en-US" sz="2800" dirty="0" smtClean="0"/>
              <a:t>Winter</a:t>
            </a:r>
          </a:p>
          <a:p>
            <a:pPr marL="2228850" lvl="4" indent="-514350">
              <a:buFont typeface="+mj-lt"/>
              <a:buAutoNum type="alphaUcPeriod"/>
            </a:pPr>
            <a:r>
              <a:rPr lang="en-US" sz="2800" dirty="0" smtClean="0"/>
              <a:t>Autumn</a:t>
            </a:r>
          </a:p>
          <a:p>
            <a:pPr marL="2228850" lvl="4" indent="-514350">
              <a:buFont typeface="+mj-lt"/>
              <a:buAutoNum type="alphaUcPeriod"/>
            </a:pPr>
            <a:r>
              <a:rPr lang="en-US" sz="2800" dirty="0" smtClean="0"/>
              <a:t>Spring</a:t>
            </a:r>
            <a:endParaRPr lang="en-ZA" sz="2800" dirty="0"/>
          </a:p>
        </p:txBody>
      </p:sp>
    </p:spTree>
    <p:extLst>
      <p:ext uri="{BB962C8B-B14F-4D97-AF65-F5344CB8AC3E}">
        <p14:creationId xmlns:p14="http://schemas.microsoft.com/office/powerpoint/2010/main" val="39249506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QUESTION </a:t>
            </a:r>
            <a:r>
              <a:rPr lang="en-US" b="1" dirty="0" smtClean="0">
                <a:solidFill>
                  <a:prstClr val="black"/>
                </a:solidFill>
              </a:rPr>
              <a:t>14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205064"/>
          </a:xfrm>
        </p:spPr>
        <p:txBody>
          <a:bodyPr/>
          <a:lstStyle/>
          <a:p>
            <a:pPr marL="0" indent="0">
              <a:buNone/>
            </a:pPr>
            <a:r>
              <a:rPr lang="en-US" sz="3600" b="1" dirty="0" smtClean="0"/>
              <a:t>On which day of the year does the summer solstice occur?</a:t>
            </a:r>
          </a:p>
          <a:p>
            <a:pPr marL="0" indent="0">
              <a:buNone/>
            </a:pPr>
            <a:endParaRPr lang="en-US" dirty="0"/>
          </a:p>
          <a:p>
            <a:pPr marL="2228850" lvl="4" indent="-514350">
              <a:buFont typeface="+mj-lt"/>
              <a:buAutoNum type="alphaUcPeriod"/>
            </a:pPr>
            <a:r>
              <a:rPr lang="en-US" sz="3200" dirty="0" smtClean="0">
                <a:solidFill>
                  <a:srgbClr val="FF0000"/>
                </a:solidFill>
              </a:rPr>
              <a:t>June 21</a:t>
            </a:r>
          </a:p>
          <a:p>
            <a:pPr marL="2228850" lvl="4" indent="-514350">
              <a:buFont typeface="+mj-lt"/>
              <a:buAutoNum type="alphaUcPeriod"/>
            </a:pPr>
            <a:r>
              <a:rPr lang="en-US" sz="3200" dirty="0" smtClean="0"/>
              <a:t>Dec 21</a:t>
            </a:r>
          </a:p>
          <a:p>
            <a:pPr marL="2228850" lvl="4" indent="-514350">
              <a:buFont typeface="+mj-lt"/>
              <a:buAutoNum type="alphaUcPeriod"/>
            </a:pPr>
            <a:r>
              <a:rPr lang="en-US" sz="3200" dirty="0" smtClean="0"/>
              <a:t>June 1</a:t>
            </a:r>
          </a:p>
          <a:p>
            <a:pPr marL="2228850" lvl="4" indent="-514350">
              <a:buFont typeface="+mj-lt"/>
              <a:buAutoNum type="alphaUcPeriod"/>
            </a:pPr>
            <a:r>
              <a:rPr lang="en-US" sz="3200" dirty="0" smtClean="0"/>
              <a:t>Dec 01</a:t>
            </a:r>
            <a:endParaRPr lang="en-ZA" sz="3200" dirty="0"/>
          </a:p>
        </p:txBody>
      </p:sp>
    </p:spTree>
    <p:extLst>
      <p:ext uri="{BB962C8B-B14F-4D97-AF65-F5344CB8AC3E}">
        <p14:creationId xmlns:p14="http://schemas.microsoft.com/office/powerpoint/2010/main" val="30648547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QUESTION </a:t>
            </a:r>
            <a:r>
              <a:rPr lang="en-US" b="1" dirty="0" smtClean="0">
                <a:solidFill>
                  <a:prstClr val="black"/>
                </a:solidFill>
              </a:rPr>
              <a:t>15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600201"/>
            <a:ext cx="8568952" cy="4205064"/>
          </a:xfrm>
        </p:spPr>
        <p:txBody>
          <a:bodyPr/>
          <a:lstStyle/>
          <a:p>
            <a:pPr marL="0" indent="0">
              <a:buNone/>
            </a:pPr>
            <a:r>
              <a:rPr lang="en-US" sz="3600" b="1" dirty="0" smtClean="0"/>
              <a:t>Which of the following is true about Orion? It is__</a:t>
            </a:r>
          </a:p>
          <a:p>
            <a:pPr marL="0" indent="0">
              <a:buNone/>
            </a:pPr>
            <a:endParaRPr lang="en-US" dirty="0"/>
          </a:p>
          <a:p>
            <a:pPr marL="1771650" lvl="3" indent="-514350">
              <a:buFont typeface="+mj-lt"/>
              <a:buAutoNum type="alphaUcPeriod"/>
            </a:pPr>
            <a:r>
              <a:rPr lang="en-US" sz="3200" dirty="0"/>
              <a:t>O</a:t>
            </a:r>
            <a:r>
              <a:rPr lang="en-US" sz="3200" dirty="0" smtClean="0"/>
              <a:t>ne of the brighter stars in the sky</a:t>
            </a:r>
          </a:p>
          <a:p>
            <a:pPr marL="1771650" lvl="3" indent="-514350">
              <a:buFont typeface="+mj-lt"/>
              <a:buAutoNum type="alphaUcPeriod"/>
            </a:pPr>
            <a:r>
              <a:rPr lang="en-US" sz="3200" dirty="0" smtClean="0">
                <a:solidFill>
                  <a:srgbClr val="FF0000"/>
                </a:solidFill>
              </a:rPr>
              <a:t>A constellation</a:t>
            </a:r>
          </a:p>
          <a:p>
            <a:pPr marL="1771650" lvl="3" indent="-514350">
              <a:buFont typeface="+mj-lt"/>
              <a:buAutoNum type="alphaUcPeriod"/>
            </a:pPr>
            <a:r>
              <a:rPr lang="en-US" sz="3200" dirty="0" smtClean="0"/>
              <a:t>The moon of one of the planets</a:t>
            </a:r>
          </a:p>
          <a:p>
            <a:pPr marL="1771650" lvl="3" indent="-514350">
              <a:buFont typeface="+mj-lt"/>
              <a:buAutoNum type="alphaUcPeriod"/>
            </a:pPr>
            <a:r>
              <a:rPr lang="en-US" sz="3200" dirty="0" smtClean="0"/>
              <a:t>An asteroid</a:t>
            </a:r>
          </a:p>
          <a:p>
            <a:pPr marL="514350" indent="-514350">
              <a:buFont typeface="+mj-lt"/>
              <a:buAutoNum type="alphaUcPeriod"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66337633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QUESTION </a:t>
            </a:r>
            <a:r>
              <a:rPr lang="en-US" b="1" dirty="0" smtClean="0">
                <a:solidFill>
                  <a:prstClr val="black"/>
                </a:solidFill>
              </a:rPr>
              <a:t>16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484784"/>
            <a:ext cx="8640960" cy="4320481"/>
          </a:xfrm>
        </p:spPr>
        <p:txBody>
          <a:bodyPr/>
          <a:lstStyle/>
          <a:p>
            <a:pPr marL="0" indent="0">
              <a:buNone/>
            </a:pPr>
            <a:r>
              <a:rPr lang="en-US" sz="3600" b="1" dirty="0" smtClean="0"/>
              <a:t>A telescope’s magnification refers to its ability to ___</a:t>
            </a:r>
          </a:p>
          <a:p>
            <a:pPr marL="0" indent="0">
              <a:buNone/>
            </a:pPr>
            <a:endParaRPr lang="en-US" dirty="0"/>
          </a:p>
          <a:p>
            <a:pPr marL="1771650" lvl="3" indent="-514350">
              <a:buFont typeface="+mj-lt"/>
              <a:buAutoNum type="alphaUcPeriod"/>
            </a:pPr>
            <a:r>
              <a:rPr lang="en-US" sz="3200" dirty="0">
                <a:solidFill>
                  <a:srgbClr val="FF0000"/>
                </a:solidFill>
              </a:rPr>
              <a:t>E</a:t>
            </a:r>
            <a:r>
              <a:rPr lang="en-US" sz="3200" dirty="0" smtClean="0">
                <a:solidFill>
                  <a:srgbClr val="FF0000"/>
                </a:solidFill>
              </a:rPr>
              <a:t>nlarge an image</a:t>
            </a:r>
          </a:p>
          <a:p>
            <a:pPr marL="1771650" lvl="3" indent="-514350">
              <a:buFont typeface="+mj-lt"/>
              <a:buAutoNum type="alphaUcPeriod"/>
            </a:pPr>
            <a:r>
              <a:rPr lang="en-US" sz="3200" dirty="0"/>
              <a:t>B</a:t>
            </a:r>
            <a:r>
              <a:rPr lang="en-US" sz="3200" dirty="0" smtClean="0"/>
              <a:t>ring an image closer</a:t>
            </a:r>
          </a:p>
          <a:p>
            <a:pPr marL="1771650" lvl="3" indent="-514350">
              <a:buFont typeface="+mj-lt"/>
              <a:buAutoNum type="alphaUcPeriod"/>
            </a:pPr>
            <a:r>
              <a:rPr lang="en-US" sz="3200" dirty="0" smtClean="0"/>
              <a:t>Collect light</a:t>
            </a:r>
          </a:p>
          <a:p>
            <a:pPr marL="1771650" lvl="3" indent="-514350">
              <a:buFont typeface="+mj-lt"/>
              <a:buAutoNum type="alphaUcPeriod"/>
            </a:pPr>
            <a:r>
              <a:rPr lang="en-US" sz="3200" dirty="0" smtClean="0"/>
              <a:t>Refract light</a:t>
            </a:r>
          </a:p>
          <a:p>
            <a:pPr marL="1771650" lvl="3" indent="-514350">
              <a:buFont typeface="+mj-lt"/>
              <a:buAutoNum type="alphaUcPeriod"/>
            </a:pPr>
            <a:endParaRPr lang="en-US" sz="3200" dirty="0" smtClean="0"/>
          </a:p>
          <a:p>
            <a:pPr marL="1771650" lvl="3" indent="-514350">
              <a:buFont typeface="+mj-lt"/>
              <a:buAutoNum type="alphaUcPeriod"/>
            </a:pPr>
            <a:endParaRPr lang="en-US" sz="3200" dirty="0" smtClean="0"/>
          </a:p>
          <a:p>
            <a:pPr marL="1771650" lvl="3" indent="-514350">
              <a:buFont typeface="+mj-lt"/>
              <a:buAutoNum type="alphaUcPeriod"/>
            </a:pPr>
            <a:endParaRPr lang="en-ZA" sz="3200" dirty="0"/>
          </a:p>
        </p:txBody>
      </p:sp>
    </p:spTree>
    <p:extLst>
      <p:ext uri="{BB962C8B-B14F-4D97-AF65-F5344CB8AC3E}">
        <p14:creationId xmlns:p14="http://schemas.microsoft.com/office/powerpoint/2010/main" val="349887411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86210"/>
          </a:xfrm>
        </p:spPr>
        <p:txBody>
          <a:bodyPr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ZA" sz="2400" b="1" dirty="0">
                <a:ea typeface="Calibri"/>
                <a:cs typeface="Times New Roman"/>
              </a:rPr>
              <a:t>THE FOLLOWING DIAGRAM SHOWS THE EARTH AT THE DIFFERENT POSITIONS AROUND THE SUN.</a:t>
            </a:r>
            <a:r>
              <a:rPr lang="en-ZA" sz="1600" dirty="0">
                <a:ea typeface="Calibri"/>
                <a:cs typeface="Times New Roman"/>
              </a:rPr>
              <a:t/>
            </a:r>
            <a:br>
              <a:rPr lang="en-ZA" sz="1600" dirty="0">
                <a:ea typeface="Calibri"/>
                <a:cs typeface="Times New Roman"/>
              </a:rPr>
            </a:br>
            <a:r>
              <a:rPr lang="en-ZA" sz="2400" b="1" dirty="0">
                <a:ea typeface="Calibri"/>
                <a:cs typeface="Times New Roman"/>
              </a:rPr>
              <a:t>USE THE DIAGRAM TO ANSWER QUESTIONS 17 - </a:t>
            </a:r>
            <a:r>
              <a:rPr lang="en-ZA" sz="2400" b="1" dirty="0" smtClean="0">
                <a:ea typeface="Calibri"/>
                <a:cs typeface="Times New Roman"/>
              </a:rPr>
              <a:t>23.</a:t>
            </a:r>
            <a:endParaRPr lang="en-ZA" sz="2400" dirty="0"/>
          </a:p>
        </p:txBody>
      </p:sp>
      <p:pic>
        <p:nvPicPr>
          <p:cNvPr id="4" name="Content Placeholder 3" descr="Seasons1.svg">
            <a:hlinkClick r:id="rId2"/>
          </p:cNvPr>
          <p:cNvPicPr>
            <a:picLocks noGrp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2204864"/>
            <a:ext cx="6163444" cy="340119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618915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fontAlgn="base">
              <a:lnSpc>
                <a:spcPct val="93000"/>
              </a:lnSpc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>
                <a:solidFill>
                  <a:srgbClr val="000000"/>
                </a:solidFill>
                <a:latin typeface="Arial" charset="0"/>
                <a:ea typeface="+mn-ea"/>
                <a:cs typeface="Arial" charset="0"/>
              </a:rPr>
              <a:t>RULES OF THE </a:t>
            </a:r>
            <a:r>
              <a:rPr lang="en-US" altLang="en-US" b="1" dirty="0" smtClean="0">
                <a:solidFill>
                  <a:srgbClr val="000000"/>
                </a:solidFill>
                <a:latin typeface="Arial" charset="0"/>
                <a:ea typeface="+mn-ea"/>
                <a:cs typeface="Arial" charset="0"/>
              </a:rPr>
              <a:t>QUIZ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340768"/>
            <a:ext cx="8435280" cy="4464497"/>
          </a:xfrm>
        </p:spPr>
        <p:txBody>
          <a:bodyPr>
            <a:noAutofit/>
          </a:bodyPr>
          <a:lstStyle/>
          <a:p>
            <a:pPr defTabSz="457200" eaLnBrk="0" fontAlgn="base" hangingPunct="0">
              <a:lnSpc>
                <a:spcPct val="83000"/>
              </a:lnSpc>
              <a:spcAft>
                <a:spcPct val="0"/>
              </a:spcAft>
              <a:buFont typeface="Arial" charset="0"/>
              <a:buChar char="•"/>
              <a:defRPr/>
            </a:pPr>
            <a:r>
              <a:rPr lang="en-US" sz="2400" dirty="0"/>
              <a:t>The audience must be silent throughout the quiz and </a:t>
            </a:r>
            <a:r>
              <a:rPr lang="en-US" sz="2400" b="1" dirty="0"/>
              <a:t>NOT</a:t>
            </a:r>
            <a:r>
              <a:rPr lang="en-US" sz="2400" dirty="0"/>
              <a:t> whisper </a:t>
            </a:r>
            <a:r>
              <a:rPr lang="en-US" sz="2400" dirty="0" smtClean="0"/>
              <a:t>to anyone.</a:t>
            </a:r>
            <a:endParaRPr lang="en-US" sz="2400" dirty="0"/>
          </a:p>
          <a:p>
            <a:pPr defTabSz="457200" eaLnBrk="0" fontAlgn="base" hangingPunct="0">
              <a:lnSpc>
                <a:spcPct val="83000"/>
              </a:lnSpc>
              <a:spcAft>
                <a:spcPct val="0"/>
              </a:spcAft>
              <a:buFont typeface="Arial" charset="0"/>
              <a:buChar char="•"/>
              <a:defRPr/>
            </a:pPr>
            <a:r>
              <a:rPr lang="en-US" sz="2400" dirty="0" smtClean="0"/>
              <a:t>No </a:t>
            </a:r>
            <a:r>
              <a:rPr lang="en-US" sz="2400" dirty="0"/>
              <a:t>resource material can be taken into the quiz venue.</a:t>
            </a:r>
          </a:p>
          <a:p>
            <a:pPr algn="just" defTabSz="457200" eaLnBrk="0" fontAlgn="base" hangingPunct="0">
              <a:lnSpc>
                <a:spcPct val="83000"/>
              </a:lnSpc>
              <a:spcAft>
                <a:spcPct val="0"/>
              </a:spcAft>
              <a:buFont typeface="Arial" charset="0"/>
              <a:buChar char="•"/>
              <a:defRPr/>
            </a:pPr>
            <a:r>
              <a:rPr lang="en-US" sz="2400" dirty="0"/>
              <a:t>Teams have up to 1 minute to discuss each answer and must reveal their answers immediately when the signal is given that the time is up.</a:t>
            </a:r>
          </a:p>
          <a:p>
            <a:pPr algn="just" defTabSz="457200" eaLnBrk="0" fontAlgn="base" hangingPunct="0">
              <a:lnSpc>
                <a:spcPct val="83000"/>
              </a:lnSpc>
              <a:spcAft>
                <a:spcPct val="0"/>
              </a:spcAft>
              <a:buFont typeface="Arial" charset="0"/>
              <a:buChar char="•"/>
              <a:defRPr/>
            </a:pPr>
            <a:r>
              <a:rPr lang="en-US" sz="2400" dirty="0"/>
              <a:t>The scores will be calculated and given after THE FIRST ten questions ONLY and overall winners will be announced at the Awards </a:t>
            </a:r>
            <a:r>
              <a:rPr lang="en-US" sz="2400" dirty="0" smtClean="0"/>
              <a:t>function in the evening.</a:t>
            </a:r>
            <a:endParaRPr lang="en-US" sz="2400" dirty="0"/>
          </a:p>
          <a:p>
            <a:pPr algn="just" defTabSz="457200" eaLnBrk="0" fontAlgn="base" hangingPunct="0">
              <a:lnSpc>
                <a:spcPct val="83000"/>
              </a:lnSpc>
              <a:spcAft>
                <a:spcPct val="0"/>
              </a:spcAft>
              <a:buFont typeface="Arial" charset="0"/>
              <a:buChar char="•"/>
              <a:defRPr/>
            </a:pPr>
            <a:r>
              <a:rPr lang="en-US" sz="2400" dirty="0"/>
              <a:t>The audience will get a chance to win prizes! </a:t>
            </a:r>
          </a:p>
          <a:p>
            <a:pPr algn="just" defTabSz="457200" eaLnBrk="0" fontAlgn="base" hangingPunct="0">
              <a:lnSpc>
                <a:spcPct val="83000"/>
              </a:lnSpc>
              <a:spcAft>
                <a:spcPct val="0"/>
              </a:spcAft>
              <a:buFont typeface="Arial" charset="0"/>
              <a:buChar char="•"/>
              <a:defRPr/>
            </a:pPr>
            <a:r>
              <a:rPr lang="en-US" sz="2400" dirty="0"/>
              <a:t>A tie-break will be settled on a “sudden death” basis, involving tied teams only (i.e. as soon as a team falls behind on correct answers, it is knocked out).</a:t>
            </a:r>
            <a:endParaRPr lang="en-ZA" sz="2400" dirty="0"/>
          </a:p>
        </p:txBody>
      </p:sp>
    </p:spTree>
    <p:extLst>
      <p:ext uri="{BB962C8B-B14F-4D97-AF65-F5344CB8AC3E}">
        <p14:creationId xmlns:p14="http://schemas.microsoft.com/office/powerpoint/2010/main" val="16740921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QUESTION 17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464497"/>
          </a:xfrm>
        </p:spPr>
        <p:txBody>
          <a:bodyPr>
            <a:normAutofit fontScale="40000" lnSpcReduction="20000"/>
          </a:bodyPr>
          <a:lstStyle/>
          <a:p>
            <a:pPr marL="114300"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en-US" sz="9000" b="1" dirty="0">
                <a:solidFill>
                  <a:srgbClr val="000000"/>
                </a:solidFill>
                <a:ea typeface="Cambria"/>
              </a:rPr>
              <a:t>Which motion </a:t>
            </a:r>
            <a:r>
              <a:rPr lang="en-US" sz="9000" b="1" dirty="0" smtClean="0">
                <a:solidFill>
                  <a:srgbClr val="000000"/>
                </a:solidFill>
                <a:ea typeface="Cambria"/>
              </a:rPr>
              <a:t>does Path 2 in </a:t>
            </a:r>
            <a:r>
              <a:rPr lang="en-US" sz="9000" b="1" dirty="0">
                <a:solidFill>
                  <a:srgbClr val="000000"/>
                </a:solidFill>
                <a:ea typeface="Cambria"/>
              </a:rPr>
              <a:t>the diagram represent</a:t>
            </a:r>
            <a:r>
              <a:rPr lang="en-US" sz="9000" b="1" dirty="0" smtClean="0">
                <a:solidFill>
                  <a:srgbClr val="000000"/>
                </a:solidFill>
                <a:ea typeface="Cambria"/>
              </a:rPr>
              <a:t>?</a:t>
            </a:r>
          </a:p>
          <a:p>
            <a:pPr marL="114300"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en-US" dirty="0">
                <a:solidFill>
                  <a:srgbClr val="000000"/>
                </a:solidFill>
                <a:ea typeface="Cambria"/>
              </a:rPr>
              <a:t> </a:t>
            </a:r>
            <a:endParaRPr lang="en-ZA" sz="7000" dirty="0" smtClean="0">
              <a:solidFill>
                <a:srgbClr val="5A5A5A"/>
              </a:solidFill>
              <a:ea typeface="Cambria"/>
            </a:endParaRPr>
          </a:p>
          <a:p>
            <a:pPr marL="2343150" lvl="3" indent="-514350" algn="just">
              <a:lnSpc>
                <a:spcPct val="150000"/>
              </a:lnSpc>
              <a:buFont typeface="+mj-lt"/>
              <a:buAutoNum type="alphaUcPeriod"/>
            </a:pPr>
            <a:r>
              <a:rPr lang="en-US" sz="7000" dirty="0" smtClean="0">
                <a:solidFill>
                  <a:srgbClr val="000000"/>
                </a:solidFill>
                <a:ea typeface="Cambria"/>
              </a:rPr>
              <a:t>Earth’s rotation </a:t>
            </a:r>
            <a:endParaRPr lang="en-ZA" sz="7000" dirty="0" smtClean="0">
              <a:solidFill>
                <a:srgbClr val="5A5A5A"/>
              </a:solidFill>
              <a:ea typeface="Cambria"/>
            </a:endParaRPr>
          </a:p>
          <a:p>
            <a:pPr marL="2343150" lvl="3" indent="-514350" algn="just">
              <a:lnSpc>
                <a:spcPct val="150000"/>
              </a:lnSpc>
              <a:buFont typeface="+mj-lt"/>
              <a:buAutoNum type="alphaUcPeriod"/>
            </a:pPr>
            <a:r>
              <a:rPr lang="en-US" sz="7000" dirty="0" smtClean="0">
                <a:solidFill>
                  <a:srgbClr val="000000"/>
                </a:solidFill>
                <a:ea typeface="Cambria"/>
              </a:rPr>
              <a:t>the </a:t>
            </a:r>
            <a:r>
              <a:rPr lang="en-US" sz="7000" dirty="0">
                <a:solidFill>
                  <a:srgbClr val="000000"/>
                </a:solidFill>
                <a:ea typeface="Cambria"/>
              </a:rPr>
              <a:t>Sun’s rotation </a:t>
            </a:r>
            <a:endParaRPr lang="en-ZA" sz="7000" dirty="0">
              <a:solidFill>
                <a:srgbClr val="5A5A5A"/>
              </a:solidFill>
              <a:ea typeface="Cambria"/>
            </a:endParaRPr>
          </a:p>
          <a:p>
            <a:pPr marL="2343150" lvl="3" indent="-514350" algn="just">
              <a:lnSpc>
                <a:spcPct val="150000"/>
              </a:lnSpc>
              <a:buFont typeface="+mj-lt"/>
              <a:buAutoNum type="alphaUcPeriod"/>
            </a:pPr>
            <a:r>
              <a:rPr lang="en-US" sz="7000" dirty="0" smtClean="0">
                <a:solidFill>
                  <a:srgbClr val="FF0000"/>
                </a:solidFill>
                <a:ea typeface="Cambria"/>
              </a:rPr>
              <a:t>Earth’s </a:t>
            </a:r>
            <a:r>
              <a:rPr lang="en-US" sz="7000" dirty="0">
                <a:solidFill>
                  <a:srgbClr val="FF0000"/>
                </a:solidFill>
                <a:ea typeface="Cambria"/>
              </a:rPr>
              <a:t>revolution</a:t>
            </a:r>
            <a:endParaRPr lang="en-ZA" sz="7000" dirty="0">
              <a:solidFill>
                <a:srgbClr val="FF0000"/>
              </a:solidFill>
              <a:ea typeface="Cambria"/>
            </a:endParaRPr>
          </a:p>
          <a:p>
            <a:pPr marL="2343150" lvl="3" indent="-514350" algn="just">
              <a:lnSpc>
                <a:spcPct val="150000"/>
              </a:lnSpc>
              <a:buFont typeface="+mj-lt"/>
              <a:buAutoNum type="alphaUcPeriod"/>
            </a:pPr>
            <a:r>
              <a:rPr lang="en-US" sz="7000" dirty="0" smtClean="0">
                <a:solidFill>
                  <a:srgbClr val="000000"/>
                </a:solidFill>
                <a:ea typeface="Cambria"/>
              </a:rPr>
              <a:t>the </a:t>
            </a:r>
            <a:r>
              <a:rPr lang="en-US" sz="7000" dirty="0">
                <a:solidFill>
                  <a:srgbClr val="000000"/>
                </a:solidFill>
                <a:ea typeface="Cambria"/>
              </a:rPr>
              <a:t>Sun’s revolution</a:t>
            </a:r>
            <a:endParaRPr lang="en-ZA" sz="7000" dirty="0">
              <a:solidFill>
                <a:srgbClr val="5A5A5A"/>
              </a:solidFill>
              <a:ea typeface="Cambria"/>
            </a:endParaRP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69479571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b="1" dirty="0"/>
              <a:t>QUESTION </a:t>
            </a:r>
            <a:r>
              <a:rPr lang="en-ZA" b="1" dirty="0" smtClean="0"/>
              <a:t>18</a:t>
            </a:r>
            <a:endParaRPr lang="en-Z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600" b="1" dirty="0" smtClean="0"/>
              <a:t>What kind of an eclipse is represented in the diagram?</a:t>
            </a:r>
          </a:p>
          <a:p>
            <a:pPr marL="0" indent="0">
              <a:buNone/>
            </a:pPr>
            <a:endParaRPr lang="en-US" dirty="0"/>
          </a:p>
          <a:p>
            <a:pPr marL="1771650" lvl="3" indent="-514350">
              <a:buFont typeface="+mj-lt"/>
              <a:buAutoNum type="alphaUcPeriod"/>
            </a:pPr>
            <a:r>
              <a:rPr lang="en-US" sz="3600" dirty="0" smtClean="0">
                <a:solidFill>
                  <a:srgbClr val="FF0000"/>
                </a:solidFill>
              </a:rPr>
              <a:t>Lunar</a:t>
            </a:r>
          </a:p>
          <a:p>
            <a:pPr marL="1771650" lvl="3" indent="-514350">
              <a:buFont typeface="+mj-lt"/>
              <a:buAutoNum type="alphaUcPeriod"/>
            </a:pPr>
            <a:r>
              <a:rPr lang="en-US" sz="3600" dirty="0" smtClean="0"/>
              <a:t>Solar</a:t>
            </a:r>
          </a:p>
          <a:p>
            <a:pPr marL="914400" lvl="1" indent="-514350">
              <a:buFont typeface="+mj-lt"/>
              <a:buAutoNum type="alphaUcPeriod"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54787966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QUESTION </a:t>
            </a:r>
            <a:r>
              <a:rPr lang="en-US" b="1" dirty="0" smtClean="0">
                <a:solidFill>
                  <a:prstClr val="black"/>
                </a:solidFill>
              </a:rPr>
              <a:t>19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412777"/>
            <a:ext cx="8229600" cy="4392488"/>
          </a:xfrm>
        </p:spPr>
        <p:txBody>
          <a:bodyPr>
            <a:normAutofit/>
          </a:bodyPr>
          <a:lstStyle/>
          <a:p>
            <a:pPr marL="0" lvl="0" indent="0" algn="just">
              <a:lnSpc>
                <a:spcPct val="150000"/>
              </a:lnSpc>
              <a:buNone/>
            </a:pPr>
            <a:r>
              <a:rPr lang="en-US" b="1" dirty="0">
                <a:solidFill>
                  <a:srgbClr val="000000"/>
                </a:solidFill>
                <a:latin typeface="Arial"/>
                <a:ea typeface="Cambria"/>
              </a:rPr>
              <a:t>Which Moon phase will usually be seen from Earth when the Moon is in </a:t>
            </a:r>
            <a:r>
              <a:rPr lang="en-US" b="1" dirty="0" smtClean="0">
                <a:solidFill>
                  <a:srgbClr val="000000"/>
                </a:solidFill>
                <a:latin typeface="Arial"/>
                <a:ea typeface="Cambria"/>
              </a:rPr>
              <a:t>the </a:t>
            </a:r>
            <a:r>
              <a:rPr lang="en-US" b="1" dirty="0">
                <a:solidFill>
                  <a:srgbClr val="000000"/>
                </a:solidFill>
                <a:latin typeface="Arial"/>
                <a:ea typeface="Cambria"/>
              </a:rPr>
              <a:t>position </a:t>
            </a:r>
            <a:r>
              <a:rPr lang="en-US" b="1" dirty="0" smtClean="0">
                <a:solidFill>
                  <a:srgbClr val="000000"/>
                </a:solidFill>
                <a:latin typeface="Arial"/>
                <a:ea typeface="Cambria"/>
              </a:rPr>
              <a:t>above?</a:t>
            </a:r>
            <a:endParaRPr lang="en-ZA" dirty="0">
              <a:solidFill>
                <a:srgbClr val="5A5A5A"/>
              </a:solidFill>
              <a:latin typeface="Arial"/>
              <a:ea typeface="Cambria"/>
            </a:endParaRPr>
          </a:p>
          <a:p>
            <a:pPr marL="0"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en-US" dirty="0">
                <a:solidFill>
                  <a:srgbClr val="5A5A5A"/>
                </a:solidFill>
                <a:latin typeface="Arial"/>
                <a:ea typeface="Cambria"/>
              </a:rPr>
              <a:t> </a:t>
            </a:r>
            <a:endParaRPr lang="en-ZA" dirty="0">
              <a:solidFill>
                <a:srgbClr val="5A5A5A"/>
              </a:solidFill>
              <a:latin typeface="Arial"/>
              <a:ea typeface="Cambria"/>
            </a:endParaRPr>
          </a:p>
          <a:p>
            <a:pPr marL="0"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en-US" dirty="0">
                <a:solidFill>
                  <a:srgbClr val="000000"/>
                </a:solidFill>
                <a:latin typeface="Arial"/>
                <a:ea typeface="Cambria"/>
              </a:rPr>
              <a:t> </a:t>
            </a:r>
            <a:r>
              <a:rPr lang="en-US" dirty="0" smtClean="0">
                <a:solidFill>
                  <a:srgbClr val="FF0000"/>
                </a:solidFill>
                <a:latin typeface="Arial"/>
                <a:ea typeface="Cambria"/>
              </a:rPr>
              <a:t>D</a:t>
            </a:r>
            <a:endParaRPr lang="en-ZA" dirty="0">
              <a:solidFill>
                <a:srgbClr val="FF0000"/>
              </a:solidFill>
              <a:latin typeface="Arial"/>
              <a:ea typeface="Cambria"/>
            </a:endParaRPr>
          </a:p>
          <a:p>
            <a:pPr marL="0" indent="0">
              <a:buNone/>
            </a:pPr>
            <a:endParaRPr lang="en-ZA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3788522"/>
            <a:ext cx="4934605" cy="16567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1649085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QUESTION </a:t>
            </a:r>
            <a:r>
              <a:rPr lang="en-US" b="1" dirty="0" smtClean="0">
                <a:solidFill>
                  <a:prstClr val="black"/>
                </a:solidFill>
              </a:rPr>
              <a:t>20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dirty="0" smtClean="0"/>
              <a:t>At which position of the Earth will the Southern hemisphere experience summer?</a:t>
            </a:r>
          </a:p>
          <a:p>
            <a:pPr marL="0" indent="0">
              <a:buNone/>
            </a:pPr>
            <a:endParaRPr lang="en-US" sz="3600" b="1" dirty="0"/>
          </a:p>
          <a:p>
            <a:pPr marL="2457450" lvl="4" indent="-742950">
              <a:buFont typeface="+mj-lt"/>
              <a:buAutoNum type="alphaUcPeriod"/>
            </a:pPr>
            <a:r>
              <a:rPr lang="en-US" sz="2800" dirty="0" smtClean="0">
                <a:solidFill>
                  <a:srgbClr val="FF0000"/>
                </a:solidFill>
              </a:rPr>
              <a:t>1</a:t>
            </a:r>
          </a:p>
          <a:p>
            <a:pPr marL="2457450" lvl="4" indent="-742950">
              <a:buFont typeface="+mj-lt"/>
              <a:buAutoNum type="alphaUcPeriod"/>
            </a:pPr>
            <a:r>
              <a:rPr lang="en-US" sz="2800" dirty="0" smtClean="0"/>
              <a:t>2</a:t>
            </a:r>
          </a:p>
          <a:p>
            <a:pPr marL="2457450" lvl="4" indent="-742950">
              <a:buFont typeface="+mj-lt"/>
              <a:buAutoNum type="alphaUcPeriod"/>
            </a:pPr>
            <a:r>
              <a:rPr lang="en-US" sz="2800" dirty="0" smtClean="0"/>
              <a:t>3</a:t>
            </a:r>
          </a:p>
          <a:p>
            <a:pPr marL="2457450" lvl="4" indent="-742950">
              <a:buFont typeface="+mj-lt"/>
              <a:buAutoNum type="alphaUcPeriod"/>
            </a:pPr>
            <a:r>
              <a:rPr lang="en-US" sz="2800" dirty="0"/>
              <a:t>4</a:t>
            </a:r>
            <a:endParaRPr lang="en-ZA" sz="2800" dirty="0"/>
          </a:p>
        </p:txBody>
      </p:sp>
    </p:spTree>
    <p:extLst>
      <p:ext uri="{BB962C8B-B14F-4D97-AF65-F5344CB8AC3E}">
        <p14:creationId xmlns:p14="http://schemas.microsoft.com/office/powerpoint/2010/main" val="238019772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QUESTION </a:t>
            </a:r>
            <a:r>
              <a:rPr lang="en-US" b="1" dirty="0" smtClean="0">
                <a:solidFill>
                  <a:prstClr val="black"/>
                </a:solidFill>
              </a:rPr>
              <a:t>21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39248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dirty="0">
                <a:solidFill>
                  <a:prstClr val="black"/>
                </a:solidFill>
              </a:rPr>
              <a:t>At which </a:t>
            </a:r>
            <a:r>
              <a:rPr lang="en-US" sz="3600" b="1" dirty="0" smtClean="0">
                <a:solidFill>
                  <a:prstClr val="black"/>
                </a:solidFill>
              </a:rPr>
              <a:t>positions </a:t>
            </a:r>
            <a:r>
              <a:rPr lang="en-US" sz="3600" b="1" dirty="0">
                <a:solidFill>
                  <a:prstClr val="black"/>
                </a:solidFill>
              </a:rPr>
              <a:t>of the Earth will </a:t>
            </a:r>
            <a:r>
              <a:rPr lang="en-US" sz="3600" b="1" dirty="0" smtClean="0">
                <a:solidFill>
                  <a:prstClr val="black"/>
                </a:solidFill>
              </a:rPr>
              <a:t>there be an equinox?</a:t>
            </a:r>
          </a:p>
          <a:p>
            <a:pPr marL="0" indent="0">
              <a:buNone/>
            </a:pPr>
            <a:endParaRPr lang="en-US" sz="3600" b="1" dirty="0">
              <a:solidFill>
                <a:prstClr val="black"/>
              </a:solidFill>
            </a:endParaRPr>
          </a:p>
          <a:p>
            <a:pPr marL="2228850" lvl="4" indent="-514350">
              <a:buFont typeface="+mj-lt"/>
              <a:buAutoNum type="alphaUcPeriod"/>
            </a:pPr>
            <a:r>
              <a:rPr lang="en-US" sz="3200" dirty="0" smtClean="0">
                <a:solidFill>
                  <a:prstClr val="black"/>
                </a:solidFill>
              </a:rPr>
              <a:t>1 &amp; 2</a:t>
            </a:r>
          </a:p>
          <a:p>
            <a:pPr marL="2228850" lvl="4" indent="-514350">
              <a:buFont typeface="+mj-lt"/>
              <a:buAutoNum type="alphaUcPeriod"/>
            </a:pPr>
            <a:r>
              <a:rPr lang="en-US" sz="3200" dirty="0" smtClean="0">
                <a:solidFill>
                  <a:prstClr val="black"/>
                </a:solidFill>
              </a:rPr>
              <a:t>2 &amp; 3</a:t>
            </a:r>
          </a:p>
          <a:p>
            <a:pPr marL="2228850" lvl="4" indent="-514350">
              <a:buFont typeface="+mj-lt"/>
              <a:buAutoNum type="alphaUcPeriod"/>
            </a:pPr>
            <a:r>
              <a:rPr lang="en-US" sz="3200" dirty="0" smtClean="0">
                <a:solidFill>
                  <a:prstClr val="black"/>
                </a:solidFill>
              </a:rPr>
              <a:t>3 &amp; 4</a:t>
            </a:r>
          </a:p>
          <a:p>
            <a:pPr marL="2228850" lvl="4" indent="-514350">
              <a:buFont typeface="+mj-lt"/>
              <a:buAutoNum type="alphaUcPeriod"/>
            </a:pPr>
            <a:r>
              <a:rPr lang="en-US" sz="3200" dirty="0" smtClean="0">
                <a:solidFill>
                  <a:srgbClr val="FF0000"/>
                </a:solidFill>
              </a:rPr>
              <a:t>2 &amp; 4</a:t>
            </a:r>
            <a:endParaRPr lang="en-ZA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239500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QUESTION </a:t>
            </a:r>
            <a:r>
              <a:rPr lang="en-US" b="1" dirty="0" smtClean="0">
                <a:solidFill>
                  <a:prstClr val="black"/>
                </a:solidFill>
              </a:rPr>
              <a:t>22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Around approximately which date will the Northern hemisphere get its summer solstice?</a:t>
            </a:r>
          </a:p>
          <a:p>
            <a:pPr marL="0" indent="0">
              <a:buNone/>
            </a:pPr>
            <a:endParaRPr lang="en-US" dirty="0"/>
          </a:p>
          <a:p>
            <a:pPr marL="1771650" lvl="3" indent="-514350">
              <a:buFont typeface="+mj-lt"/>
              <a:buAutoNum type="alphaUcPeriod"/>
            </a:pPr>
            <a:r>
              <a:rPr lang="en-US" sz="3200" dirty="0" smtClean="0"/>
              <a:t>21 March</a:t>
            </a:r>
          </a:p>
          <a:p>
            <a:pPr marL="1771650" lvl="3" indent="-514350">
              <a:buFont typeface="+mj-lt"/>
              <a:buAutoNum type="alphaUcPeriod"/>
            </a:pPr>
            <a:r>
              <a:rPr lang="en-US" sz="3200" dirty="0" smtClean="0">
                <a:solidFill>
                  <a:srgbClr val="FF0000"/>
                </a:solidFill>
              </a:rPr>
              <a:t>21 </a:t>
            </a:r>
            <a:r>
              <a:rPr lang="en-US" sz="3200" dirty="0">
                <a:solidFill>
                  <a:srgbClr val="FF0000"/>
                </a:solidFill>
              </a:rPr>
              <a:t>J</a:t>
            </a:r>
            <a:r>
              <a:rPr lang="en-US" sz="3200" dirty="0" smtClean="0">
                <a:solidFill>
                  <a:srgbClr val="FF0000"/>
                </a:solidFill>
              </a:rPr>
              <a:t>une</a:t>
            </a:r>
          </a:p>
          <a:p>
            <a:pPr marL="1771650" lvl="3" indent="-514350">
              <a:buFont typeface="+mj-lt"/>
              <a:buAutoNum type="alphaUcPeriod"/>
            </a:pPr>
            <a:r>
              <a:rPr lang="en-US" sz="3200" dirty="0" smtClean="0"/>
              <a:t>21 Dec</a:t>
            </a:r>
          </a:p>
          <a:p>
            <a:pPr marL="1771650" lvl="3" indent="-514350">
              <a:buFont typeface="+mj-lt"/>
              <a:buAutoNum type="alphaUcPeriod"/>
            </a:pPr>
            <a:r>
              <a:rPr lang="en-US" sz="3200" dirty="0" smtClean="0"/>
              <a:t>23 Sept</a:t>
            </a:r>
            <a:endParaRPr lang="en-ZA" sz="3200" dirty="0"/>
          </a:p>
        </p:txBody>
      </p:sp>
    </p:spTree>
    <p:extLst>
      <p:ext uri="{BB962C8B-B14F-4D97-AF65-F5344CB8AC3E}">
        <p14:creationId xmlns:p14="http://schemas.microsoft.com/office/powerpoint/2010/main" val="140360417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QUESTION </a:t>
            </a:r>
            <a:r>
              <a:rPr lang="en-US" b="1" dirty="0" smtClean="0">
                <a:solidFill>
                  <a:prstClr val="black"/>
                </a:solidFill>
              </a:rPr>
              <a:t>23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268760"/>
            <a:ext cx="8229600" cy="4525963"/>
          </a:xfrm>
        </p:spPr>
        <p:txBody>
          <a:bodyPr/>
          <a:lstStyle/>
          <a:p>
            <a:pPr marL="0" lvl="0" indent="0">
              <a:buNone/>
            </a:pPr>
            <a:r>
              <a:rPr lang="en-US" sz="3600" b="1" dirty="0">
                <a:solidFill>
                  <a:prstClr val="black"/>
                </a:solidFill>
              </a:rPr>
              <a:t>During an equinox, neither the Southern nor Northern pole is tilted towards the Sun.</a:t>
            </a:r>
          </a:p>
          <a:p>
            <a:pPr marL="0" lvl="0" indent="0">
              <a:buNone/>
            </a:pPr>
            <a:endParaRPr lang="en-US" dirty="0">
              <a:solidFill>
                <a:prstClr val="black"/>
              </a:solidFill>
            </a:endParaRPr>
          </a:p>
          <a:p>
            <a:pPr marL="2228850" lvl="4" indent="-514350">
              <a:buFont typeface="+mj-lt"/>
              <a:buAutoNum type="alphaUcPeriod"/>
            </a:pPr>
            <a:r>
              <a:rPr lang="en-US" sz="3200" dirty="0">
                <a:solidFill>
                  <a:srgbClr val="FF0000"/>
                </a:solidFill>
              </a:rPr>
              <a:t>True</a:t>
            </a:r>
          </a:p>
          <a:p>
            <a:pPr marL="2228850" lvl="4" indent="-514350">
              <a:buFont typeface="+mj-lt"/>
              <a:buAutoNum type="alphaUcPeriod"/>
            </a:pPr>
            <a:r>
              <a:rPr lang="en-US" sz="3200" dirty="0">
                <a:solidFill>
                  <a:prstClr val="black"/>
                </a:solidFill>
              </a:rPr>
              <a:t>False</a:t>
            </a:r>
            <a:endParaRPr lang="en-ZA" sz="3200" dirty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63435188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QUESTION </a:t>
            </a:r>
            <a:r>
              <a:rPr lang="en-US" b="1" dirty="0" smtClean="0">
                <a:solidFill>
                  <a:prstClr val="black"/>
                </a:solidFill>
              </a:rPr>
              <a:t>24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464497"/>
          </a:xfrm>
        </p:spPr>
        <p:txBody>
          <a:bodyPr/>
          <a:lstStyle/>
          <a:p>
            <a:pPr marL="0" lvl="0" indent="0" fontAlgn="base">
              <a:spcAft>
                <a:spcPct val="0"/>
              </a:spcAft>
              <a:buNone/>
            </a:pPr>
            <a:r>
              <a:rPr lang="en-ZA" altLang="en-US" b="1" kern="0" dirty="0">
                <a:cs typeface="Arial"/>
              </a:rPr>
              <a:t>If your weight on Earth </a:t>
            </a:r>
            <a:r>
              <a:rPr lang="en-ZA" altLang="en-US" b="1" kern="0" dirty="0" smtClean="0">
                <a:cs typeface="Arial"/>
              </a:rPr>
              <a:t>is </a:t>
            </a:r>
            <a:r>
              <a:rPr lang="en-ZA" altLang="en-US" b="1" kern="0" dirty="0">
                <a:cs typeface="Arial"/>
              </a:rPr>
              <a:t>50 kg, what would your approximate weight be on the Sun and on the Moon?</a:t>
            </a:r>
          </a:p>
          <a:p>
            <a:pPr marL="0" lvl="0" indent="0" fontAlgn="base">
              <a:spcAft>
                <a:spcPct val="0"/>
              </a:spcAft>
              <a:buNone/>
            </a:pPr>
            <a:endParaRPr lang="en-ZA" altLang="en-US" b="1" kern="0" dirty="0">
              <a:cs typeface="Arial"/>
            </a:endParaRPr>
          </a:p>
          <a:p>
            <a:pPr marL="971550" lvl="1" indent="-514350" fontAlgn="base">
              <a:spcAft>
                <a:spcPct val="0"/>
              </a:spcAft>
              <a:buClr>
                <a:srgbClr val="FF3300"/>
              </a:buClr>
              <a:buFont typeface="+mj-lt"/>
              <a:buAutoNum type="alphaUcPeriod"/>
            </a:pPr>
            <a:r>
              <a:rPr lang="en-ZA" altLang="en-US" b="1" kern="0" dirty="0" smtClean="0">
                <a:cs typeface="Arial"/>
              </a:rPr>
              <a:t>119 </a:t>
            </a:r>
            <a:r>
              <a:rPr lang="en-ZA" altLang="en-US" b="1" kern="0" dirty="0">
                <a:cs typeface="Arial"/>
              </a:rPr>
              <a:t>kg (Sun) and 115 kg (Moon)</a:t>
            </a:r>
          </a:p>
          <a:p>
            <a:pPr marL="971550" lvl="1" indent="-514350" fontAlgn="base">
              <a:spcAft>
                <a:spcPct val="0"/>
              </a:spcAft>
              <a:buClr>
                <a:srgbClr val="FF3300"/>
              </a:buClr>
              <a:buFont typeface="+mj-lt"/>
              <a:buAutoNum type="alphaUcPeriod"/>
            </a:pPr>
            <a:r>
              <a:rPr lang="en-ZA" altLang="en-US" b="1" kern="0" dirty="0" smtClean="0">
                <a:cs typeface="Arial"/>
              </a:rPr>
              <a:t>873 </a:t>
            </a:r>
            <a:r>
              <a:rPr lang="en-ZA" altLang="en-US" b="1" kern="0" dirty="0">
                <a:cs typeface="Arial"/>
              </a:rPr>
              <a:t>kg (Sun) and 39 kg (Moon)</a:t>
            </a:r>
            <a:r>
              <a:rPr lang="en-ZA" altLang="en-US" kern="0" dirty="0">
                <a:cs typeface="Arial"/>
              </a:rPr>
              <a:t> </a:t>
            </a:r>
            <a:endParaRPr lang="en-ZA" altLang="en-US" b="1" kern="0" dirty="0">
              <a:cs typeface="Arial"/>
            </a:endParaRPr>
          </a:p>
          <a:p>
            <a:pPr marL="971550" lvl="1" indent="-514350" fontAlgn="base">
              <a:spcAft>
                <a:spcPct val="0"/>
              </a:spcAft>
              <a:buClr>
                <a:srgbClr val="FF3300"/>
              </a:buClr>
              <a:buFont typeface="+mj-lt"/>
              <a:buAutoNum type="alphaUcPeriod"/>
            </a:pPr>
            <a:r>
              <a:rPr lang="en-ZA" altLang="en-US" b="1" kern="0" dirty="0" smtClean="0">
                <a:cs typeface="Arial"/>
              </a:rPr>
              <a:t>1000 </a:t>
            </a:r>
            <a:r>
              <a:rPr lang="en-ZA" altLang="en-US" b="1" kern="0" dirty="0">
                <a:cs typeface="Arial"/>
              </a:rPr>
              <a:t>kg (Sun) and 960 kg (Moon)</a:t>
            </a:r>
            <a:endParaRPr lang="en-US" altLang="en-US" b="1" kern="0" dirty="0">
              <a:cs typeface="Arial"/>
            </a:endParaRPr>
          </a:p>
          <a:p>
            <a:pPr marL="971550" lvl="1" indent="-514350" fontAlgn="base">
              <a:spcAft>
                <a:spcPct val="0"/>
              </a:spcAft>
              <a:buClr>
                <a:srgbClr val="FF3300"/>
              </a:buClr>
              <a:buFont typeface="+mj-lt"/>
              <a:buAutoNum type="alphaUcPeriod"/>
            </a:pPr>
            <a:r>
              <a:rPr lang="en-ZA" altLang="en-US" b="1" kern="0" dirty="0" smtClean="0">
                <a:solidFill>
                  <a:srgbClr val="FF0000"/>
                </a:solidFill>
                <a:cs typeface="Arial"/>
              </a:rPr>
              <a:t>1353 </a:t>
            </a:r>
            <a:r>
              <a:rPr lang="en-ZA" altLang="en-US" b="1" kern="0" dirty="0">
                <a:solidFill>
                  <a:srgbClr val="FF0000"/>
                </a:solidFill>
                <a:cs typeface="Arial"/>
              </a:rPr>
              <a:t>kg (Sun) and 8 kg (Moon)</a:t>
            </a:r>
            <a:r>
              <a:rPr lang="en-GB" altLang="en-US" kern="0" dirty="0">
                <a:solidFill>
                  <a:srgbClr val="FF0000"/>
                </a:solidFill>
                <a:cs typeface="Arial"/>
              </a:rPr>
              <a:t> </a:t>
            </a:r>
            <a:endParaRPr lang="en-US" altLang="en-US" b="1" kern="0" dirty="0">
              <a:solidFill>
                <a:srgbClr val="FF0000"/>
              </a:solidFill>
              <a:cs typeface="Arial"/>
            </a:endParaRPr>
          </a:p>
          <a:p>
            <a:pPr marL="0" indent="0">
              <a:buNone/>
            </a:pPr>
            <a:endParaRPr lang="en-ZA" b="1" dirty="0"/>
          </a:p>
        </p:txBody>
      </p:sp>
    </p:spTree>
    <p:extLst>
      <p:ext uri="{BB962C8B-B14F-4D97-AF65-F5344CB8AC3E}">
        <p14:creationId xmlns:p14="http://schemas.microsoft.com/office/powerpoint/2010/main" val="228257995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QUESTION </a:t>
            </a:r>
            <a:r>
              <a:rPr lang="en-US" b="1" dirty="0" smtClean="0">
                <a:solidFill>
                  <a:prstClr val="black"/>
                </a:solidFill>
              </a:rPr>
              <a:t>25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525963"/>
          </a:xfrm>
        </p:spPr>
        <p:txBody>
          <a:bodyPr>
            <a:normAutofit fontScale="92500"/>
          </a:bodyPr>
          <a:lstStyle/>
          <a:p>
            <a:pPr marL="0" lvl="0" indent="0" defTabSz="457200" eaLnBrk="0" fontAlgn="base" hangingPunct="0">
              <a:spcAft>
                <a:spcPct val="0"/>
              </a:spcAft>
              <a:buNone/>
            </a:pPr>
            <a:r>
              <a:rPr lang="en-US" sz="3600" b="1" dirty="0">
                <a:cs typeface="Arial" panose="020B0604020202020204" pitchFamily="34" charset="0"/>
              </a:rPr>
              <a:t>The diameter of the Earth is 12 756 km. If a soccer field is 100 m long, how many soccer fields will fit in the Earth’s diameter</a:t>
            </a:r>
            <a:r>
              <a:rPr lang="en-US" sz="3600" b="1" dirty="0" smtClean="0">
                <a:cs typeface="Arial" panose="020B0604020202020204" pitchFamily="34" charset="0"/>
              </a:rPr>
              <a:t>?</a:t>
            </a:r>
          </a:p>
          <a:p>
            <a:pPr marL="0" lvl="0" indent="0" defTabSz="457200" eaLnBrk="0" fontAlgn="base" hangingPunct="0">
              <a:spcAft>
                <a:spcPct val="0"/>
              </a:spcAft>
              <a:buNone/>
            </a:pPr>
            <a:endParaRPr lang="en-US" sz="3600" b="1" dirty="0"/>
          </a:p>
          <a:p>
            <a:pPr marL="2914650" lvl="5" indent="-742950" defTabSz="457200">
              <a:buFont typeface="+mj-lt"/>
              <a:buAutoNum type="alphaUcPeriod"/>
            </a:pPr>
            <a:r>
              <a:rPr lang="en-US" sz="3200" dirty="0" smtClean="0">
                <a:solidFill>
                  <a:srgbClr val="FF0000"/>
                </a:solidFill>
                <a:cs typeface="Arial" panose="020B0604020202020204" pitchFamily="34" charset="0"/>
              </a:rPr>
              <a:t>127,560 </a:t>
            </a:r>
            <a:endParaRPr lang="en-US" sz="3200" dirty="0">
              <a:solidFill>
                <a:srgbClr val="FF0000"/>
              </a:solidFill>
              <a:cs typeface="Arial" panose="020B0604020202020204" pitchFamily="34" charset="0"/>
            </a:endParaRPr>
          </a:p>
          <a:p>
            <a:pPr marL="2914650" lvl="5" indent="-742950" defTabSz="457200">
              <a:buFont typeface="+mj-lt"/>
              <a:buAutoNum type="alphaUcPeriod"/>
            </a:pPr>
            <a:r>
              <a:rPr lang="en-US" sz="3200" dirty="0" smtClean="0">
                <a:cs typeface="Arial" panose="020B0604020202020204" pitchFamily="34" charset="0"/>
              </a:rPr>
              <a:t>12,75600</a:t>
            </a:r>
            <a:endParaRPr lang="en-US" sz="3200" dirty="0">
              <a:cs typeface="Arial" panose="020B0604020202020204" pitchFamily="34" charset="0"/>
            </a:endParaRPr>
          </a:p>
          <a:p>
            <a:pPr marL="2914650" lvl="5" indent="-742950" defTabSz="457200">
              <a:buFont typeface="+mj-lt"/>
              <a:buAutoNum type="alphaUcPeriod"/>
            </a:pPr>
            <a:r>
              <a:rPr lang="en-US" sz="3200" dirty="0" smtClean="0">
                <a:cs typeface="Arial" panose="020B0604020202020204" pitchFamily="34" charset="0"/>
              </a:rPr>
              <a:t>12756000</a:t>
            </a:r>
            <a:endParaRPr lang="en-US" sz="3200" dirty="0">
              <a:cs typeface="Arial" panose="020B0604020202020204" pitchFamily="34" charset="0"/>
            </a:endParaRPr>
          </a:p>
          <a:p>
            <a:pPr marL="2914650" lvl="5" indent="-742950" defTabSz="457200">
              <a:buFont typeface="+mj-lt"/>
              <a:buAutoNum type="alphaUcPeriod"/>
            </a:pPr>
            <a:r>
              <a:rPr lang="en-US" sz="3200" dirty="0" smtClean="0">
                <a:cs typeface="Arial" panose="020B0604020202020204" pitchFamily="34" charset="0"/>
              </a:rPr>
              <a:t>12756</a:t>
            </a:r>
            <a:endParaRPr lang="en-ZA" sz="3200" dirty="0"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80741725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QUESTION </a:t>
            </a:r>
            <a:r>
              <a:rPr lang="en-US" b="1" dirty="0" smtClean="0">
                <a:solidFill>
                  <a:prstClr val="black"/>
                </a:solidFill>
              </a:rPr>
              <a:t>26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277072"/>
          </a:xfrm>
        </p:spPr>
        <p:txBody>
          <a:bodyPr>
            <a:normAutofit fontScale="92500" lnSpcReduction="10000"/>
          </a:bodyPr>
          <a:lstStyle/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en-ZA" altLang="en-US" sz="3600" b="1" kern="0" dirty="0">
                <a:cs typeface="Arial"/>
              </a:rPr>
              <a:t>At 1 000 kilometres per hour, how long would it take a spacecraft to go from Venus to the Sun? (distance between the Sun and Venus =108 x 10</a:t>
            </a:r>
            <a:r>
              <a:rPr lang="en-ZA" altLang="en-US" sz="3600" b="1" kern="0" baseline="30000" dirty="0">
                <a:cs typeface="Arial"/>
              </a:rPr>
              <a:t>6 </a:t>
            </a:r>
            <a:r>
              <a:rPr lang="en-ZA" altLang="en-US" sz="3600" b="1" kern="0" dirty="0">
                <a:cs typeface="Arial"/>
              </a:rPr>
              <a:t>km)</a:t>
            </a:r>
          </a:p>
          <a:p>
            <a:pPr marL="0" lvl="0" indent="0" eaLnBrk="0" fontAlgn="base" hangingPunct="0">
              <a:spcAft>
                <a:spcPct val="0"/>
              </a:spcAft>
              <a:buNone/>
            </a:pPr>
            <a:endParaRPr lang="en-ZA" altLang="en-US" sz="2000" b="1" kern="0" dirty="0">
              <a:cs typeface="Arial"/>
            </a:endParaRPr>
          </a:p>
          <a:p>
            <a:pPr marL="1257300" lvl="2" indent="-457200" eaLnBrk="0" fontAlgn="base" hangingPunct="0">
              <a:spcAft>
                <a:spcPct val="0"/>
              </a:spcAft>
              <a:buFont typeface="+mj-lt"/>
              <a:buAutoNum type="alphaUcPeriod"/>
            </a:pPr>
            <a:r>
              <a:rPr lang="en-US" altLang="en-US" sz="3000" kern="0" dirty="0">
                <a:cs typeface="Arial"/>
              </a:rPr>
              <a:t>       </a:t>
            </a:r>
            <a:r>
              <a:rPr lang="en-US" altLang="en-US" sz="3000" kern="0" dirty="0" smtClean="0">
                <a:cs typeface="Arial"/>
              </a:rPr>
              <a:t>4,7 </a:t>
            </a:r>
            <a:r>
              <a:rPr lang="en-US" altLang="en-US" sz="3000" kern="0" dirty="0">
                <a:cs typeface="Arial"/>
              </a:rPr>
              <a:t>years</a:t>
            </a:r>
          </a:p>
          <a:p>
            <a:pPr marL="1314450" lvl="2" indent="-514350" eaLnBrk="0" fontAlgn="base" hangingPunct="0">
              <a:spcAft>
                <a:spcPct val="0"/>
              </a:spcAft>
              <a:buFont typeface="+mj-lt"/>
              <a:buAutoNum type="alphaUcPeriod"/>
            </a:pPr>
            <a:r>
              <a:rPr lang="en-US" altLang="en-US" sz="3000" kern="0" dirty="0">
                <a:cs typeface="Arial"/>
              </a:rPr>
              <a:t>     </a:t>
            </a:r>
            <a:r>
              <a:rPr lang="en-US" altLang="en-US" sz="3000" kern="0" dirty="0" smtClean="0">
                <a:solidFill>
                  <a:srgbClr val="FF0000"/>
                </a:solidFill>
                <a:cs typeface="Arial"/>
              </a:rPr>
              <a:t>107 </a:t>
            </a:r>
            <a:r>
              <a:rPr lang="en-US" altLang="en-US" sz="3000" kern="0" dirty="0">
                <a:solidFill>
                  <a:srgbClr val="FF0000"/>
                </a:solidFill>
                <a:cs typeface="Arial"/>
              </a:rPr>
              <a:t>748 hours</a:t>
            </a:r>
          </a:p>
          <a:p>
            <a:pPr marL="1314450" lvl="2" indent="-514350" eaLnBrk="0" fontAlgn="base" hangingPunct="0">
              <a:spcAft>
                <a:spcPct val="0"/>
              </a:spcAft>
              <a:buFont typeface="+mj-lt"/>
              <a:buAutoNum type="alphaUcPeriod"/>
            </a:pPr>
            <a:r>
              <a:rPr lang="en-US" altLang="en-US" sz="3000" kern="0" dirty="0">
                <a:cs typeface="Arial"/>
              </a:rPr>
              <a:t>     </a:t>
            </a:r>
            <a:r>
              <a:rPr lang="en-US" altLang="en-US" sz="3000" kern="0" dirty="0" smtClean="0">
                <a:cs typeface="Arial"/>
              </a:rPr>
              <a:t>15,2 </a:t>
            </a:r>
            <a:r>
              <a:rPr lang="en-US" altLang="en-US" sz="3000" kern="0" dirty="0">
                <a:cs typeface="Arial"/>
              </a:rPr>
              <a:t>days</a:t>
            </a:r>
          </a:p>
          <a:p>
            <a:pPr marL="1314450" lvl="2" indent="-514350" eaLnBrk="0" fontAlgn="base" hangingPunct="0">
              <a:spcAft>
                <a:spcPct val="0"/>
              </a:spcAft>
              <a:buFont typeface="+mj-lt"/>
              <a:buAutoNum type="alphaUcPeriod"/>
            </a:pPr>
            <a:r>
              <a:rPr lang="en-US" altLang="en-US" sz="3000" kern="0" dirty="0">
                <a:cs typeface="Arial"/>
              </a:rPr>
              <a:t>     </a:t>
            </a:r>
            <a:r>
              <a:rPr lang="en-US" altLang="en-US" sz="3000" kern="0" dirty="0" smtClean="0">
                <a:cs typeface="Arial"/>
              </a:rPr>
              <a:t>21,1 </a:t>
            </a:r>
            <a:r>
              <a:rPr lang="en-US" altLang="en-US" sz="3000" kern="0" dirty="0">
                <a:cs typeface="Arial"/>
              </a:rPr>
              <a:t>hours</a:t>
            </a:r>
            <a:endParaRPr lang="en-ZA" altLang="en-US" sz="3000" kern="0" dirty="0">
              <a:cs typeface="Arial"/>
            </a:endParaRP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1960456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QUESTION 1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68760"/>
            <a:ext cx="9144000" cy="4525963"/>
          </a:xfrm>
        </p:spPr>
        <p:txBody>
          <a:bodyPr/>
          <a:lstStyle/>
          <a:p>
            <a:pPr marL="0" lvl="0" indent="0" algn="just">
              <a:buNone/>
            </a:pPr>
            <a:r>
              <a:rPr lang="en-US" sz="4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Milky Way Galaxy is best observed from the Southern than Northern hemisphere.</a:t>
            </a:r>
          </a:p>
          <a:p>
            <a:pPr marL="0" lvl="0" indent="0">
              <a:buNone/>
            </a:pPr>
            <a:endParaRPr lang="en-US" dirty="0">
              <a:solidFill>
                <a:prstClr val="black"/>
              </a:solidFill>
            </a:endParaRPr>
          </a:p>
          <a:p>
            <a:pPr marL="2000250" lvl="3" indent="-742950">
              <a:buFont typeface="+mj-lt"/>
              <a:buAutoNum type="alphaUcPeriod"/>
            </a:pPr>
            <a:r>
              <a:rPr lang="en-US" sz="3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True</a:t>
            </a:r>
          </a:p>
          <a:p>
            <a:pPr marL="2000250" lvl="3" indent="-742950">
              <a:buFont typeface="+mj-lt"/>
              <a:buAutoNum type="alphaUcPeriod"/>
            </a:pPr>
            <a:r>
              <a:rPr lang="en-US" sz="3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False</a:t>
            </a: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680933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QUESTION </a:t>
            </a:r>
            <a:r>
              <a:rPr lang="en-US" b="1" dirty="0" smtClean="0">
                <a:solidFill>
                  <a:prstClr val="black"/>
                </a:solidFill>
              </a:rPr>
              <a:t>27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600201"/>
            <a:ext cx="8928992" cy="4277072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altLang="en-US" sz="4400" b="1" kern="0" dirty="0">
                <a:solidFill>
                  <a:srgbClr val="000000"/>
                </a:solidFill>
                <a:ea typeface="+mj-ea"/>
                <a:cs typeface="Arial"/>
              </a:rPr>
              <a:t>The three nearest stars to the </a:t>
            </a:r>
            <a:r>
              <a:rPr lang="en-US" altLang="en-US" sz="4400" b="1" kern="0" dirty="0" smtClean="0">
                <a:solidFill>
                  <a:srgbClr val="000000"/>
                </a:solidFill>
                <a:ea typeface="+mj-ea"/>
                <a:cs typeface="Arial"/>
              </a:rPr>
              <a:t>Sun are _</a:t>
            </a:r>
          </a:p>
          <a:p>
            <a:pPr marL="0" indent="0">
              <a:buNone/>
            </a:pPr>
            <a:endParaRPr lang="en-US" altLang="en-US" sz="2400" kern="0" dirty="0" smtClean="0">
              <a:solidFill>
                <a:srgbClr val="000000"/>
              </a:solidFill>
              <a:ea typeface="+mj-ea"/>
              <a:cs typeface="Arial"/>
            </a:endParaRPr>
          </a:p>
          <a:p>
            <a:pPr marL="1314450" lvl="2" indent="-514350" fontAlgn="base">
              <a:spcAft>
                <a:spcPct val="0"/>
              </a:spcAft>
              <a:buFont typeface="+mj-lt"/>
              <a:buAutoNum type="alphaUcPeriod"/>
            </a:pPr>
            <a:r>
              <a:rPr lang="en-US" altLang="en-US" sz="3200" kern="0" dirty="0" smtClean="0">
                <a:solidFill>
                  <a:srgbClr val="000000"/>
                </a:solidFill>
                <a:cs typeface="Arial"/>
              </a:rPr>
              <a:t>Spica</a:t>
            </a:r>
            <a:r>
              <a:rPr lang="en-US" altLang="en-US" sz="3200" kern="0" dirty="0">
                <a:solidFill>
                  <a:srgbClr val="000000"/>
                </a:solidFill>
                <a:cs typeface="Arial"/>
              </a:rPr>
              <a:t>, Betelgeuse, Rigel</a:t>
            </a:r>
          </a:p>
          <a:p>
            <a:pPr marL="1314450" lvl="2" indent="-514350" fontAlgn="base">
              <a:spcAft>
                <a:spcPct val="0"/>
              </a:spcAft>
              <a:buFont typeface="+mj-lt"/>
              <a:buAutoNum type="alphaUcPeriod"/>
            </a:pPr>
            <a:r>
              <a:rPr lang="en-US" altLang="en-US" sz="3200" kern="0" dirty="0" smtClean="0">
                <a:solidFill>
                  <a:srgbClr val="000000"/>
                </a:solidFill>
                <a:cs typeface="Arial"/>
              </a:rPr>
              <a:t>Aldebaran</a:t>
            </a:r>
            <a:r>
              <a:rPr lang="en-US" altLang="en-US" sz="3200" kern="0" dirty="0">
                <a:solidFill>
                  <a:srgbClr val="000000"/>
                </a:solidFill>
                <a:cs typeface="Arial"/>
              </a:rPr>
              <a:t>, </a:t>
            </a:r>
            <a:r>
              <a:rPr lang="en-US" altLang="en-US" sz="3200" kern="0" dirty="0" err="1">
                <a:solidFill>
                  <a:srgbClr val="000000"/>
                </a:solidFill>
                <a:cs typeface="Arial"/>
              </a:rPr>
              <a:t>Acturus</a:t>
            </a:r>
            <a:r>
              <a:rPr lang="en-US" altLang="en-US" sz="3200" kern="0" dirty="0">
                <a:solidFill>
                  <a:srgbClr val="000000"/>
                </a:solidFill>
                <a:cs typeface="Arial"/>
              </a:rPr>
              <a:t>, Polaris</a:t>
            </a:r>
          </a:p>
          <a:p>
            <a:pPr marL="1314450" lvl="2" indent="-514350" fontAlgn="base">
              <a:spcAft>
                <a:spcPct val="0"/>
              </a:spcAft>
              <a:buFont typeface="+mj-lt"/>
              <a:buAutoNum type="alphaUcPeriod"/>
            </a:pPr>
            <a:r>
              <a:rPr lang="en-US" altLang="en-US" sz="3200" kern="0" dirty="0" err="1" smtClean="0">
                <a:solidFill>
                  <a:srgbClr val="FF0000"/>
                </a:solidFill>
                <a:cs typeface="Arial"/>
              </a:rPr>
              <a:t>Proxima</a:t>
            </a:r>
            <a:r>
              <a:rPr lang="en-US" altLang="en-US" sz="3200" kern="0" dirty="0" smtClean="0">
                <a:solidFill>
                  <a:srgbClr val="FF0000"/>
                </a:solidFill>
                <a:cs typeface="Arial"/>
              </a:rPr>
              <a:t> </a:t>
            </a:r>
            <a:r>
              <a:rPr lang="en-US" altLang="en-US" sz="3200" kern="0" dirty="0">
                <a:solidFill>
                  <a:srgbClr val="FF0000"/>
                </a:solidFill>
                <a:cs typeface="Arial"/>
              </a:rPr>
              <a:t>Centauri, </a:t>
            </a:r>
            <a:r>
              <a:rPr lang="en-US" altLang="en-US" sz="3200" kern="0" dirty="0" smtClean="0">
                <a:solidFill>
                  <a:srgbClr val="FF0000"/>
                </a:solidFill>
                <a:cs typeface="Arial"/>
              </a:rPr>
              <a:t>Alpha </a:t>
            </a:r>
            <a:r>
              <a:rPr lang="en-US" altLang="en-US" sz="3200" kern="0" dirty="0">
                <a:solidFill>
                  <a:srgbClr val="FF0000"/>
                </a:solidFill>
                <a:cs typeface="Arial"/>
              </a:rPr>
              <a:t>Centauri, </a:t>
            </a:r>
            <a:r>
              <a:rPr lang="en-US" altLang="en-US" sz="3200" kern="0" dirty="0" smtClean="0">
                <a:solidFill>
                  <a:srgbClr val="FF0000"/>
                </a:solidFill>
                <a:cs typeface="Arial"/>
              </a:rPr>
              <a:t>Bernard star</a:t>
            </a:r>
            <a:endParaRPr lang="en-US" altLang="en-US" sz="3200" kern="0" dirty="0">
              <a:solidFill>
                <a:srgbClr val="FF0000"/>
              </a:solidFill>
              <a:cs typeface="Arial"/>
            </a:endParaRPr>
          </a:p>
          <a:p>
            <a:pPr marL="1314450" lvl="2" indent="-514350" fontAlgn="base">
              <a:spcAft>
                <a:spcPct val="0"/>
              </a:spcAft>
              <a:buFont typeface="+mj-lt"/>
              <a:buAutoNum type="alphaUcPeriod"/>
            </a:pPr>
            <a:r>
              <a:rPr lang="en-US" altLang="en-US" sz="3200" kern="0" dirty="0" err="1" smtClean="0">
                <a:solidFill>
                  <a:srgbClr val="000000"/>
                </a:solidFill>
                <a:cs typeface="Arial"/>
              </a:rPr>
              <a:t>Proxima</a:t>
            </a:r>
            <a:r>
              <a:rPr lang="en-US" altLang="en-US" sz="3200" kern="0" dirty="0" smtClean="0">
                <a:solidFill>
                  <a:srgbClr val="000000"/>
                </a:solidFill>
                <a:cs typeface="Arial"/>
              </a:rPr>
              <a:t> </a:t>
            </a:r>
            <a:r>
              <a:rPr lang="en-US" altLang="en-US" sz="3200" kern="0" dirty="0">
                <a:solidFill>
                  <a:srgbClr val="000000"/>
                </a:solidFill>
                <a:cs typeface="Arial"/>
              </a:rPr>
              <a:t>C</a:t>
            </a:r>
            <a:r>
              <a:rPr lang="en-US" altLang="en-US" sz="3200" kern="0" dirty="0" smtClean="0">
                <a:solidFill>
                  <a:srgbClr val="000000"/>
                </a:solidFill>
                <a:cs typeface="Arial"/>
              </a:rPr>
              <a:t>entauri, Rigel and Spica</a:t>
            </a:r>
            <a:endParaRPr lang="en-US" altLang="en-US" sz="3200" kern="0" dirty="0">
              <a:solidFill>
                <a:srgbClr val="000000"/>
              </a:solidFill>
              <a:cs typeface="Arial"/>
            </a:endParaRPr>
          </a:p>
          <a:p>
            <a:pPr marL="2228850" lvl="4" indent="-514350">
              <a:buFont typeface="+mj-lt"/>
              <a:buAutoNum type="alphaUcPeriod"/>
            </a:pPr>
            <a:endParaRPr lang="en-ZA" sz="2400" dirty="0"/>
          </a:p>
        </p:txBody>
      </p:sp>
    </p:spTree>
    <p:extLst>
      <p:ext uri="{BB962C8B-B14F-4D97-AF65-F5344CB8AC3E}">
        <p14:creationId xmlns:p14="http://schemas.microsoft.com/office/powerpoint/2010/main" val="87445028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QUESTION </a:t>
            </a:r>
            <a:r>
              <a:rPr lang="en-US" b="1" dirty="0" smtClean="0">
                <a:solidFill>
                  <a:prstClr val="black"/>
                </a:solidFill>
              </a:rPr>
              <a:t>28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600201"/>
            <a:ext cx="8928992" cy="4205064"/>
          </a:xfrm>
        </p:spPr>
        <p:txBody>
          <a:bodyPr>
            <a:normAutofit fontScale="70000" lnSpcReduction="20000"/>
          </a:bodyPr>
          <a:lstStyle/>
          <a:p>
            <a:pPr marL="0" lv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en-ZA" sz="4600" b="1" dirty="0">
                <a:solidFill>
                  <a:srgbClr val="5A5A5A"/>
                </a:solidFill>
                <a:ea typeface="Calibri"/>
              </a:rPr>
              <a:t>The concept “habitable zone” of a star refers </a:t>
            </a:r>
            <a:r>
              <a:rPr lang="en-ZA" sz="4600" b="1" dirty="0" smtClean="0">
                <a:solidFill>
                  <a:srgbClr val="5A5A5A"/>
                </a:solidFill>
                <a:ea typeface="Calibri"/>
              </a:rPr>
              <a:t>to___</a:t>
            </a:r>
          </a:p>
          <a:p>
            <a:pPr marL="0" lvl="0" indent="0">
              <a:lnSpc>
                <a:spcPct val="115000"/>
              </a:lnSpc>
              <a:spcAft>
                <a:spcPts val="1000"/>
              </a:spcAft>
              <a:buNone/>
            </a:pPr>
            <a:endParaRPr lang="en-ZA" dirty="0">
              <a:solidFill>
                <a:srgbClr val="5A5A5A"/>
              </a:solidFill>
              <a:ea typeface="Cambria"/>
            </a:endParaRPr>
          </a:p>
          <a:p>
            <a:pPr marL="1085850" indent="-514350">
              <a:lnSpc>
                <a:spcPct val="115000"/>
              </a:lnSpc>
              <a:spcAft>
                <a:spcPts val="1000"/>
              </a:spcAft>
              <a:buFont typeface="+mj-lt"/>
              <a:buAutoNum type="alphaUcPeriod"/>
            </a:pPr>
            <a:r>
              <a:rPr lang="en-ZA" sz="3400" dirty="0" smtClean="0">
                <a:solidFill>
                  <a:srgbClr val="5A5A5A"/>
                </a:solidFill>
                <a:ea typeface="Calibri"/>
              </a:rPr>
              <a:t>The </a:t>
            </a:r>
            <a:r>
              <a:rPr lang="en-ZA" sz="3400" dirty="0">
                <a:solidFill>
                  <a:srgbClr val="5A5A5A"/>
                </a:solidFill>
                <a:ea typeface="Calibri"/>
              </a:rPr>
              <a:t>area around a star where the temperature does not change</a:t>
            </a:r>
            <a:endParaRPr lang="en-ZA" sz="3400" dirty="0">
              <a:solidFill>
                <a:srgbClr val="5A5A5A"/>
              </a:solidFill>
              <a:ea typeface="Cambria"/>
            </a:endParaRPr>
          </a:p>
          <a:p>
            <a:pPr marL="1085850" indent="-514350">
              <a:lnSpc>
                <a:spcPct val="115000"/>
              </a:lnSpc>
              <a:spcAft>
                <a:spcPts val="1000"/>
              </a:spcAft>
              <a:buFont typeface="+mj-lt"/>
              <a:buAutoNum type="alphaUcPeriod"/>
            </a:pPr>
            <a:r>
              <a:rPr lang="en-ZA" sz="3400" dirty="0" smtClean="0">
                <a:solidFill>
                  <a:srgbClr val="FF0000"/>
                </a:solidFill>
                <a:ea typeface="Calibri"/>
              </a:rPr>
              <a:t>The </a:t>
            </a:r>
            <a:r>
              <a:rPr lang="en-ZA" sz="3400" dirty="0">
                <a:solidFill>
                  <a:srgbClr val="FF0000"/>
                </a:solidFill>
                <a:ea typeface="Calibri"/>
              </a:rPr>
              <a:t>area around a star where there is a possibility of finding liquid water</a:t>
            </a:r>
            <a:endParaRPr lang="en-ZA" sz="3400" dirty="0">
              <a:solidFill>
                <a:srgbClr val="FF0000"/>
              </a:solidFill>
              <a:ea typeface="Cambria"/>
            </a:endParaRPr>
          </a:p>
          <a:p>
            <a:pPr marL="1085850" indent="-514350">
              <a:lnSpc>
                <a:spcPct val="115000"/>
              </a:lnSpc>
              <a:spcAft>
                <a:spcPts val="1000"/>
              </a:spcAft>
              <a:buFont typeface="+mj-lt"/>
              <a:buAutoNum type="alphaUcPeriod"/>
            </a:pPr>
            <a:r>
              <a:rPr lang="en-ZA" sz="3400" dirty="0" smtClean="0">
                <a:solidFill>
                  <a:srgbClr val="5A5A5A"/>
                </a:solidFill>
                <a:ea typeface="Calibri"/>
              </a:rPr>
              <a:t>The </a:t>
            </a:r>
            <a:r>
              <a:rPr lang="en-ZA" sz="3400" dirty="0">
                <a:solidFill>
                  <a:srgbClr val="5A5A5A"/>
                </a:solidFill>
                <a:ea typeface="Calibri"/>
              </a:rPr>
              <a:t>area around a star where human beings are found</a:t>
            </a:r>
            <a:endParaRPr lang="en-ZA" sz="3400" dirty="0">
              <a:solidFill>
                <a:srgbClr val="5A5A5A"/>
              </a:solidFill>
              <a:ea typeface="Cambria"/>
            </a:endParaRPr>
          </a:p>
          <a:p>
            <a:pPr marL="1085850" indent="-514350">
              <a:lnSpc>
                <a:spcPct val="115000"/>
              </a:lnSpc>
              <a:spcAft>
                <a:spcPts val="1000"/>
              </a:spcAft>
              <a:buFont typeface="+mj-lt"/>
              <a:buAutoNum type="alphaUcPeriod"/>
            </a:pPr>
            <a:r>
              <a:rPr lang="en-ZA" sz="3400" dirty="0" smtClean="0">
                <a:solidFill>
                  <a:srgbClr val="5A5A5A"/>
                </a:solidFill>
                <a:ea typeface="Calibri"/>
              </a:rPr>
              <a:t>The </a:t>
            </a:r>
            <a:r>
              <a:rPr lang="en-ZA" sz="3400" dirty="0">
                <a:solidFill>
                  <a:srgbClr val="5A5A5A"/>
                </a:solidFill>
                <a:ea typeface="Calibri"/>
              </a:rPr>
              <a:t>area around a star where other small stars can be found</a:t>
            </a:r>
            <a:endParaRPr lang="en-ZA" sz="3400" dirty="0">
              <a:solidFill>
                <a:srgbClr val="5A5A5A"/>
              </a:solidFill>
              <a:ea typeface="Cambria"/>
            </a:endParaRP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82362656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QUESTION </a:t>
            </a:r>
            <a:r>
              <a:rPr lang="en-US" b="1" dirty="0" smtClean="0">
                <a:solidFill>
                  <a:prstClr val="black"/>
                </a:solidFill>
              </a:rPr>
              <a:t>29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340768"/>
            <a:ext cx="8784976" cy="4464497"/>
          </a:xfrm>
        </p:spPr>
        <p:txBody>
          <a:bodyPr>
            <a:normAutofit fontScale="85000" lnSpcReduction="20000"/>
          </a:bodyPr>
          <a:lstStyle/>
          <a:p>
            <a:pPr marL="0" lvl="0" indent="0" algn="just">
              <a:lnSpc>
                <a:spcPct val="150000"/>
              </a:lnSpc>
              <a:buNone/>
            </a:pPr>
            <a:r>
              <a:rPr lang="en-ZA" sz="3900" b="1" dirty="0">
                <a:solidFill>
                  <a:srgbClr val="5A5A5A"/>
                </a:solidFill>
                <a:ea typeface="Cambria"/>
              </a:rPr>
              <a:t>If the Earth has a radius of 6378 kilometres, what will  its circumference (c) be in kilometres? </a:t>
            </a:r>
          </a:p>
          <a:p>
            <a:pPr marL="0" lvl="0" indent="0" algn="just">
              <a:lnSpc>
                <a:spcPct val="150000"/>
              </a:lnSpc>
              <a:buNone/>
            </a:pPr>
            <a:r>
              <a:rPr lang="en-ZA" sz="3900" b="1" dirty="0">
                <a:solidFill>
                  <a:srgbClr val="5A5A5A"/>
                </a:solidFill>
                <a:ea typeface="Cambria"/>
              </a:rPr>
              <a:t>NB: C = 2 π r , π = 3.14</a:t>
            </a:r>
          </a:p>
          <a:p>
            <a:pPr marL="3143250" lvl="6" indent="-514350">
              <a:lnSpc>
                <a:spcPct val="150000"/>
              </a:lnSpc>
              <a:buFont typeface="+mj-lt"/>
              <a:buAutoNum type="alphaUcPeriod"/>
            </a:pPr>
            <a:r>
              <a:rPr lang="en-ZA" sz="2700" b="1" dirty="0" smtClean="0">
                <a:solidFill>
                  <a:srgbClr val="FF0000"/>
                </a:solidFill>
                <a:ea typeface="Cambria"/>
              </a:rPr>
              <a:t>40053,84</a:t>
            </a:r>
            <a:endParaRPr lang="en-ZA" sz="2700" b="1" dirty="0">
              <a:solidFill>
                <a:srgbClr val="FF0000"/>
              </a:solidFill>
              <a:ea typeface="Cambria"/>
            </a:endParaRPr>
          </a:p>
          <a:p>
            <a:pPr marL="3143250" lvl="6" indent="-514350">
              <a:lnSpc>
                <a:spcPct val="150000"/>
              </a:lnSpc>
              <a:buFont typeface="+mj-lt"/>
              <a:buAutoNum type="alphaUcPeriod"/>
            </a:pPr>
            <a:r>
              <a:rPr lang="en-ZA" sz="2700" b="1" dirty="0" smtClean="0">
                <a:solidFill>
                  <a:srgbClr val="5A5A5A"/>
                </a:solidFill>
                <a:ea typeface="Cambria"/>
              </a:rPr>
              <a:t>4,0053 </a:t>
            </a:r>
            <a:r>
              <a:rPr lang="en-ZA" sz="2700" b="1" dirty="0">
                <a:solidFill>
                  <a:srgbClr val="5A5A5A"/>
                </a:solidFill>
                <a:ea typeface="Cambria"/>
              </a:rPr>
              <a:t>x 105</a:t>
            </a:r>
          </a:p>
          <a:p>
            <a:pPr marL="3143250" lvl="6" indent="-514350">
              <a:lnSpc>
                <a:spcPct val="150000"/>
              </a:lnSpc>
              <a:buFont typeface="+mj-lt"/>
              <a:buAutoNum type="alphaUcPeriod"/>
            </a:pPr>
            <a:r>
              <a:rPr lang="en-ZA" sz="2700" b="1" dirty="0" smtClean="0">
                <a:solidFill>
                  <a:srgbClr val="5A5A5A"/>
                </a:solidFill>
                <a:ea typeface="Cambria"/>
              </a:rPr>
              <a:t>4,0053 </a:t>
            </a:r>
            <a:r>
              <a:rPr lang="en-ZA" sz="2700" b="1" dirty="0">
                <a:solidFill>
                  <a:srgbClr val="5A5A5A"/>
                </a:solidFill>
                <a:ea typeface="Cambria"/>
              </a:rPr>
              <a:t>x 106</a:t>
            </a:r>
          </a:p>
          <a:p>
            <a:pPr marL="3143250" lvl="6" indent="-514350">
              <a:lnSpc>
                <a:spcPct val="150000"/>
              </a:lnSpc>
              <a:buFont typeface="+mj-lt"/>
              <a:buAutoNum type="alphaUcPeriod"/>
            </a:pPr>
            <a:r>
              <a:rPr lang="en-ZA" sz="2700" b="1" dirty="0" smtClean="0">
                <a:solidFill>
                  <a:srgbClr val="5A5A5A"/>
                </a:solidFill>
                <a:ea typeface="Cambria"/>
              </a:rPr>
              <a:t>40,0053 </a:t>
            </a:r>
            <a:r>
              <a:rPr lang="en-ZA" sz="2700" b="1" dirty="0">
                <a:solidFill>
                  <a:srgbClr val="5A5A5A"/>
                </a:solidFill>
                <a:ea typeface="Cambria"/>
              </a:rPr>
              <a:t>x 107</a:t>
            </a: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60477598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QUESTION </a:t>
            </a:r>
            <a:r>
              <a:rPr lang="en-US" b="1" dirty="0" smtClean="0">
                <a:solidFill>
                  <a:prstClr val="black"/>
                </a:solidFill>
              </a:rPr>
              <a:t>30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340768"/>
            <a:ext cx="8229600" cy="4525963"/>
          </a:xfrm>
        </p:spPr>
        <p:txBody>
          <a:bodyPr>
            <a:normAutofit/>
          </a:bodyPr>
          <a:lstStyle/>
          <a:p>
            <a:pPr marL="0" lvl="0" indent="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sz="3600" b="1" dirty="0">
                <a:cs typeface="Arial" charset="0"/>
              </a:rPr>
              <a:t>Apart from the Moon, which other place in our solar system has </a:t>
            </a:r>
            <a:r>
              <a:rPr lang="en-US" sz="3600" b="1" dirty="0" smtClean="0">
                <a:cs typeface="Arial" charset="0"/>
              </a:rPr>
              <a:t>been visited by human beings?</a:t>
            </a:r>
            <a:endParaRPr lang="en-US" sz="3600" b="1" dirty="0">
              <a:cs typeface="Arial" charset="0"/>
            </a:endParaRP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None/>
            </a:pPr>
            <a:endParaRPr lang="en-US" dirty="0">
              <a:cs typeface="Arial" charset="0"/>
            </a:endParaRPr>
          </a:p>
          <a:p>
            <a:pPr marL="2571750" lvl="4" indent="-742950" fontAlgn="base">
              <a:spcBef>
                <a:spcPct val="0"/>
              </a:spcBef>
              <a:spcAft>
                <a:spcPct val="0"/>
              </a:spcAft>
              <a:buFont typeface="+mj-lt"/>
              <a:buAutoNum type="alphaUcPeriod"/>
            </a:pPr>
            <a:r>
              <a:rPr lang="en-US" sz="3200" dirty="0" smtClean="0">
                <a:cs typeface="Arial" charset="0"/>
              </a:rPr>
              <a:t>Venus</a:t>
            </a:r>
            <a:endParaRPr lang="en-US" sz="3200" dirty="0">
              <a:cs typeface="Arial" charset="0"/>
            </a:endParaRPr>
          </a:p>
          <a:p>
            <a:pPr marL="2571750" lvl="4" indent="-742950" fontAlgn="base">
              <a:spcBef>
                <a:spcPct val="0"/>
              </a:spcBef>
              <a:spcAft>
                <a:spcPct val="0"/>
              </a:spcAft>
              <a:buFont typeface="+mj-lt"/>
              <a:buAutoNum type="alphaUcPeriod"/>
            </a:pPr>
            <a:r>
              <a:rPr lang="en-US" sz="3200" dirty="0" smtClean="0">
                <a:cs typeface="Arial" charset="0"/>
              </a:rPr>
              <a:t>Saturn</a:t>
            </a:r>
            <a:endParaRPr lang="en-US" sz="3200" dirty="0">
              <a:cs typeface="Arial" charset="0"/>
            </a:endParaRPr>
          </a:p>
          <a:p>
            <a:pPr marL="2571750" lvl="4" indent="-742950" fontAlgn="base">
              <a:spcBef>
                <a:spcPct val="0"/>
              </a:spcBef>
              <a:spcAft>
                <a:spcPct val="0"/>
              </a:spcAft>
              <a:buFont typeface="+mj-lt"/>
              <a:buAutoNum type="alphaUcPeriod"/>
            </a:pPr>
            <a:r>
              <a:rPr lang="en-US" sz="3200" dirty="0" smtClean="0">
                <a:solidFill>
                  <a:srgbClr val="FF0000"/>
                </a:solidFill>
                <a:cs typeface="Arial" charset="0"/>
              </a:rPr>
              <a:t>None</a:t>
            </a:r>
          </a:p>
          <a:p>
            <a:pPr marL="2571750" lvl="4" indent="-742950" fontAlgn="base">
              <a:spcBef>
                <a:spcPct val="0"/>
              </a:spcBef>
              <a:spcAft>
                <a:spcPct val="0"/>
              </a:spcAft>
              <a:buFont typeface="+mj-lt"/>
              <a:buAutoNum type="alphaUcPeriod"/>
            </a:pPr>
            <a:r>
              <a:rPr lang="en-US" sz="3200" dirty="0" smtClean="0">
                <a:cs typeface="Arial" charset="0"/>
              </a:rPr>
              <a:t>Mars</a:t>
            </a:r>
          </a:p>
          <a:p>
            <a:pPr marL="1828800" lvl="4" indent="0" fontAlgn="base">
              <a:spcBef>
                <a:spcPct val="0"/>
              </a:spcBef>
              <a:spcAft>
                <a:spcPct val="0"/>
              </a:spcAft>
              <a:buNone/>
            </a:pPr>
            <a:endParaRPr lang="en-US" sz="3600" dirty="0">
              <a:latin typeface="Arial" charset="0"/>
              <a:cs typeface="Arial" charset="0"/>
            </a:endParaRPr>
          </a:p>
          <a:p>
            <a:pPr marL="0" indent="0">
              <a:buNone/>
            </a:pPr>
            <a:endParaRPr lang="en-ZA" sz="3200" dirty="0"/>
          </a:p>
        </p:txBody>
      </p:sp>
    </p:spTree>
    <p:extLst>
      <p:ext uri="{BB962C8B-B14F-4D97-AF65-F5344CB8AC3E}">
        <p14:creationId xmlns:p14="http://schemas.microsoft.com/office/powerpoint/2010/main" val="31481642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ctr">
              <a:buNone/>
            </a:pPr>
            <a:r>
              <a:rPr lang="en-US" sz="7200" b="1" dirty="0">
                <a:solidFill>
                  <a:prstClr val="black"/>
                </a:solidFill>
              </a:rPr>
              <a:t>THANK YOU </a:t>
            </a:r>
          </a:p>
          <a:p>
            <a:pPr marL="0" lvl="0" indent="0" algn="ctr">
              <a:buNone/>
            </a:pPr>
            <a:r>
              <a:rPr lang="en-US" sz="7200" b="1" dirty="0">
                <a:solidFill>
                  <a:prstClr val="black"/>
                </a:solidFill>
              </a:rPr>
              <a:t>FOR PARTICIPATING</a:t>
            </a:r>
            <a:endParaRPr lang="en-ZA" sz="7200" b="1" dirty="0">
              <a:solidFill>
                <a:prstClr val="black"/>
              </a:solidFill>
            </a:endParaRPr>
          </a:p>
          <a:p>
            <a:pPr marL="0" indent="0" algn="ctr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39605320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0" y="0"/>
            <a:ext cx="9144000" cy="5805264"/>
          </a:xfrm>
        </p:spPr>
        <p:txBody>
          <a:bodyPr>
            <a:normAutofit/>
          </a:bodyPr>
          <a:lstStyle/>
          <a:p>
            <a:pPr marL="0" lvl="0" indent="0" algn="ctr">
              <a:buNone/>
            </a:pPr>
            <a:endParaRPr lang="en-US" sz="5400" b="1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ctr">
              <a:buNone/>
            </a:pPr>
            <a:endParaRPr lang="en-US" sz="5400" b="1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ctr">
              <a:buNone/>
            </a:pPr>
            <a:r>
              <a:rPr lang="en-US" sz="54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SUDDEN DEATH </a:t>
            </a:r>
          </a:p>
          <a:p>
            <a:pPr marL="0" lvl="0" indent="0" algn="ctr">
              <a:buNone/>
            </a:pPr>
            <a:r>
              <a:rPr lang="en-US" sz="54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TIE BREAKERS</a:t>
            </a:r>
            <a:endParaRPr lang="en-ZA" sz="54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860687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686800" cy="4061048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4800" b="1" dirty="0" smtClean="0"/>
              <a:t>PLEASE REMEMBER:</a:t>
            </a:r>
            <a:endParaRPr lang="en-ZA" sz="4800" b="1" dirty="0"/>
          </a:p>
          <a:p>
            <a:pPr marL="0" indent="0" algn="ctr">
              <a:buNone/>
            </a:pPr>
            <a:r>
              <a:rPr lang="en-US" sz="4800" dirty="0" smtClean="0"/>
              <a:t>The first school to get the answer correct is the winner.</a:t>
            </a:r>
          </a:p>
          <a:p>
            <a:pPr marL="0" indent="0" algn="ctr">
              <a:buNone/>
            </a:pPr>
            <a:endParaRPr lang="en-US" sz="4800" dirty="0" smtClean="0"/>
          </a:p>
          <a:p>
            <a:pPr marL="0" indent="0" algn="ctr">
              <a:buNone/>
            </a:pPr>
            <a:r>
              <a:rPr lang="en-US" sz="4800" b="1" dirty="0" smtClean="0"/>
              <a:t>GOOD LUCK!</a:t>
            </a:r>
            <a:endParaRPr lang="en-ZA" sz="4800" b="1" dirty="0"/>
          </a:p>
        </p:txBody>
      </p:sp>
    </p:spTree>
    <p:extLst>
      <p:ext uri="{BB962C8B-B14F-4D97-AF65-F5344CB8AC3E}">
        <p14:creationId xmlns:p14="http://schemas.microsoft.com/office/powerpoint/2010/main" val="327921070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QUESTION 1</a:t>
            </a:r>
            <a:endParaRPr lang="en-Z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536505"/>
          </a:xfrm>
        </p:spPr>
        <p:txBody>
          <a:bodyPr>
            <a:normAutofit/>
          </a:bodyPr>
          <a:lstStyle/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en-ZA" altLang="en-US" sz="4000" b="1" kern="0" dirty="0">
                <a:solidFill>
                  <a:srgbClr val="000000"/>
                </a:solidFill>
                <a:latin typeface="Arial"/>
                <a:cs typeface="Arial"/>
              </a:rPr>
              <a:t>The tilt of the Earth’s spin axis </a:t>
            </a:r>
            <a:r>
              <a:rPr lang="en-ZA" altLang="en-US" sz="4000" b="1" kern="0" dirty="0" smtClean="0">
                <a:solidFill>
                  <a:srgbClr val="000000"/>
                </a:solidFill>
                <a:latin typeface="Arial"/>
                <a:cs typeface="Arial"/>
              </a:rPr>
              <a:t>causes ______</a:t>
            </a:r>
            <a:endParaRPr lang="en-ZA" altLang="en-US" sz="40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en-ZA" altLang="en-US" kern="0" dirty="0">
                <a:solidFill>
                  <a:srgbClr val="000000"/>
                </a:solidFill>
                <a:latin typeface="Arial"/>
                <a:cs typeface="Arial"/>
              </a:rPr>
              <a:t> </a:t>
            </a:r>
          </a:p>
          <a:p>
            <a:pPr marL="2457450" lvl="4" indent="-742950" eaLnBrk="0" fontAlgn="base" hangingPunct="0">
              <a:spcAft>
                <a:spcPct val="0"/>
              </a:spcAft>
              <a:buFont typeface="+mj-lt"/>
              <a:buAutoNum type="alphaUcPeriod"/>
            </a:pPr>
            <a:r>
              <a:rPr lang="en-ZA" altLang="en-US" sz="3600" kern="0" dirty="0" smtClean="0">
                <a:solidFill>
                  <a:srgbClr val="FF0000"/>
                </a:solidFill>
                <a:latin typeface="Arial"/>
                <a:cs typeface="Arial"/>
              </a:rPr>
              <a:t>the seasons</a:t>
            </a:r>
          </a:p>
          <a:p>
            <a:pPr marL="2457450" lvl="4" indent="-742950" eaLnBrk="0" fontAlgn="base" hangingPunct="0">
              <a:spcAft>
                <a:spcPct val="0"/>
              </a:spcAft>
              <a:buFont typeface="+mj-lt"/>
              <a:buAutoNum type="alphaUcPeriod"/>
            </a:pPr>
            <a:r>
              <a:rPr lang="en-ZA" altLang="en-US" sz="3600" kern="0" dirty="0" smtClean="0">
                <a:solidFill>
                  <a:srgbClr val="000000"/>
                </a:solidFill>
                <a:latin typeface="Arial"/>
                <a:cs typeface="Arial"/>
              </a:rPr>
              <a:t>day </a:t>
            </a:r>
            <a:r>
              <a:rPr lang="en-ZA" altLang="en-US" sz="3600" kern="0" dirty="0">
                <a:solidFill>
                  <a:srgbClr val="000000"/>
                </a:solidFill>
                <a:latin typeface="Arial"/>
                <a:cs typeface="Arial"/>
              </a:rPr>
              <a:t>and night.</a:t>
            </a:r>
          </a:p>
          <a:p>
            <a:pPr marL="2457450" lvl="4" indent="-742950" eaLnBrk="0" fontAlgn="base" hangingPunct="0">
              <a:spcAft>
                <a:spcPct val="0"/>
              </a:spcAft>
              <a:buFont typeface="+mj-lt"/>
              <a:buAutoNum type="alphaUcPeriod"/>
            </a:pPr>
            <a:r>
              <a:rPr lang="en-ZA" altLang="en-US" sz="3600" kern="0" dirty="0" smtClean="0">
                <a:solidFill>
                  <a:srgbClr val="000000"/>
                </a:solidFill>
                <a:latin typeface="Arial"/>
                <a:cs typeface="Arial"/>
              </a:rPr>
              <a:t>the </a:t>
            </a:r>
            <a:r>
              <a:rPr lang="en-ZA" altLang="en-US" sz="3600" kern="0" dirty="0">
                <a:solidFill>
                  <a:srgbClr val="000000"/>
                </a:solidFill>
                <a:latin typeface="Arial"/>
                <a:cs typeface="Arial"/>
              </a:rPr>
              <a:t>ice on its poles.</a:t>
            </a:r>
          </a:p>
          <a:p>
            <a:pPr marL="2457450" lvl="4" indent="-742950" eaLnBrk="0" fontAlgn="base" hangingPunct="0">
              <a:spcAft>
                <a:spcPct val="0"/>
              </a:spcAft>
              <a:buFont typeface="+mj-lt"/>
              <a:buAutoNum type="alphaUcPeriod"/>
            </a:pPr>
            <a:r>
              <a:rPr lang="en-ZA" altLang="en-US" sz="3600" kern="0" dirty="0" smtClean="0">
                <a:solidFill>
                  <a:srgbClr val="000000"/>
                </a:solidFill>
                <a:latin typeface="Arial"/>
                <a:cs typeface="Arial"/>
              </a:rPr>
              <a:t>it </a:t>
            </a:r>
            <a:r>
              <a:rPr lang="en-ZA" altLang="en-US" sz="3600" kern="0" dirty="0">
                <a:solidFill>
                  <a:srgbClr val="000000"/>
                </a:solidFill>
                <a:latin typeface="Arial"/>
                <a:cs typeface="Arial"/>
              </a:rPr>
              <a:t>to sustain life.</a:t>
            </a:r>
          </a:p>
          <a:p>
            <a:pPr marL="0" indent="0">
              <a:buNone/>
            </a:pPr>
            <a:endParaRPr lang="en-US" altLang="en-US" sz="4000" kern="0" dirty="0" smtClean="0">
              <a:solidFill>
                <a:srgbClr val="000000"/>
              </a:solidFill>
              <a:latin typeface="Arial"/>
              <a:ea typeface="+mj-ea"/>
              <a:cs typeface="Arial"/>
            </a:endParaRP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7778460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QUESTION </a:t>
            </a:r>
            <a:r>
              <a:rPr lang="en-US" b="1" dirty="0" smtClean="0">
                <a:solidFill>
                  <a:prstClr val="black"/>
                </a:solidFill>
              </a:rPr>
              <a:t>2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340769"/>
            <a:ext cx="8820472" cy="4536504"/>
          </a:xfrm>
        </p:spPr>
        <p:txBody>
          <a:bodyPr>
            <a:normAutofit/>
          </a:bodyPr>
          <a:lstStyle/>
          <a:p>
            <a:pPr marL="0" lvl="0" indent="0" eaLnBrk="0" fontAlgn="base" hangingPunct="0">
              <a:spcAft>
                <a:spcPct val="0"/>
              </a:spcAft>
              <a:buNone/>
              <a:defRPr/>
            </a:pPr>
            <a:r>
              <a:rPr lang="en-ZA" sz="4000" b="1" kern="0" dirty="0">
                <a:solidFill>
                  <a:srgbClr val="000000"/>
                </a:solidFill>
                <a:latin typeface="Arial"/>
                <a:cs typeface="Arial"/>
              </a:rPr>
              <a:t>The brightest star in the sky, Sirius, </a:t>
            </a:r>
            <a:r>
              <a:rPr lang="en-ZA" sz="4000" b="1" kern="0" dirty="0" smtClean="0">
                <a:solidFill>
                  <a:srgbClr val="000000"/>
                </a:solidFill>
                <a:latin typeface="Arial"/>
                <a:cs typeface="Arial"/>
              </a:rPr>
              <a:t>is/was____</a:t>
            </a:r>
            <a:endParaRPr lang="en-ZA" sz="40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marL="0" lvl="0" indent="0" eaLnBrk="0" fontAlgn="base" hangingPunct="0">
              <a:spcAft>
                <a:spcPct val="0"/>
              </a:spcAft>
              <a:buNone/>
              <a:defRPr/>
            </a:pPr>
            <a:endParaRPr lang="en-ZA" sz="40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marL="1543050" lvl="2" indent="-742950" eaLnBrk="0" fontAlgn="base" hangingPunct="0">
              <a:spcAft>
                <a:spcPct val="0"/>
              </a:spcAft>
              <a:buFont typeface="+mj-lt"/>
              <a:buAutoNum type="alphaUcPeriod"/>
              <a:defRPr/>
            </a:pPr>
            <a:r>
              <a:rPr lang="en-ZA" sz="3200" kern="0" dirty="0">
                <a:solidFill>
                  <a:srgbClr val="000000"/>
                </a:solidFill>
                <a:latin typeface="Arial"/>
                <a:cs typeface="Arial"/>
              </a:rPr>
              <a:t>C</a:t>
            </a:r>
            <a:r>
              <a:rPr lang="en-ZA" sz="3200" kern="0" dirty="0" smtClean="0">
                <a:solidFill>
                  <a:srgbClr val="000000"/>
                </a:solidFill>
                <a:latin typeface="Arial"/>
                <a:cs typeface="Arial"/>
              </a:rPr>
              <a:t>losest </a:t>
            </a:r>
            <a:r>
              <a:rPr lang="en-ZA" sz="3200" kern="0" dirty="0">
                <a:solidFill>
                  <a:srgbClr val="000000"/>
                </a:solidFill>
                <a:latin typeface="Arial"/>
                <a:cs typeface="Arial"/>
              </a:rPr>
              <a:t>to the Earth</a:t>
            </a:r>
          </a:p>
          <a:p>
            <a:pPr marL="1543050" lvl="2" indent="-742950" eaLnBrk="0" fontAlgn="base" hangingPunct="0">
              <a:spcAft>
                <a:spcPct val="0"/>
              </a:spcAft>
              <a:buFont typeface="+mj-lt"/>
              <a:buAutoNum type="alphaUcPeriod"/>
              <a:defRPr/>
            </a:pPr>
            <a:r>
              <a:rPr lang="en-ZA" sz="3200" kern="0" dirty="0">
                <a:solidFill>
                  <a:srgbClr val="FF0000"/>
                </a:solidFill>
                <a:latin typeface="Arial"/>
                <a:cs typeface="Arial"/>
              </a:rPr>
              <a:t>W</a:t>
            </a:r>
            <a:r>
              <a:rPr lang="en-ZA" sz="3200" kern="0" dirty="0" smtClean="0">
                <a:solidFill>
                  <a:srgbClr val="FF0000"/>
                </a:solidFill>
                <a:latin typeface="Arial"/>
                <a:cs typeface="Arial"/>
              </a:rPr>
              <a:t>hiter </a:t>
            </a:r>
            <a:r>
              <a:rPr lang="en-ZA" sz="3200" kern="0" dirty="0">
                <a:solidFill>
                  <a:srgbClr val="FF0000"/>
                </a:solidFill>
                <a:latin typeface="Arial"/>
                <a:cs typeface="Arial"/>
              </a:rPr>
              <a:t>and hotter than the </a:t>
            </a:r>
            <a:r>
              <a:rPr lang="en-ZA" sz="3200" kern="0" dirty="0" smtClean="0">
                <a:solidFill>
                  <a:srgbClr val="FF0000"/>
                </a:solidFill>
                <a:latin typeface="Arial"/>
                <a:cs typeface="Arial"/>
              </a:rPr>
              <a:t>Sun</a:t>
            </a:r>
          </a:p>
          <a:p>
            <a:pPr marL="1543050" lvl="2" indent="-742950" eaLnBrk="0" fontAlgn="base" hangingPunct="0">
              <a:spcAft>
                <a:spcPct val="0"/>
              </a:spcAft>
              <a:buFont typeface="+mj-lt"/>
              <a:buAutoNum type="alphaUcPeriod"/>
              <a:defRPr/>
            </a:pPr>
            <a:r>
              <a:rPr lang="en-ZA" sz="3200" kern="0" dirty="0">
                <a:solidFill>
                  <a:srgbClr val="000000"/>
                </a:solidFill>
                <a:latin typeface="Arial"/>
                <a:cs typeface="Arial"/>
              </a:rPr>
              <a:t>B</a:t>
            </a:r>
            <a:r>
              <a:rPr lang="en-ZA" sz="3200" kern="0" dirty="0" smtClean="0">
                <a:solidFill>
                  <a:srgbClr val="000000"/>
                </a:solidFill>
                <a:latin typeface="Arial"/>
                <a:cs typeface="Arial"/>
              </a:rPr>
              <a:t>lue and hot</a:t>
            </a:r>
          </a:p>
          <a:p>
            <a:pPr marL="1543050" lvl="2" indent="-742950" eaLnBrk="0" fontAlgn="base" hangingPunct="0">
              <a:spcAft>
                <a:spcPct val="0"/>
              </a:spcAft>
              <a:buFont typeface="+mj-lt"/>
              <a:buAutoNum type="alphaUcPeriod"/>
              <a:defRPr/>
            </a:pPr>
            <a:r>
              <a:rPr lang="en-ZA" sz="3200" kern="0" dirty="0">
                <a:solidFill>
                  <a:srgbClr val="000000"/>
                </a:solidFill>
                <a:latin typeface="Arial"/>
                <a:cs typeface="Arial"/>
              </a:rPr>
              <a:t>D</a:t>
            </a:r>
            <a:r>
              <a:rPr lang="en-ZA" sz="3200" kern="0" dirty="0" smtClean="0">
                <a:solidFill>
                  <a:srgbClr val="000000"/>
                </a:solidFill>
                <a:latin typeface="Arial"/>
                <a:cs typeface="Arial"/>
              </a:rPr>
              <a:t>iscovered </a:t>
            </a:r>
            <a:r>
              <a:rPr lang="en-ZA" sz="3200" kern="0" dirty="0">
                <a:solidFill>
                  <a:srgbClr val="000000"/>
                </a:solidFill>
                <a:latin typeface="Arial"/>
                <a:cs typeface="Arial"/>
              </a:rPr>
              <a:t>by Robert Innes </a:t>
            </a:r>
            <a:r>
              <a:rPr lang="en-ZA" sz="3200" kern="0" dirty="0" smtClean="0">
                <a:solidFill>
                  <a:srgbClr val="000000"/>
                </a:solidFill>
                <a:latin typeface="Arial"/>
                <a:cs typeface="Arial"/>
              </a:rPr>
              <a:t>in 1915 </a:t>
            </a:r>
            <a:endParaRPr lang="en-ZA" sz="3200" kern="0" dirty="0">
              <a:solidFill>
                <a:srgbClr val="000000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9709982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QUESTION </a:t>
            </a:r>
            <a:r>
              <a:rPr lang="en-US" b="1" dirty="0" smtClean="0">
                <a:solidFill>
                  <a:prstClr val="black"/>
                </a:solidFill>
              </a:rPr>
              <a:t>3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7"/>
            <a:ext cx="8229600" cy="4464496"/>
          </a:xfrm>
        </p:spPr>
        <p:txBody>
          <a:bodyPr>
            <a:normAutofit fontScale="92500" lnSpcReduction="10000"/>
          </a:bodyPr>
          <a:lstStyle/>
          <a:p>
            <a:pPr marL="514350" lvl="0" indent="-51435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sz="4300" b="1" dirty="0">
                <a:solidFill>
                  <a:prstClr val="black"/>
                </a:solidFill>
                <a:latin typeface="Arial" charset="0"/>
                <a:cs typeface="Arial" charset="0"/>
              </a:rPr>
              <a:t>Which of the following is </a:t>
            </a:r>
            <a:r>
              <a:rPr lang="en-US" sz="4300" b="1" dirty="0" smtClean="0">
                <a:solidFill>
                  <a:prstClr val="black"/>
                </a:solidFill>
                <a:latin typeface="Arial" charset="0"/>
                <a:cs typeface="Arial" charset="0"/>
              </a:rPr>
              <a:t>the </a:t>
            </a:r>
          </a:p>
          <a:p>
            <a:pPr marL="514350" lvl="0" indent="-51435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sz="4300" b="1" dirty="0" smtClean="0">
                <a:solidFill>
                  <a:prstClr val="black"/>
                </a:solidFill>
                <a:latin typeface="Arial" charset="0"/>
                <a:cs typeface="Arial" charset="0"/>
              </a:rPr>
              <a:t>most </a:t>
            </a:r>
            <a:r>
              <a:rPr lang="en-US" sz="4300" b="1" dirty="0">
                <a:solidFill>
                  <a:prstClr val="black"/>
                </a:solidFill>
                <a:latin typeface="Arial" charset="0"/>
                <a:cs typeface="Arial" charset="0"/>
              </a:rPr>
              <a:t>accurate about </a:t>
            </a:r>
            <a:r>
              <a:rPr lang="en-US" sz="4300" b="1" dirty="0" smtClean="0">
                <a:solidFill>
                  <a:prstClr val="black"/>
                </a:solidFill>
                <a:latin typeface="Arial" charset="0"/>
                <a:cs typeface="Arial" charset="0"/>
              </a:rPr>
              <a:t>seasons?</a:t>
            </a:r>
            <a:endParaRPr lang="en-US" sz="4300" b="1" dirty="0">
              <a:solidFill>
                <a:prstClr val="black"/>
              </a:solidFill>
              <a:latin typeface="Arial" charset="0"/>
              <a:cs typeface="Arial" charset="0"/>
            </a:endParaRPr>
          </a:p>
          <a:p>
            <a:pPr marL="514350" lvl="0" indent="-514350" fontAlgn="base">
              <a:spcBef>
                <a:spcPct val="0"/>
              </a:spcBef>
              <a:spcAft>
                <a:spcPct val="0"/>
              </a:spcAft>
              <a:buNone/>
            </a:pPr>
            <a:endParaRPr lang="en-US" sz="2400" dirty="0" smtClean="0">
              <a:solidFill>
                <a:prstClr val="black"/>
              </a:solidFill>
              <a:latin typeface="Arial" charset="0"/>
              <a:cs typeface="Arial" charset="0"/>
            </a:endParaRPr>
          </a:p>
          <a:p>
            <a:pPr marL="914400" lvl="1" indent="-514350" fontAlgn="base">
              <a:spcBef>
                <a:spcPct val="0"/>
              </a:spcBef>
              <a:spcAft>
                <a:spcPct val="0"/>
              </a:spcAft>
              <a:buFont typeface="+mj-lt"/>
              <a:buAutoNum type="alphaUcPeriod"/>
            </a:pPr>
            <a:r>
              <a:rPr lang="en-US" sz="2600" dirty="0" smtClean="0">
                <a:solidFill>
                  <a:prstClr val="black"/>
                </a:solidFill>
                <a:latin typeface="Arial" charset="0"/>
                <a:cs typeface="Arial" charset="0"/>
              </a:rPr>
              <a:t>Seasons </a:t>
            </a:r>
            <a:r>
              <a:rPr lang="en-US" sz="2600" dirty="0">
                <a:solidFill>
                  <a:prstClr val="black"/>
                </a:solidFill>
                <a:latin typeface="Arial" charset="0"/>
                <a:cs typeface="Arial" charset="0"/>
              </a:rPr>
              <a:t>occur because the Sun goes around the </a:t>
            </a:r>
            <a:r>
              <a:rPr lang="en-US" sz="2600" dirty="0" smtClean="0">
                <a:solidFill>
                  <a:prstClr val="black"/>
                </a:solidFill>
                <a:latin typeface="Arial" charset="0"/>
                <a:cs typeface="Arial" charset="0"/>
              </a:rPr>
              <a:t>Earth and the Moon around the Earth</a:t>
            </a:r>
            <a:endParaRPr lang="en-US" sz="2600" dirty="0">
              <a:solidFill>
                <a:prstClr val="black"/>
              </a:solidFill>
              <a:latin typeface="Arial" charset="0"/>
              <a:cs typeface="Arial" charset="0"/>
            </a:endParaRPr>
          </a:p>
          <a:p>
            <a:pPr marL="914400" lvl="1" indent="-514350" fontAlgn="base">
              <a:spcBef>
                <a:spcPct val="0"/>
              </a:spcBef>
              <a:spcAft>
                <a:spcPct val="0"/>
              </a:spcAft>
              <a:buFont typeface="+mj-lt"/>
              <a:buAutoNum type="alphaUcPeriod"/>
            </a:pPr>
            <a:r>
              <a:rPr lang="en-US" sz="2600" dirty="0" smtClean="0">
                <a:solidFill>
                  <a:prstClr val="black"/>
                </a:solidFill>
                <a:latin typeface="Arial" charset="0"/>
                <a:cs typeface="Arial" charset="0"/>
              </a:rPr>
              <a:t>Seasons </a:t>
            </a:r>
            <a:r>
              <a:rPr lang="en-US" sz="2600" dirty="0">
                <a:solidFill>
                  <a:prstClr val="black"/>
                </a:solidFill>
                <a:latin typeface="Arial" charset="0"/>
                <a:cs typeface="Arial" charset="0"/>
              </a:rPr>
              <a:t>occur because the Earth goes around the Sun</a:t>
            </a:r>
          </a:p>
          <a:p>
            <a:pPr marL="914400" lvl="1" indent="-514350" fontAlgn="base">
              <a:spcBef>
                <a:spcPct val="0"/>
              </a:spcBef>
              <a:spcAft>
                <a:spcPct val="0"/>
              </a:spcAft>
              <a:buFont typeface="+mj-lt"/>
              <a:buAutoNum type="alphaUcPeriod"/>
            </a:pPr>
            <a:r>
              <a:rPr lang="en-US" sz="26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Seasons </a:t>
            </a:r>
            <a:r>
              <a:rPr lang="en-US" sz="2600" dirty="0">
                <a:solidFill>
                  <a:srgbClr val="FF0000"/>
                </a:solidFill>
                <a:latin typeface="Arial" charset="0"/>
                <a:cs typeface="Arial" charset="0"/>
              </a:rPr>
              <a:t>occur because the Earth goes around the Sun </a:t>
            </a:r>
            <a:r>
              <a:rPr lang="en-US" sz="26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and </a:t>
            </a:r>
            <a:r>
              <a:rPr lang="en-US" sz="2600" dirty="0">
                <a:solidFill>
                  <a:srgbClr val="FF0000"/>
                </a:solidFill>
                <a:latin typeface="Arial" charset="0"/>
                <a:cs typeface="Arial" charset="0"/>
              </a:rPr>
              <a:t>its axis is </a:t>
            </a:r>
            <a:r>
              <a:rPr lang="en-US" sz="26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tilted at 23.5</a:t>
            </a:r>
            <a:r>
              <a:rPr lang="en-US" sz="2600" baseline="300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0</a:t>
            </a:r>
            <a:r>
              <a:rPr lang="en-US" sz="26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 </a:t>
            </a:r>
            <a:r>
              <a:rPr lang="en-US" sz="2600" dirty="0">
                <a:solidFill>
                  <a:srgbClr val="FF0000"/>
                </a:solidFill>
                <a:latin typeface="Arial" charset="0"/>
                <a:cs typeface="Arial" charset="0"/>
              </a:rPr>
              <a:t>to the plane of </a:t>
            </a:r>
            <a:r>
              <a:rPr lang="en-US" sz="26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its orbit</a:t>
            </a:r>
          </a:p>
          <a:p>
            <a:pPr marL="914400" lvl="1" indent="-514350" fontAlgn="base">
              <a:spcBef>
                <a:spcPct val="0"/>
              </a:spcBef>
              <a:spcAft>
                <a:spcPct val="0"/>
              </a:spcAft>
              <a:buAutoNum type="alphaUcPeriod" startAt="4"/>
            </a:pPr>
            <a:r>
              <a:rPr lang="en-US" sz="2600" dirty="0" smtClean="0">
                <a:solidFill>
                  <a:prstClr val="black"/>
                </a:solidFill>
                <a:latin typeface="Arial" charset="0"/>
                <a:cs typeface="Arial" charset="0"/>
              </a:rPr>
              <a:t>Seasons </a:t>
            </a:r>
            <a:r>
              <a:rPr lang="en-US" sz="2600" dirty="0">
                <a:solidFill>
                  <a:prstClr val="black"/>
                </a:solidFill>
                <a:latin typeface="Arial" charset="0"/>
                <a:cs typeface="Arial" charset="0"/>
              </a:rPr>
              <a:t>occur because the Earth’s orbit brings </a:t>
            </a:r>
            <a:r>
              <a:rPr lang="en-US" sz="2600" dirty="0" smtClean="0">
                <a:solidFill>
                  <a:prstClr val="black"/>
                </a:solidFill>
                <a:latin typeface="Arial" charset="0"/>
                <a:cs typeface="Arial" charset="0"/>
              </a:rPr>
              <a:t>it nearer </a:t>
            </a:r>
            <a:r>
              <a:rPr lang="en-US" sz="2600" dirty="0">
                <a:solidFill>
                  <a:prstClr val="black"/>
                </a:solidFill>
                <a:latin typeface="Arial" charset="0"/>
                <a:cs typeface="Arial" charset="0"/>
              </a:rPr>
              <a:t>and further away from the Sun</a:t>
            </a:r>
          </a:p>
        </p:txBody>
      </p:sp>
    </p:spTree>
    <p:extLst>
      <p:ext uri="{BB962C8B-B14F-4D97-AF65-F5344CB8AC3E}">
        <p14:creationId xmlns:p14="http://schemas.microsoft.com/office/powerpoint/2010/main" val="12790206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QUESTION 2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268760"/>
            <a:ext cx="8928992" cy="4536505"/>
          </a:xfrm>
        </p:spPr>
        <p:txBody>
          <a:bodyPr/>
          <a:lstStyle/>
          <a:p>
            <a:pPr marL="0" lvl="0" indent="0">
              <a:buNone/>
            </a:pPr>
            <a:r>
              <a:rPr lang="en-US" sz="3600" b="1" dirty="0">
                <a:solidFill>
                  <a:prstClr val="black"/>
                </a:solidFill>
              </a:rPr>
              <a:t>Radio Astronomy in Southern Africa started in 1961 with the construction of a facility now known as </a:t>
            </a:r>
            <a:r>
              <a:rPr lang="en-US" sz="3600" b="1" dirty="0" err="1">
                <a:solidFill>
                  <a:prstClr val="black"/>
                </a:solidFill>
              </a:rPr>
              <a:t>Hartebeesthoek</a:t>
            </a:r>
            <a:r>
              <a:rPr lang="en-US" sz="3600" b="1" dirty="0">
                <a:solidFill>
                  <a:prstClr val="black"/>
                </a:solidFill>
              </a:rPr>
              <a:t> Radio Astronomy Observatory.</a:t>
            </a:r>
          </a:p>
          <a:p>
            <a:pPr marL="0" lvl="0" indent="0">
              <a:buNone/>
            </a:pPr>
            <a:endParaRPr lang="en-US" sz="3600" b="1" dirty="0">
              <a:solidFill>
                <a:prstClr val="black"/>
              </a:solidFill>
            </a:endParaRPr>
          </a:p>
          <a:p>
            <a:pPr marL="2000250" lvl="3" indent="-742950">
              <a:buFont typeface="+mj-lt"/>
              <a:buAutoNum type="alphaUcPeriod"/>
            </a:pPr>
            <a:r>
              <a:rPr lang="en-US" sz="3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True</a:t>
            </a:r>
          </a:p>
          <a:p>
            <a:pPr marL="2000250" lvl="3" indent="-742950">
              <a:buFont typeface="+mj-lt"/>
              <a:buAutoNum type="alphaUcPeriod"/>
            </a:pPr>
            <a:r>
              <a:rPr lang="en-US" sz="3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False</a:t>
            </a: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413044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QUESTION </a:t>
            </a:r>
            <a:r>
              <a:rPr lang="en-US" b="1" dirty="0" smtClean="0">
                <a:solidFill>
                  <a:prstClr val="black"/>
                </a:solidFill>
              </a:rPr>
              <a:t>4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277072"/>
          </a:xfrm>
        </p:spPr>
        <p:txBody>
          <a:bodyPr>
            <a:normAutofit fontScale="25000" lnSpcReduction="20000"/>
          </a:bodyPr>
          <a:lstStyle/>
          <a:p>
            <a:pPr marL="0" lvl="0" indent="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sz="16000" b="1" dirty="0">
                <a:solidFill>
                  <a:prstClr val="black"/>
                </a:solidFill>
                <a:latin typeface="Arial" charset="0"/>
                <a:cs typeface="Arial" charset="0"/>
              </a:rPr>
              <a:t>Which one of the following is true?</a:t>
            </a: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None/>
            </a:pPr>
            <a:endParaRPr lang="en-US" sz="11200" dirty="0" smtClean="0">
              <a:solidFill>
                <a:prstClr val="black"/>
              </a:solidFill>
              <a:latin typeface="Arial" charset="0"/>
              <a:cs typeface="Arial" charset="0"/>
            </a:endParaRP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None/>
            </a:pPr>
            <a:endParaRPr lang="en-US" dirty="0">
              <a:solidFill>
                <a:prstClr val="black"/>
              </a:solidFill>
              <a:latin typeface="Arial" charset="0"/>
              <a:cs typeface="Arial" charset="0"/>
            </a:endParaRP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None/>
            </a:pPr>
            <a:endParaRPr lang="en-US" sz="3500" dirty="0">
              <a:solidFill>
                <a:prstClr val="black"/>
              </a:solidFill>
              <a:latin typeface="Arial" charset="0"/>
              <a:cs typeface="Arial" charset="0"/>
            </a:endParaRPr>
          </a:p>
          <a:p>
            <a:pPr marL="514350" lvl="0" indent="-514350" fontAlgn="base">
              <a:spcBef>
                <a:spcPct val="0"/>
              </a:spcBef>
              <a:spcAft>
                <a:spcPct val="0"/>
              </a:spcAft>
              <a:buFont typeface="+mj-lt"/>
              <a:buAutoNum type="alphaUcPeriod"/>
            </a:pPr>
            <a:r>
              <a:rPr lang="en-US" sz="11200" dirty="0" smtClean="0">
                <a:solidFill>
                  <a:prstClr val="black"/>
                </a:solidFill>
                <a:latin typeface="Arial" charset="0"/>
                <a:cs typeface="Arial" charset="0"/>
              </a:rPr>
              <a:t>A </a:t>
            </a:r>
            <a:r>
              <a:rPr lang="en-US" sz="11200" dirty="0">
                <a:solidFill>
                  <a:prstClr val="black"/>
                </a:solidFill>
                <a:latin typeface="Arial" charset="0"/>
                <a:cs typeface="Arial" charset="0"/>
              </a:rPr>
              <a:t>galaxy is made of a few collection of  stars held together by common gravity</a:t>
            </a:r>
          </a:p>
          <a:p>
            <a:pPr marL="514350" lvl="0" indent="-514350" fontAlgn="base">
              <a:spcBef>
                <a:spcPct val="0"/>
              </a:spcBef>
              <a:spcAft>
                <a:spcPct val="0"/>
              </a:spcAft>
              <a:buFont typeface="+mj-lt"/>
              <a:buAutoNum type="alphaUcPeriod"/>
            </a:pPr>
            <a:r>
              <a:rPr lang="en-US" sz="11200" dirty="0" smtClean="0">
                <a:solidFill>
                  <a:prstClr val="black"/>
                </a:solidFill>
                <a:latin typeface="Arial" charset="0"/>
                <a:cs typeface="Arial" charset="0"/>
              </a:rPr>
              <a:t>None </a:t>
            </a:r>
            <a:r>
              <a:rPr lang="en-US" sz="11200" dirty="0">
                <a:solidFill>
                  <a:prstClr val="black"/>
                </a:solidFill>
                <a:latin typeface="Arial" charset="0"/>
                <a:cs typeface="Arial" charset="0"/>
              </a:rPr>
              <a:t>of the stars in a galaxy have common gravity</a:t>
            </a:r>
          </a:p>
          <a:p>
            <a:pPr marL="514350" lvl="0" indent="-514350" fontAlgn="base">
              <a:spcBef>
                <a:spcPct val="0"/>
              </a:spcBef>
              <a:spcAft>
                <a:spcPct val="0"/>
              </a:spcAft>
              <a:buFont typeface="+mj-lt"/>
              <a:buAutoNum type="alphaUcPeriod"/>
            </a:pPr>
            <a:r>
              <a:rPr lang="en-US" sz="11200" dirty="0" smtClean="0">
                <a:solidFill>
                  <a:prstClr val="black"/>
                </a:solidFill>
                <a:latin typeface="Arial" charset="0"/>
                <a:cs typeface="Arial" charset="0"/>
              </a:rPr>
              <a:t>Galaxies </a:t>
            </a:r>
            <a:r>
              <a:rPr lang="en-US" sz="11200" dirty="0">
                <a:solidFill>
                  <a:prstClr val="black"/>
                </a:solidFill>
                <a:latin typeface="Arial" charset="0"/>
                <a:cs typeface="Arial" charset="0"/>
              </a:rPr>
              <a:t>contain stars only</a:t>
            </a:r>
          </a:p>
          <a:p>
            <a:pPr marL="514350" lvl="0" indent="-514350" fontAlgn="base">
              <a:spcBef>
                <a:spcPct val="0"/>
              </a:spcBef>
              <a:spcAft>
                <a:spcPct val="0"/>
              </a:spcAft>
              <a:buFont typeface="+mj-lt"/>
              <a:buAutoNum type="alphaUcPeriod"/>
            </a:pPr>
            <a:r>
              <a:rPr lang="en-US" sz="112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A </a:t>
            </a:r>
            <a:r>
              <a:rPr lang="en-US" sz="11200" dirty="0">
                <a:solidFill>
                  <a:srgbClr val="FF0000"/>
                </a:solidFill>
                <a:latin typeface="Arial" charset="0"/>
                <a:cs typeface="Arial" charset="0"/>
              </a:rPr>
              <a:t>galaxy is a collection of </a:t>
            </a:r>
            <a:r>
              <a:rPr lang="en-US" sz="112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many stars, gas </a:t>
            </a:r>
            <a:r>
              <a:rPr lang="en-US" sz="11200" dirty="0">
                <a:solidFill>
                  <a:srgbClr val="FF0000"/>
                </a:solidFill>
                <a:latin typeface="Arial" charset="0"/>
                <a:cs typeface="Arial" charset="0"/>
              </a:rPr>
              <a:t>and dust </a:t>
            </a:r>
            <a:r>
              <a:rPr lang="en-US" sz="112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which are </a:t>
            </a:r>
            <a:r>
              <a:rPr lang="en-US" sz="11200" dirty="0">
                <a:solidFill>
                  <a:srgbClr val="FF0000"/>
                </a:solidFill>
                <a:latin typeface="Arial" charset="0"/>
                <a:cs typeface="Arial" charset="0"/>
              </a:rPr>
              <a:t>held together by </a:t>
            </a:r>
            <a:r>
              <a:rPr lang="en-US" sz="112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gravity</a:t>
            </a:r>
            <a:endParaRPr lang="en-US" sz="7000" dirty="0">
              <a:solidFill>
                <a:srgbClr val="FF0000"/>
              </a:solidFill>
              <a:latin typeface="Arial" charset="0"/>
              <a:cs typeface="Arial" charset="0"/>
            </a:endParaRP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3132805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QUESTION </a:t>
            </a:r>
            <a:r>
              <a:rPr lang="en-US" b="1" dirty="0" smtClean="0">
                <a:solidFill>
                  <a:prstClr val="black"/>
                </a:solidFill>
              </a:rPr>
              <a:t>5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600201"/>
            <a:ext cx="8928992" cy="4277072"/>
          </a:xfrm>
        </p:spPr>
        <p:txBody>
          <a:bodyPr>
            <a:normAutofit lnSpcReduction="10000"/>
          </a:bodyPr>
          <a:lstStyle/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en-ZA" altLang="en-US" sz="4000" b="1" kern="0" dirty="0">
                <a:solidFill>
                  <a:srgbClr val="000000"/>
                </a:solidFill>
                <a:latin typeface="Arial"/>
                <a:cs typeface="Arial"/>
              </a:rPr>
              <a:t>Planets in the solar system shine </a:t>
            </a:r>
            <a:r>
              <a:rPr lang="en-ZA" altLang="en-US" sz="4000" b="1" kern="0" dirty="0" smtClean="0">
                <a:solidFill>
                  <a:srgbClr val="000000"/>
                </a:solidFill>
                <a:latin typeface="Arial"/>
                <a:cs typeface="Arial"/>
              </a:rPr>
              <a:t>by ____</a:t>
            </a:r>
            <a:endParaRPr lang="en-ZA" altLang="en-US" sz="40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marL="0" lvl="0" indent="0" eaLnBrk="0" fontAlgn="base" hangingPunct="0">
              <a:spcAft>
                <a:spcPct val="0"/>
              </a:spcAft>
              <a:buNone/>
            </a:pPr>
            <a:endParaRPr lang="en-ZA" altLang="en-US" sz="4400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marL="2171700" lvl="4" indent="-457200" eaLnBrk="0" fontAlgn="base" hangingPunct="0">
              <a:spcAft>
                <a:spcPct val="0"/>
              </a:spcAft>
              <a:buFont typeface="+mj-lt"/>
              <a:buAutoNum type="alphaUcPeriod"/>
            </a:pPr>
            <a:r>
              <a:rPr lang="en-ZA" altLang="en-US" sz="3200" kern="0" dirty="0" smtClean="0">
                <a:solidFill>
                  <a:srgbClr val="000000"/>
                </a:solidFill>
                <a:latin typeface="Arial"/>
                <a:cs typeface="Arial"/>
              </a:rPr>
              <a:t>  Nuclear </a:t>
            </a:r>
            <a:r>
              <a:rPr lang="en-ZA" altLang="en-US" sz="3200" kern="0" dirty="0">
                <a:solidFill>
                  <a:srgbClr val="000000"/>
                </a:solidFill>
                <a:latin typeface="Arial"/>
                <a:cs typeface="Arial"/>
              </a:rPr>
              <a:t>fusion in their cores</a:t>
            </a:r>
          </a:p>
          <a:p>
            <a:pPr marL="2171700" lvl="4" indent="-457200" eaLnBrk="0" fontAlgn="base" hangingPunct="0">
              <a:spcAft>
                <a:spcPct val="0"/>
              </a:spcAft>
              <a:buFont typeface="+mj-lt"/>
              <a:buAutoNum type="alphaUcPeriod"/>
            </a:pPr>
            <a:r>
              <a:rPr lang="en-ZA" altLang="en-US" sz="3200" kern="0" dirty="0" smtClean="0">
                <a:solidFill>
                  <a:srgbClr val="000000"/>
                </a:solidFill>
                <a:latin typeface="Arial"/>
                <a:cs typeface="Arial"/>
              </a:rPr>
              <a:t>  Refracting sunlight</a:t>
            </a:r>
            <a:endParaRPr lang="en-ZA" altLang="en-US" sz="3200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marL="2171700" lvl="4" indent="-457200" eaLnBrk="0" fontAlgn="base" hangingPunct="0">
              <a:spcAft>
                <a:spcPct val="0"/>
              </a:spcAft>
              <a:buFont typeface="+mj-lt"/>
              <a:buAutoNum type="alphaUcPeriod"/>
            </a:pPr>
            <a:r>
              <a:rPr lang="en-ZA" altLang="en-US" sz="3200" kern="0" dirty="0" smtClean="0">
                <a:solidFill>
                  <a:srgbClr val="FF0000"/>
                </a:solidFill>
                <a:latin typeface="Arial"/>
                <a:cs typeface="Arial"/>
              </a:rPr>
              <a:t>  Reflecting </a:t>
            </a:r>
            <a:r>
              <a:rPr lang="en-ZA" altLang="en-US" sz="3200" kern="0" dirty="0">
                <a:solidFill>
                  <a:srgbClr val="FF0000"/>
                </a:solidFill>
                <a:latin typeface="Arial"/>
                <a:cs typeface="Arial"/>
              </a:rPr>
              <a:t>sunlight</a:t>
            </a:r>
          </a:p>
          <a:p>
            <a:pPr marL="2171700" lvl="4" indent="-457200" eaLnBrk="0" fontAlgn="base" hangingPunct="0">
              <a:spcAft>
                <a:spcPct val="0"/>
              </a:spcAft>
              <a:buFont typeface="+mj-lt"/>
              <a:buAutoNum type="alphaUcPeriod"/>
            </a:pPr>
            <a:r>
              <a:rPr lang="en-ZA" altLang="en-US" sz="3200" kern="0" dirty="0" smtClean="0">
                <a:solidFill>
                  <a:srgbClr val="000000"/>
                </a:solidFill>
                <a:latin typeface="Arial"/>
                <a:cs typeface="Arial"/>
              </a:rPr>
              <a:t>  b </a:t>
            </a:r>
            <a:r>
              <a:rPr lang="en-ZA" altLang="en-US" sz="3200" kern="0" dirty="0">
                <a:solidFill>
                  <a:srgbClr val="000000"/>
                </a:solidFill>
                <a:latin typeface="Arial"/>
                <a:cs typeface="Arial"/>
              </a:rPr>
              <a:t>and c above</a:t>
            </a:r>
            <a:r>
              <a:rPr lang="en-US" altLang="en-US" sz="3200" kern="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endParaRPr lang="en-ZA" altLang="en-US" sz="3200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93524288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205064"/>
          </a:xfrm>
        </p:spPr>
        <p:txBody>
          <a:bodyPr/>
          <a:lstStyle/>
          <a:p>
            <a:pPr marL="0" lvl="0" indent="0" algn="ctr">
              <a:buNone/>
            </a:pPr>
            <a:r>
              <a:rPr lang="en-US" sz="7200" b="1" dirty="0">
                <a:solidFill>
                  <a:prstClr val="black"/>
                </a:solidFill>
              </a:rPr>
              <a:t>THANK YOU </a:t>
            </a:r>
          </a:p>
          <a:p>
            <a:pPr marL="0" lvl="0" indent="0" algn="ctr">
              <a:buNone/>
            </a:pPr>
            <a:r>
              <a:rPr lang="en-US" sz="7200" b="1" dirty="0">
                <a:solidFill>
                  <a:prstClr val="black"/>
                </a:solidFill>
              </a:rPr>
              <a:t>FOR </a:t>
            </a:r>
            <a:r>
              <a:rPr lang="en-US" sz="7200" b="1" dirty="0" smtClean="0">
                <a:solidFill>
                  <a:prstClr val="black"/>
                </a:solidFill>
              </a:rPr>
              <a:t>PARTICIPATING</a:t>
            </a:r>
          </a:p>
          <a:p>
            <a:pPr marL="0" lvl="0" indent="0" algn="ctr">
              <a:buNone/>
            </a:pPr>
            <a:r>
              <a:rPr lang="en-US" sz="7200" b="1" dirty="0" smtClean="0">
                <a:solidFill>
                  <a:prstClr val="black"/>
                </a:solidFill>
              </a:rPr>
              <a:t>ALL THE BEST!</a:t>
            </a:r>
            <a:endParaRPr lang="en-ZA" sz="7200" b="1" dirty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2610976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QUESTION 3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412777"/>
            <a:ext cx="8928992" cy="4392487"/>
          </a:xfrm>
        </p:spPr>
        <p:txBody>
          <a:bodyPr/>
          <a:lstStyle/>
          <a:p>
            <a:pPr marL="0" lvl="0" indent="0" algn="just">
              <a:buNone/>
            </a:pPr>
            <a:r>
              <a:rPr lang="en-US" sz="4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core of the </a:t>
            </a:r>
            <a:r>
              <a:rPr lang="en-US" sz="40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Square Kilometer Array </a:t>
            </a:r>
            <a:r>
              <a:rPr lang="en-US" sz="4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will be situated in the Karoo in the </a:t>
            </a:r>
            <a:r>
              <a:rPr lang="en-US" sz="40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North West </a:t>
            </a:r>
            <a:r>
              <a:rPr lang="en-US" sz="4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province.</a:t>
            </a:r>
          </a:p>
          <a:p>
            <a:pPr marL="0" lvl="0" indent="0" algn="just">
              <a:buNone/>
            </a:pPr>
            <a:endParaRPr lang="en-US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457450" lvl="4" indent="-742950">
              <a:buFont typeface="+mj-lt"/>
              <a:buAutoNum type="alphaUcPeriod"/>
            </a:pPr>
            <a:r>
              <a:rPr lang="en-US" sz="3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True</a:t>
            </a:r>
          </a:p>
          <a:p>
            <a:pPr marL="2457450" lvl="4" indent="-742950">
              <a:buFont typeface="+mj-lt"/>
              <a:buAutoNum type="alphaUcPeriod"/>
            </a:pPr>
            <a:r>
              <a:rPr lang="en-US" sz="3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False</a:t>
            </a: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634826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QUESTION </a:t>
            </a:r>
            <a:r>
              <a:rPr lang="en-US" b="1" dirty="0" smtClean="0">
                <a:solidFill>
                  <a:prstClr val="black"/>
                </a:solidFill>
              </a:rPr>
              <a:t>4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340768"/>
            <a:ext cx="8568952" cy="4525963"/>
          </a:xfrm>
        </p:spPr>
        <p:txBody>
          <a:bodyPr>
            <a:normAutofit lnSpcReduction="10000"/>
          </a:bodyPr>
          <a:lstStyle/>
          <a:p>
            <a:pPr marL="742950" lvl="0" indent="-742950" fontAlgn="base">
              <a:spcAft>
                <a:spcPct val="0"/>
              </a:spcAft>
              <a:buFont typeface="+mj-lt"/>
              <a:buAutoNum type="alphaUcPeriod"/>
            </a:pPr>
            <a:r>
              <a:rPr lang="en-ZA" altLang="en-US" sz="4000" b="1" kern="0" dirty="0">
                <a:latin typeface="Arial"/>
                <a:cs typeface="Arial"/>
              </a:rPr>
              <a:t>How many terrestrial planets have natural satellites?</a:t>
            </a:r>
          </a:p>
          <a:p>
            <a:pPr marL="0" lvl="0" indent="0" fontAlgn="base">
              <a:spcAft>
                <a:spcPct val="0"/>
              </a:spcAft>
              <a:buNone/>
            </a:pPr>
            <a:endParaRPr lang="en-ZA" altLang="en-US" sz="3600" b="1" kern="0" dirty="0">
              <a:latin typeface="Arial"/>
              <a:cs typeface="Arial"/>
            </a:endParaRPr>
          </a:p>
          <a:p>
            <a:pPr marL="1771650" lvl="4" indent="0" fontAlgn="base">
              <a:spcAft>
                <a:spcPct val="0"/>
              </a:spcAft>
              <a:buClr>
                <a:srgbClr val="FF3300"/>
              </a:buClr>
              <a:buNone/>
            </a:pPr>
            <a:r>
              <a:rPr lang="en-ZA" altLang="en-US" sz="3600" kern="0" dirty="0" smtClean="0">
                <a:latin typeface="Arial"/>
                <a:cs typeface="Arial"/>
              </a:rPr>
              <a:t>A. Five</a:t>
            </a:r>
            <a:endParaRPr lang="en-ZA" altLang="en-US" sz="3600" kern="0" dirty="0">
              <a:latin typeface="Arial"/>
              <a:cs typeface="Arial"/>
            </a:endParaRPr>
          </a:p>
          <a:p>
            <a:pPr marL="1771650" lvl="4" indent="0" fontAlgn="base">
              <a:spcAft>
                <a:spcPct val="0"/>
              </a:spcAft>
              <a:buClr>
                <a:srgbClr val="FF3300"/>
              </a:buClr>
              <a:buNone/>
            </a:pPr>
            <a:r>
              <a:rPr lang="en-ZA" altLang="en-US" sz="3600" kern="0" dirty="0" smtClean="0">
                <a:latin typeface="Arial"/>
                <a:cs typeface="Arial"/>
              </a:rPr>
              <a:t>B. One</a:t>
            </a:r>
            <a:endParaRPr lang="en-ZA" altLang="en-US" sz="3600" kern="0" dirty="0">
              <a:latin typeface="Arial"/>
              <a:cs typeface="Arial"/>
            </a:endParaRPr>
          </a:p>
          <a:p>
            <a:pPr marL="1771650" lvl="4" indent="0" fontAlgn="base">
              <a:spcAft>
                <a:spcPct val="0"/>
              </a:spcAft>
              <a:buClr>
                <a:srgbClr val="FF3300"/>
              </a:buClr>
              <a:buNone/>
            </a:pPr>
            <a:r>
              <a:rPr lang="en-US" altLang="en-US" sz="3600" kern="0" dirty="0" smtClean="0">
                <a:latin typeface="Arial"/>
                <a:cs typeface="Arial"/>
              </a:rPr>
              <a:t>C. Four</a:t>
            </a:r>
            <a:endParaRPr lang="en-ZA" altLang="en-US" sz="3600" kern="0" dirty="0">
              <a:latin typeface="Arial"/>
              <a:cs typeface="Arial"/>
            </a:endParaRPr>
          </a:p>
          <a:p>
            <a:pPr marL="1771650" lvl="4" indent="0" fontAlgn="base">
              <a:spcAft>
                <a:spcPct val="0"/>
              </a:spcAft>
              <a:buClr>
                <a:srgbClr val="FF3300"/>
              </a:buClr>
              <a:buNone/>
            </a:pPr>
            <a:r>
              <a:rPr lang="en-ZA" altLang="en-US" sz="3600" kern="0" dirty="0" smtClean="0">
                <a:solidFill>
                  <a:srgbClr val="FF0000"/>
                </a:solidFill>
                <a:latin typeface="Arial"/>
                <a:cs typeface="Arial"/>
              </a:rPr>
              <a:t>D. Two</a:t>
            </a:r>
            <a:endParaRPr lang="en-US" altLang="en-US" sz="2400" kern="0" dirty="0">
              <a:solidFill>
                <a:srgbClr val="FF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831280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QUESTION 5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484784"/>
            <a:ext cx="8928992" cy="4392489"/>
          </a:xfrm>
        </p:spPr>
        <p:txBody>
          <a:bodyPr>
            <a:normAutofit fontScale="77500" lnSpcReduction="20000"/>
          </a:bodyPr>
          <a:lstStyle/>
          <a:p>
            <a:pPr marL="0" lvl="0" indent="0" fontAlgn="base">
              <a:spcAft>
                <a:spcPct val="0"/>
              </a:spcAft>
              <a:buNone/>
            </a:pPr>
            <a:r>
              <a:rPr lang="en-ZA" altLang="en-US" sz="4000" b="1" kern="0" dirty="0">
                <a:latin typeface="Arial"/>
                <a:cs typeface="Arial"/>
              </a:rPr>
              <a:t>Temperatures around the equator are on average higher than any other on planet Earth because _____</a:t>
            </a:r>
          </a:p>
          <a:p>
            <a:pPr marL="0" lvl="0" indent="0" fontAlgn="base">
              <a:spcAft>
                <a:spcPct val="0"/>
              </a:spcAft>
              <a:buNone/>
            </a:pPr>
            <a:endParaRPr lang="en-US" altLang="en-US" sz="1200" b="1" kern="0" dirty="0">
              <a:latin typeface="Arial"/>
              <a:cs typeface="Arial"/>
            </a:endParaRPr>
          </a:p>
          <a:p>
            <a:pPr marL="0" lvl="0" indent="0" fontAlgn="base">
              <a:spcAft>
                <a:spcPct val="0"/>
              </a:spcAft>
              <a:buNone/>
            </a:pPr>
            <a:endParaRPr lang="en-ZA" altLang="en-US" sz="3100" b="1" kern="0" dirty="0" smtClean="0">
              <a:latin typeface="Arial"/>
              <a:cs typeface="Arial"/>
            </a:endParaRPr>
          </a:p>
          <a:p>
            <a:pPr marL="742950" lvl="0" indent="-742950" fontAlgn="base">
              <a:spcAft>
                <a:spcPct val="0"/>
              </a:spcAft>
              <a:buFont typeface="+mj-lt"/>
              <a:buAutoNum type="alphaUcPeriod"/>
            </a:pPr>
            <a:r>
              <a:rPr lang="en-ZA" altLang="en-US" sz="3600" kern="0" dirty="0" smtClean="0">
                <a:latin typeface="Arial"/>
                <a:cs typeface="Arial"/>
              </a:rPr>
              <a:t>The </a:t>
            </a:r>
            <a:r>
              <a:rPr lang="en-ZA" altLang="en-US" sz="3600" kern="0" dirty="0">
                <a:latin typeface="Arial"/>
                <a:cs typeface="Arial"/>
              </a:rPr>
              <a:t>equator is much closer to the Sun </a:t>
            </a:r>
            <a:endParaRPr lang="en-ZA" altLang="en-US" sz="3600" kern="0" dirty="0" smtClean="0">
              <a:latin typeface="Arial"/>
              <a:cs typeface="Arial"/>
            </a:endParaRPr>
          </a:p>
          <a:p>
            <a:pPr marL="742950" lvl="0" indent="-742950" fontAlgn="base">
              <a:spcAft>
                <a:spcPct val="0"/>
              </a:spcAft>
              <a:buFont typeface="+mj-lt"/>
              <a:buAutoNum type="alphaUcPeriod"/>
            </a:pPr>
            <a:r>
              <a:rPr lang="en-ZA" altLang="en-US" sz="3600" kern="0" dirty="0" smtClean="0">
                <a:solidFill>
                  <a:srgbClr val="FF0000"/>
                </a:solidFill>
                <a:latin typeface="Arial"/>
                <a:cs typeface="Arial"/>
              </a:rPr>
              <a:t>The </a:t>
            </a:r>
            <a:r>
              <a:rPr lang="en-ZA" altLang="en-US" sz="3600" kern="0" dirty="0">
                <a:solidFill>
                  <a:srgbClr val="FF0000"/>
                </a:solidFill>
                <a:latin typeface="Arial"/>
                <a:cs typeface="Arial"/>
              </a:rPr>
              <a:t>angle of incidence is close to zero degrees </a:t>
            </a:r>
            <a:r>
              <a:rPr lang="en-ZA" altLang="en-US" sz="3600" kern="0" dirty="0" smtClean="0">
                <a:solidFill>
                  <a:srgbClr val="FF0000"/>
                </a:solidFill>
                <a:latin typeface="Arial"/>
                <a:cs typeface="Arial"/>
              </a:rPr>
              <a:t>from </a:t>
            </a:r>
            <a:r>
              <a:rPr lang="en-ZA" altLang="en-US" sz="3600" kern="0" dirty="0">
                <a:solidFill>
                  <a:srgbClr val="FF0000"/>
                </a:solidFill>
                <a:latin typeface="Arial"/>
                <a:cs typeface="Arial"/>
              </a:rPr>
              <a:t>the </a:t>
            </a:r>
            <a:r>
              <a:rPr lang="en-ZA" altLang="en-US" sz="3600" kern="0" dirty="0" smtClean="0">
                <a:solidFill>
                  <a:srgbClr val="FF0000"/>
                </a:solidFill>
                <a:latin typeface="Arial"/>
                <a:cs typeface="Arial"/>
              </a:rPr>
              <a:t>vertical</a:t>
            </a:r>
          </a:p>
          <a:p>
            <a:pPr marL="742950" lvl="0" indent="-742950" fontAlgn="base">
              <a:spcAft>
                <a:spcPct val="0"/>
              </a:spcAft>
              <a:buFont typeface="+mj-lt"/>
              <a:buAutoNum type="alphaUcPeriod"/>
            </a:pPr>
            <a:r>
              <a:rPr lang="en-US" altLang="en-US" sz="3600" kern="0" dirty="0" smtClean="0">
                <a:latin typeface="Arial"/>
                <a:cs typeface="Arial"/>
              </a:rPr>
              <a:t>The </a:t>
            </a:r>
            <a:r>
              <a:rPr lang="en-US" altLang="en-US" sz="3600" kern="0" dirty="0">
                <a:latin typeface="Arial"/>
                <a:cs typeface="Arial"/>
              </a:rPr>
              <a:t>equator cuts the Earth at the </a:t>
            </a:r>
            <a:r>
              <a:rPr lang="en-US" altLang="en-US" sz="3600" kern="0" dirty="0" smtClean="0">
                <a:latin typeface="Arial"/>
                <a:cs typeface="Arial"/>
              </a:rPr>
              <a:t>centre</a:t>
            </a:r>
            <a:endParaRPr lang="en-ZA" altLang="en-US" sz="3600" kern="0" dirty="0" smtClean="0">
              <a:latin typeface="Arial"/>
              <a:cs typeface="Arial"/>
            </a:endParaRPr>
          </a:p>
          <a:p>
            <a:pPr marL="742950" lvl="0" indent="-742950" fontAlgn="base">
              <a:spcAft>
                <a:spcPct val="0"/>
              </a:spcAft>
              <a:buFont typeface="+mj-lt"/>
              <a:buAutoNum type="alphaUcPeriod"/>
            </a:pPr>
            <a:r>
              <a:rPr lang="en-ZA" altLang="en-US" sz="3600" kern="0" dirty="0" smtClean="0">
                <a:latin typeface="Arial"/>
                <a:cs typeface="Arial"/>
              </a:rPr>
              <a:t>The </a:t>
            </a:r>
            <a:r>
              <a:rPr lang="en-ZA" altLang="en-US" sz="3600" kern="0" dirty="0">
                <a:latin typeface="Arial"/>
                <a:cs typeface="Arial"/>
              </a:rPr>
              <a:t>equator absorbs and retains the heat </a:t>
            </a:r>
            <a:r>
              <a:rPr lang="en-ZA" altLang="en-US" sz="3600" kern="0" dirty="0" smtClean="0">
                <a:latin typeface="Arial"/>
                <a:cs typeface="Arial"/>
              </a:rPr>
              <a:t>from the  </a:t>
            </a:r>
          </a:p>
          <a:p>
            <a:pPr marL="0" lvl="0" indent="0" fontAlgn="base">
              <a:spcAft>
                <a:spcPct val="0"/>
              </a:spcAft>
              <a:buNone/>
            </a:pPr>
            <a:r>
              <a:rPr lang="en-ZA" altLang="en-US" sz="3600" kern="0" dirty="0" smtClean="0">
                <a:latin typeface="Arial"/>
                <a:cs typeface="Arial"/>
              </a:rPr>
              <a:t>        Sun</a:t>
            </a:r>
            <a:endParaRPr lang="en-ZA" sz="3600" dirty="0"/>
          </a:p>
        </p:txBody>
      </p:sp>
    </p:spTree>
    <p:extLst>
      <p:ext uri="{BB962C8B-B14F-4D97-AF65-F5344CB8AC3E}">
        <p14:creationId xmlns:p14="http://schemas.microsoft.com/office/powerpoint/2010/main" val="85031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QUESTION 6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196753"/>
            <a:ext cx="8928992" cy="4608511"/>
          </a:xfrm>
        </p:spPr>
        <p:txBody>
          <a:bodyPr/>
          <a:lstStyle/>
          <a:p>
            <a:pPr marL="0" indent="0">
              <a:buNone/>
            </a:pPr>
            <a:r>
              <a:rPr lang="en-US" sz="4800" b="1" dirty="0" smtClean="0"/>
              <a:t>The biggest asteroid known is ___</a:t>
            </a:r>
          </a:p>
          <a:p>
            <a:pPr marL="0" indent="0">
              <a:buNone/>
            </a:pPr>
            <a:endParaRPr lang="en-US" dirty="0"/>
          </a:p>
          <a:p>
            <a:pPr marL="1771650" lvl="3" indent="-514350">
              <a:buFont typeface="+mj-lt"/>
              <a:buAutoNum type="alphaUcPeriod"/>
            </a:pPr>
            <a:r>
              <a:rPr lang="en-US" sz="3200" dirty="0" smtClean="0"/>
              <a:t>Vesta</a:t>
            </a:r>
          </a:p>
          <a:p>
            <a:pPr marL="1771650" lvl="3" indent="-514350">
              <a:buFont typeface="+mj-lt"/>
              <a:buAutoNum type="alphaUcPeriod"/>
            </a:pPr>
            <a:r>
              <a:rPr lang="en-US" sz="3200" dirty="0" smtClean="0"/>
              <a:t>Icarus</a:t>
            </a:r>
          </a:p>
          <a:p>
            <a:pPr marL="1771650" lvl="3" indent="-514350">
              <a:buFont typeface="+mj-lt"/>
              <a:buAutoNum type="alphaUcPeriod"/>
            </a:pPr>
            <a:r>
              <a:rPr lang="en-US" sz="3200" dirty="0" smtClean="0">
                <a:solidFill>
                  <a:srgbClr val="FF0000"/>
                </a:solidFill>
              </a:rPr>
              <a:t>Ceres</a:t>
            </a:r>
          </a:p>
          <a:p>
            <a:pPr marL="1771650" lvl="3" indent="-514350">
              <a:buFont typeface="+mj-lt"/>
              <a:buAutoNum type="alphaUcPeriod"/>
            </a:pPr>
            <a:r>
              <a:rPr lang="en-US" sz="3200" dirty="0" smtClean="0"/>
              <a:t>Eros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3263350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QUESTION </a:t>
            </a:r>
            <a:r>
              <a:rPr lang="en-US" b="1" dirty="0" smtClean="0">
                <a:solidFill>
                  <a:prstClr val="black"/>
                </a:solidFill>
              </a:rPr>
              <a:t>7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268760"/>
            <a:ext cx="8229600" cy="453650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4000" b="1" dirty="0" smtClean="0"/>
              <a:t>Which of the following describes </a:t>
            </a:r>
            <a:r>
              <a:rPr lang="en-US" sz="4000" b="1" dirty="0" err="1" smtClean="0"/>
              <a:t>Vostok</a:t>
            </a:r>
            <a:r>
              <a:rPr lang="en-US" sz="4000" b="1" dirty="0" smtClean="0"/>
              <a:t> 1 best?</a:t>
            </a:r>
          </a:p>
          <a:p>
            <a:pPr marL="0" indent="0">
              <a:buNone/>
            </a:pPr>
            <a:endParaRPr lang="en-US" sz="2800" dirty="0"/>
          </a:p>
          <a:p>
            <a:pPr marL="1771650" lvl="3" indent="-514350">
              <a:buFont typeface="+mj-lt"/>
              <a:buAutoNum type="alphaUcPeriod"/>
            </a:pPr>
            <a:r>
              <a:rPr lang="en-US" sz="2800" dirty="0" smtClean="0"/>
              <a:t>It is supposed to reach Jupiter and send pictures back to Earth</a:t>
            </a:r>
          </a:p>
          <a:p>
            <a:pPr marL="1771650" lvl="3" indent="-514350">
              <a:buFont typeface="+mj-lt"/>
              <a:buAutoNum type="alphaUcPeriod"/>
            </a:pPr>
            <a:r>
              <a:rPr lang="en-US" sz="2800" dirty="0" smtClean="0">
                <a:solidFill>
                  <a:srgbClr val="FF0000"/>
                </a:solidFill>
              </a:rPr>
              <a:t>It is the first manned space mission</a:t>
            </a:r>
          </a:p>
          <a:p>
            <a:pPr marL="1771650" lvl="3" indent="-514350">
              <a:buFont typeface="+mj-lt"/>
              <a:buAutoNum type="alphaUcPeriod"/>
            </a:pPr>
            <a:r>
              <a:rPr lang="en-US" sz="2800" dirty="0" smtClean="0"/>
              <a:t>It is the first spacecraft to take animals </a:t>
            </a:r>
          </a:p>
          <a:p>
            <a:pPr marL="1771650" lvl="3" indent="-514350">
              <a:buFont typeface="+mj-lt"/>
              <a:buAutoNum type="alphaUcPeriod"/>
            </a:pPr>
            <a:r>
              <a:rPr lang="en-US" sz="2800" dirty="0" smtClean="0"/>
              <a:t>It is the first spacecraft to disintegrate before reaching space</a:t>
            </a:r>
            <a:endParaRPr lang="en-ZA" sz="2800" dirty="0"/>
          </a:p>
        </p:txBody>
      </p:sp>
    </p:spTree>
    <p:extLst>
      <p:ext uri="{BB962C8B-B14F-4D97-AF65-F5344CB8AC3E}">
        <p14:creationId xmlns:p14="http://schemas.microsoft.com/office/powerpoint/2010/main" val="3422425627"/>
      </p:ext>
    </p:extLst>
  </p:cSld>
  <p:clrMapOvr>
    <a:masterClrMapping/>
  </p:clrMapOvr>
</p:sld>
</file>

<file path=ppt/theme/theme1.xml><?xml version="1.0" encoding="utf-8"?>
<a:theme xmlns:a="http://schemas.openxmlformats.org/drawingml/2006/main" name="SAAST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13187</TotalTime>
  <Words>1275</Words>
  <Application>Microsoft Office PowerPoint</Application>
  <PresentationFormat>On-screen Show (4:3)</PresentationFormat>
  <Paragraphs>265</Paragraphs>
  <Slides>42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7" baseType="lpstr">
      <vt:lpstr>Arial</vt:lpstr>
      <vt:lpstr>Calibri</vt:lpstr>
      <vt:lpstr>Cambria</vt:lpstr>
      <vt:lpstr>Times New Roman</vt:lpstr>
      <vt:lpstr>SAASTA</vt:lpstr>
      <vt:lpstr>PowerPoint Presentation</vt:lpstr>
      <vt:lpstr>RULES OF THE QUIZ</vt:lpstr>
      <vt:lpstr>QUESTION 1</vt:lpstr>
      <vt:lpstr>QUESTION 2</vt:lpstr>
      <vt:lpstr>QUESTION 3</vt:lpstr>
      <vt:lpstr>QUESTION 4</vt:lpstr>
      <vt:lpstr>QUESTION 5</vt:lpstr>
      <vt:lpstr>QUESTION 6</vt:lpstr>
      <vt:lpstr>QUESTION 7</vt:lpstr>
      <vt:lpstr>QUESTION 8</vt:lpstr>
      <vt:lpstr>QUESTION 9</vt:lpstr>
      <vt:lpstr>QUESTION 10</vt:lpstr>
      <vt:lpstr>QUESTION 11</vt:lpstr>
      <vt:lpstr>QUESTION 12</vt:lpstr>
      <vt:lpstr>QUESTION 13</vt:lpstr>
      <vt:lpstr>QUESTION 14</vt:lpstr>
      <vt:lpstr>QUESTION 15</vt:lpstr>
      <vt:lpstr>QUESTION 16</vt:lpstr>
      <vt:lpstr>THE FOLLOWING DIAGRAM SHOWS THE EARTH AT THE DIFFERENT POSITIONS AROUND THE SUN. USE THE DIAGRAM TO ANSWER QUESTIONS 17 - 23.</vt:lpstr>
      <vt:lpstr>QUESTION 17</vt:lpstr>
      <vt:lpstr>QUESTION 18</vt:lpstr>
      <vt:lpstr>QUESTION 19</vt:lpstr>
      <vt:lpstr>QUESTION 20</vt:lpstr>
      <vt:lpstr>QUESTION 21</vt:lpstr>
      <vt:lpstr>QUESTION 22</vt:lpstr>
      <vt:lpstr>QUESTION 23</vt:lpstr>
      <vt:lpstr>QUESTION 24</vt:lpstr>
      <vt:lpstr>QUESTION 25</vt:lpstr>
      <vt:lpstr>QUESTION 26</vt:lpstr>
      <vt:lpstr>QUESTION 27</vt:lpstr>
      <vt:lpstr>QUESTION 28</vt:lpstr>
      <vt:lpstr>QUESTION 29</vt:lpstr>
      <vt:lpstr>QUESTION 30</vt:lpstr>
      <vt:lpstr>PowerPoint Presentation</vt:lpstr>
      <vt:lpstr>PowerPoint Presentation</vt:lpstr>
      <vt:lpstr>PowerPoint Presentation</vt:lpstr>
      <vt:lpstr>QUESTION 1</vt:lpstr>
      <vt:lpstr>QUESTION 2</vt:lpstr>
      <vt:lpstr>QUESTION 3</vt:lpstr>
      <vt:lpstr>QUESTION 4</vt:lpstr>
      <vt:lpstr>QUESTION 5</vt:lpstr>
      <vt:lpstr>PowerPoint Presentation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IMPACT STUDIES</dc:title>
  <dc:creator>Bafedile Kgwadi</dc:creator>
  <cp:lastModifiedBy>Bafedile Kgwadi</cp:lastModifiedBy>
  <cp:revision>181</cp:revision>
  <dcterms:created xsi:type="dcterms:W3CDTF">2015-05-19T08:25:08Z</dcterms:created>
  <dcterms:modified xsi:type="dcterms:W3CDTF">2017-09-28T14:07:06Z</dcterms:modified>
</cp:coreProperties>
</file>