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305" r:id="rId2"/>
    <p:sldId id="338" r:id="rId3"/>
    <p:sldId id="365" r:id="rId4"/>
    <p:sldId id="320" r:id="rId5"/>
    <p:sldId id="321" r:id="rId6"/>
    <p:sldId id="367" r:id="rId7"/>
    <p:sldId id="323" r:id="rId8"/>
    <p:sldId id="324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6" r:id="rId19"/>
    <p:sldId id="337" r:id="rId20"/>
    <p:sldId id="335" r:id="rId21"/>
    <p:sldId id="339" r:id="rId22"/>
    <p:sldId id="340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12" r:id="rId31"/>
    <p:sldId id="350" r:id="rId32"/>
    <p:sldId id="314" r:id="rId33"/>
    <p:sldId id="307" r:id="rId34"/>
    <p:sldId id="352" r:id="rId35"/>
    <p:sldId id="353" r:id="rId36"/>
    <p:sldId id="308" r:id="rId37"/>
    <p:sldId id="309" r:id="rId38"/>
    <p:sldId id="354" r:id="rId39"/>
    <p:sldId id="355" r:id="rId40"/>
    <p:sldId id="356" r:id="rId41"/>
    <p:sldId id="357" r:id="rId42"/>
    <p:sldId id="360" r:id="rId43"/>
    <p:sldId id="31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2017/07/27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We always see the different sides of the Moon from Earth. </a:t>
            </a:r>
          </a:p>
          <a:p>
            <a:pPr marL="0" indent="0">
              <a:buNone/>
            </a:pPr>
            <a:endParaRPr lang="en-US" sz="4000" b="1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False</a:t>
            </a:r>
            <a:endParaRPr lang="en-Z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6613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24847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During New </a:t>
            </a:r>
            <a:r>
              <a:rPr lang="en-US" sz="4000" b="1" dirty="0"/>
              <a:t>M</a:t>
            </a:r>
            <a:r>
              <a:rPr lang="en-US" sz="4000" b="1" dirty="0" smtClean="0"/>
              <a:t>oon, </a:t>
            </a:r>
            <a:r>
              <a:rPr lang="en-US" sz="4000" b="1" dirty="0"/>
              <a:t>the </a:t>
            </a:r>
            <a:r>
              <a:rPr lang="en-US" sz="4000" b="1" dirty="0" smtClean="0"/>
              <a:t>Moon, the Earth and the Sun lie almost in the same line.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87334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 smtClean="0"/>
              <a:t>The terms waning and waxing in Moon phases refer to _____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Growing and shrinking in illumination 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Growing and shrinking in </a:t>
            </a:r>
            <a:r>
              <a:rPr lang="en-US" dirty="0" smtClean="0">
                <a:solidFill>
                  <a:prstClr val="black"/>
                </a:solidFill>
              </a:rPr>
              <a:t>size </a:t>
            </a:r>
            <a:r>
              <a:rPr lang="en-US" dirty="0">
                <a:solidFill>
                  <a:prstClr val="black"/>
                </a:solidFill>
              </a:rPr>
              <a:t>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Shrinking and growing </a:t>
            </a:r>
            <a:r>
              <a:rPr lang="en-US" dirty="0">
                <a:solidFill>
                  <a:srgbClr val="FF0000"/>
                </a:solidFill>
              </a:rPr>
              <a:t>in illumination </a:t>
            </a:r>
            <a:r>
              <a:rPr lang="en-US" dirty="0" smtClean="0">
                <a:solidFill>
                  <a:srgbClr val="FF0000"/>
                </a:solidFill>
              </a:rPr>
              <a:t>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Shrinking and </a:t>
            </a:r>
            <a:r>
              <a:rPr lang="en-US" dirty="0" smtClean="0">
                <a:solidFill>
                  <a:prstClr val="black"/>
                </a:solidFill>
              </a:rPr>
              <a:t>growing </a:t>
            </a:r>
            <a:r>
              <a:rPr lang="en-US" dirty="0">
                <a:solidFill>
                  <a:prstClr val="black"/>
                </a:solidFill>
              </a:rPr>
              <a:t>in </a:t>
            </a:r>
            <a:r>
              <a:rPr lang="en-US" dirty="0" smtClean="0">
                <a:solidFill>
                  <a:prstClr val="black"/>
                </a:solidFill>
              </a:rPr>
              <a:t>size </a:t>
            </a:r>
            <a:r>
              <a:rPr lang="en-US" dirty="0">
                <a:solidFill>
                  <a:prstClr val="black"/>
                </a:solidFill>
              </a:rPr>
              <a:t>respectively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At what </a:t>
            </a:r>
            <a:r>
              <a:rPr lang="en-US" sz="4400" b="1" dirty="0" smtClean="0">
                <a:solidFill>
                  <a:prstClr val="black"/>
                </a:solidFill>
              </a:rPr>
              <a:t>average speed </a:t>
            </a:r>
            <a:r>
              <a:rPr lang="en-US" sz="4400" b="1" dirty="0">
                <a:solidFill>
                  <a:prstClr val="black"/>
                </a:solidFill>
              </a:rPr>
              <a:t>does </a:t>
            </a:r>
            <a:r>
              <a:rPr lang="en-US" sz="4400" b="1" dirty="0" smtClean="0">
                <a:solidFill>
                  <a:prstClr val="black"/>
                </a:solidFill>
              </a:rPr>
              <a:t>the Earth </a:t>
            </a:r>
            <a:r>
              <a:rPr lang="en-US" sz="4400" b="1" dirty="0">
                <a:solidFill>
                  <a:prstClr val="black"/>
                </a:solidFill>
              </a:rPr>
              <a:t>go around the Sun?</a:t>
            </a:r>
            <a:endParaRPr lang="en-ZA" sz="44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29,8 </a:t>
            </a:r>
            <a:r>
              <a:rPr lang="en-ZA" sz="4000" dirty="0">
                <a:solidFill>
                  <a:srgbClr val="FF0000"/>
                </a:solidFill>
              </a:rPr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29,8 m/s</a:t>
            </a:r>
            <a:endParaRPr lang="en-ZA" sz="40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/>
              <a:t>3</a:t>
            </a:r>
            <a:r>
              <a:rPr lang="en-ZA" sz="4000" dirty="0" smtClean="0"/>
              <a:t>9,8 </a:t>
            </a:r>
            <a:r>
              <a:rPr lang="en-ZA" sz="4000" dirty="0"/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39,8 m/s</a:t>
            </a:r>
            <a:endParaRPr lang="en-ZA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100" b="1" dirty="0">
                <a:solidFill>
                  <a:prstClr val="black"/>
                </a:solidFill>
              </a:rPr>
              <a:t>At what </a:t>
            </a:r>
            <a:r>
              <a:rPr lang="en-US" sz="4100" b="1" dirty="0" smtClean="0">
                <a:solidFill>
                  <a:prstClr val="black"/>
                </a:solidFill>
              </a:rPr>
              <a:t>average speed </a:t>
            </a:r>
            <a:r>
              <a:rPr lang="en-US" sz="4100" b="1" dirty="0">
                <a:solidFill>
                  <a:prstClr val="black"/>
                </a:solidFill>
              </a:rPr>
              <a:t>does </a:t>
            </a:r>
            <a:r>
              <a:rPr lang="en-US" sz="4100" b="1" dirty="0" smtClean="0">
                <a:solidFill>
                  <a:prstClr val="black"/>
                </a:solidFill>
              </a:rPr>
              <a:t>the Moon </a:t>
            </a:r>
            <a:r>
              <a:rPr lang="en-US" sz="4100" b="1" dirty="0">
                <a:solidFill>
                  <a:prstClr val="black"/>
                </a:solidFill>
              </a:rPr>
              <a:t>go around the </a:t>
            </a:r>
            <a:r>
              <a:rPr lang="en-US" sz="4100" b="1" dirty="0" smtClean="0">
                <a:solidFill>
                  <a:prstClr val="black"/>
                </a:solidFill>
              </a:rPr>
              <a:t>Earth?</a:t>
            </a:r>
            <a:endParaRPr lang="en-ZA" sz="41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sz="22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km/h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>
                <a:solidFill>
                  <a:srgbClr val="FF0000"/>
                </a:solidFill>
              </a:rPr>
              <a:t>3,68 km/h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</a:t>
            </a:r>
            <a:r>
              <a:rPr lang="en-ZA" sz="3700" dirty="0" smtClean="0">
                <a:solidFill>
                  <a:prstClr val="black"/>
                </a:solidFill>
              </a:rPr>
              <a:t>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3,68 </a:t>
            </a:r>
            <a:r>
              <a:rPr lang="en-ZA" sz="3700" dirty="0" smtClean="0">
                <a:solidFill>
                  <a:prstClr val="black"/>
                </a:solidFill>
              </a:rPr>
              <a:t>m/h</a:t>
            </a:r>
            <a:endParaRPr lang="en-ZA" sz="37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Moon </a:t>
            </a:r>
            <a:r>
              <a:rPr lang="en-ZA" sz="4000" b="1" dirty="0"/>
              <a:t>has no light of its own but shines by </a:t>
            </a:r>
            <a:r>
              <a:rPr lang="en-ZA" sz="4000" b="1" dirty="0" smtClean="0"/>
              <a:t>reflecting sunlight from </a:t>
            </a:r>
            <a:r>
              <a:rPr lang="en-ZA" sz="4000" b="1" dirty="0"/>
              <a:t>its </a:t>
            </a:r>
            <a:r>
              <a:rPr lang="en-ZA" sz="4000" b="1" dirty="0" smtClean="0"/>
              <a:t>surface.</a:t>
            </a:r>
          </a:p>
          <a:p>
            <a:pPr marL="0" indent="0">
              <a:buNone/>
            </a:pPr>
            <a:endParaRPr lang="en-US" b="1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Colours of stars can tell their surface temperatures. Which of the </a:t>
            </a:r>
            <a:r>
              <a:rPr lang="en-US" sz="4300" b="1" dirty="0"/>
              <a:t>following arrangement </a:t>
            </a:r>
            <a:r>
              <a:rPr lang="en-US" sz="4300" b="1" dirty="0" smtClean="0"/>
              <a:t>represents </a:t>
            </a:r>
            <a:r>
              <a:rPr lang="en-US" sz="4400" b="1" dirty="0" smtClean="0">
                <a:solidFill>
                  <a:prstClr val="black"/>
                </a:solidFill>
              </a:rPr>
              <a:t>colours </a:t>
            </a:r>
            <a:r>
              <a:rPr lang="en-US" sz="4400" b="1" dirty="0">
                <a:solidFill>
                  <a:prstClr val="black"/>
                </a:solidFill>
              </a:rPr>
              <a:t>of stars </a:t>
            </a:r>
            <a:r>
              <a:rPr lang="en-US" sz="4300" b="1" dirty="0" smtClean="0"/>
              <a:t>from coolest to hottest.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Blue; white; yellow; orange; red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White; yellow; orange; red;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srgbClr val="FF0000"/>
                </a:solidFill>
              </a:rPr>
              <a:t>Red; orange; yellow; white; blue</a:t>
            </a:r>
            <a:endParaRPr lang="en-US" sz="3800" dirty="0">
              <a:solidFill>
                <a:srgbClr val="FF0000"/>
              </a:solidFill>
            </a:endParaRPr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prstClr val="black"/>
                </a:solidFill>
              </a:rPr>
              <a:t>Orange; yellow; blue; white; red</a:t>
            </a:r>
            <a:endParaRPr lang="en-US" sz="38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lphaUcPeriod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4300" b="1" dirty="0" smtClean="0">
                <a:solidFill>
                  <a:prstClr val="black"/>
                </a:solidFill>
              </a:rPr>
              <a:t>Which of the following planets </a:t>
            </a:r>
            <a:r>
              <a:rPr lang="en-US" sz="4300" b="1" dirty="0">
                <a:solidFill>
                  <a:prstClr val="black"/>
                </a:solidFill>
              </a:rPr>
              <a:t>has the shortest </a:t>
            </a:r>
            <a:r>
              <a:rPr lang="en-US" sz="4300" b="1" dirty="0" smtClean="0">
                <a:solidFill>
                  <a:prstClr val="black"/>
                </a:solidFill>
              </a:rPr>
              <a:t>year, no </a:t>
            </a:r>
            <a:r>
              <a:rPr lang="en-US" sz="4300" b="1" dirty="0">
                <a:solidFill>
                  <a:prstClr val="black"/>
                </a:solidFill>
              </a:rPr>
              <a:t>satellites and is covered with high mountains, valleys &amp; </a:t>
            </a:r>
            <a:r>
              <a:rPr lang="en-US" sz="4300" b="1" dirty="0" smtClean="0">
                <a:solidFill>
                  <a:prstClr val="black"/>
                </a:solidFill>
              </a:rPr>
              <a:t>craters?</a:t>
            </a:r>
            <a:endParaRPr lang="en-US" sz="43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Mars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Mercury</a:t>
            </a:r>
            <a:endParaRPr lang="en-ZA" sz="36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Venus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Earth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The northern and southern hemispheres of the Earth </a:t>
            </a:r>
            <a:r>
              <a:rPr lang="en-ZA" sz="4000" b="1" dirty="0" smtClean="0"/>
              <a:t>experience different </a:t>
            </a:r>
            <a:r>
              <a:rPr lang="en-ZA" sz="4000" b="1" dirty="0"/>
              <a:t>seasons at the same time. </a:t>
            </a:r>
          </a:p>
          <a:p>
            <a:pPr marL="0" indent="0">
              <a:buNone/>
            </a:pPr>
            <a:endParaRPr lang="en-ZA" sz="4000" b="1" dirty="0" smtClean="0"/>
          </a:p>
          <a:p>
            <a:pPr marL="1257300" lvl="3" indent="0">
              <a:buNone/>
            </a:pPr>
            <a:r>
              <a:rPr lang="en-ZA" sz="2800" b="1" dirty="0"/>
              <a:t>	</a:t>
            </a:r>
            <a:r>
              <a:rPr lang="en-ZA" sz="3600" dirty="0" smtClean="0">
                <a:solidFill>
                  <a:srgbClr val="FF0000"/>
                </a:solidFill>
              </a:rPr>
              <a:t>A</a:t>
            </a:r>
            <a:r>
              <a:rPr lang="en-ZA" sz="3600" dirty="0">
                <a:solidFill>
                  <a:srgbClr val="FF0000"/>
                </a:solidFill>
              </a:rPr>
              <a:t>: True</a:t>
            </a:r>
          </a:p>
          <a:p>
            <a:pPr marL="1257300" lvl="3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	B</a:t>
            </a:r>
            <a:r>
              <a:rPr lang="en-ZA" sz="3600" dirty="0"/>
              <a:t>: False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928992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ZA" sz="3600" b="1" dirty="0"/>
              <a:t>What is the name given </a:t>
            </a:r>
            <a:r>
              <a:rPr lang="en-ZA" sz="3600" b="1" dirty="0" smtClean="0"/>
              <a:t>whereby day and night have approximately equal duration </a:t>
            </a:r>
            <a:r>
              <a:rPr lang="en-ZA" sz="3600" b="1" dirty="0" smtClean="0"/>
              <a:t>?</a:t>
            </a:r>
          </a:p>
          <a:p>
            <a:pPr marL="0" lvl="0" indent="0">
              <a:buNone/>
            </a:pPr>
            <a:r>
              <a:rPr lang="en-ZA" sz="4000" b="1" dirty="0" smtClean="0"/>
              <a:t> </a:t>
            </a:r>
            <a:endParaRPr lang="en-ZA" sz="4000" b="1" dirty="0"/>
          </a:p>
          <a:p>
            <a:pPr marL="2171700" lvl="5" indent="0">
              <a:buNone/>
            </a:pPr>
            <a:r>
              <a:rPr lang="en-ZA" sz="2800" b="1" dirty="0" smtClean="0"/>
              <a:t>	</a:t>
            </a:r>
            <a:r>
              <a:rPr lang="en-ZA" sz="3200" dirty="0" smtClean="0">
                <a:solidFill>
                  <a:srgbClr val="FF0000"/>
                </a:solidFill>
              </a:rPr>
              <a:t>A</a:t>
            </a:r>
            <a:r>
              <a:rPr lang="en-ZA" sz="3200" dirty="0">
                <a:solidFill>
                  <a:srgbClr val="FF0000"/>
                </a:solidFill>
              </a:rPr>
              <a:t>: </a:t>
            </a:r>
            <a:r>
              <a:rPr lang="en-ZA" sz="3200" dirty="0" smtClean="0">
                <a:solidFill>
                  <a:srgbClr val="FF0000"/>
                </a:solidFill>
              </a:rPr>
              <a:t>Equinox</a:t>
            </a:r>
            <a:endParaRPr lang="en-ZA" sz="3200" dirty="0">
              <a:solidFill>
                <a:srgbClr val="FF0000"/>
              </a:solidFill>
            </a:endParaRPr>
          </a:p>
          <a:p>
            <a:pPr marL="2171700" lvl="5" indent="0">
              <a:buNone/>
            </a:pPr>
            <a:r>
              <a:rPr lang="en-Z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ZA" sz="3200" dirty="0" smtClean="0"/>
              <a:t>B</a:t>
            </a:r>
            <a:r>
              <a:rPr lang="en-ZA" sz="3200" dirty="0"/>
              <a:t>: Solstices</a:t>
            </a:r>
          </a:p>
          <a:p>
            <a:pPr marL="2171700" lvl="5" indent="0">
              <a:buNone/>
            </a:pPr>
            <a:r>
              <a:rPr lang="en-Z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ZA" sz="3200" dirty="0" smtClean="0"/>
              <a:t>C</a:t>
            </a:r>
            <a:r>
              <a:rPr lang="en-ZA" sz="3200" dirty="0"/>
              <a:t>: Vernal</a:t>
            </a:r>
          </a:p>
          <a:p>
            <a:pPr marL="2171700" lvl="5" indent="0">
              <a:buNone/>
            </a:pPr>
            <a:r>
              <a:rPr lang="en-ZA" sz="3200" dirty="0" smtClean="0"/>
              <a:t>	D</a:t>
            </a:r>
            <a:r>
              <a:rPr lang="en-ZA" sz="3200" dirty="0"/>
              <a:t>: Autumnal </a:t>
            </a:r>
          </a:p>
          <a:p>
            <a:pPr marL="0" lv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71650" lvl="3" indent="-514350">
              <a:buFont typeface="Arial" pitchFamily="34" charset="0"/>
              <a:buAutoNum type="alphaUcPeriod"/>
            </a:pPr>
            <a:endParaRPr lang="en-ZA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3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400" b="1" dirty="0"/>
              <a:t>T</a:t>
            </a:r>
            <a:r>
              <a:rPr lang="en-ZA" sz="4400" b="1" dirty="0" smtClean="0"/>
              <a:t>he </a:t>
            </a:r>
            <a:r>
              <a:rPr lang="en-ZA" sz="4400" b="1" dirty="0"/>
              <a:t>word </a:t>
            </a:r>
            <a:r>
              <a:rPr lang="en-ZA" sz="4400" b="1" dirty="0" smtClean="0"/>
              <a:t>“</a:t>
            </a:r>
            <a:r>
              <a:rPr lang="en-ZA" sz="4400" b="1" i="1" dirty="0" smtClean="0"/>
              <a:t>month”</a:t>
            </a:r>
            <a:r>
              <a:rPr lang="en-ZA" sz="4400" b="1" dirty="0" smtClean="0"/>
              <a:t> </a:t>
            </a:r>
            <a:r>
              <a:rPr lang="en-ZA" sz="4400" b="1" dirty="0"/>
              <a:t>is derived from the Moon's 29.5 day </a:t>
            </a:r>
            <a:r>
              <a:rPr lang="en-ZA" sz="4400" b="1" dirty="0" smtClean="0"/>
              <a:t>period. </a:t>
            </a:r>
            <a:endParaRPr lang="en-ZA" sz="4400" b="1" dirty="0"/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  <a:endParaRPr lang="en-US" sz="36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False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142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46449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The Moon’s 29,5 day period means </a:t>
            </a:r>
            <a:endParaRPr lang="en-US" sz="57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that </a:t>
            </a:r>
            <a:r>
              <a:rPr lang="en-US" sz="5700" b="1" dirty="0" smtClean="0">
                <a:solidFill>
                  <a:prstClr val="black"/>
                </a:solidFill>
              </a:rPr>
              <a:t>___</a:t>
            </a:r>
            <a:endParaRPr lang="en-US" sz="57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US" sz="4000" dirty="0">
                <a:solidFill>
                  <a:prstClr val="black"/>
                </a:solidFill>
              </a:rPr>
              <a:t>It takes the Moon 29,5 days to </a:t>
            </a:r>
            <a:r>
              <a:rPr lang="en-US" sz="4000" dirty="0" smtClean="0">
                <a:solidFill>
                  <a:prstClr val="black"/>
                </a:solidFill>
              </a:rPr>
              <a:t>go once around </a:t>
            </a:r>
            <a:r>
              <a:rPr lang="en-US" sz="4000" dirty="0">
                <a:solidFill>
                  <a:prstClr val="black"/>
                </a:solidFill>
              </a:rPr>
              <a:t>the </a:t>
            </a:r>
            <a:r>
              <a:rPr lang="en-US" sz="4000" dirty="0" smtClean="0">
                <a:solidFill>
                  <a:prstClr val="black"/>
                </a:solidFill>
              </a:rPr>
              <a:t>Sun</a:t>
            </a:r>
            <a:endParaRPr lang="en-US" sz="4000" dirty="0">
              <a:solidFill>
                <a:prstClr val="black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It takes the Moon </a:t>
            </a:r>
            <a:r>
              <a:rPr lang="en-ZA" sz="4000" dirty="0">
                <a:solidFill>
                  <a:prstClr val="black"/>
                </a:solidFill>
              </a:rPr>
              <a:t>29,5 </a:t>
            </a:r>
            <a:r>
              <a:rPr lang="en-ZA" sz="4000" dirty="0" smtClean="0">
                <a:solidFill>
                  <a:prstClr val="black"/>
                </a:solidFill>
              </a:rPr>
              <a:t>days to change </a:t>
            </a:r>
            <a:r>
              <a:rPr lang="en-ZA" sz="4000" dirty="0" smtClean="0">
                <a:solidFill>
                  <a:prstClr val="black"/>
                </a:solidFill>
              </a:rPr>
              <a:t>to one</a:t>
            </a:r>
            <a:r>
              <a:rPr lang="en-ZA" sz="4000" dirty="0" smtClean="0">
                <a:solidFill>
                  <a:prstClr val="black"/>
                </a:solidFill>
              </a:rPr>
              <a:t> of the phases</a:t>
            </a:r>
            <a:endParaRPr lang="en-ZA" sz="4000" dirty="0" smtClean="0">
              <a:solidFill>
                <a:prstClr val="black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It </a:t>
            </a:r>
            <a:r>
              <a:rPr lang="en-US" sz="4000" dirty="0">
                <a:solidFill>
                  <a:srgbClr val="FF0000"/>
                </a:solidFill>
              </a:rPr>
              <a:t>takes the Moon 29,5 days to </a:t>
            </a:r>
            <a:r>
              <a:rPr lang="en-US" sz="4000" dirty="0" smtClean="0">
                <a:solidFill>
                  <a:srgbClr val="FF0000"/>
                </a:solidFill>
              </a:rPr>
              <a:t>go once around </a:t>
            </a:r>
            <a:r>
              <a:rPr lang="en-US" sz="4000" dirty="0">
                <a:solidFill>
                  <a:srgbClr val="FF0000"/>
                </a:solidFill>
              </a:rPr>
              <a:t>the Earth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It takes the Moon 29,5 days to </a:t>
            </a:r>
            <a:r>
              <a:rPr lang="en-ZA" sz="4000" dirty="0">
                <a:solidFill>
                  <a:prstClr val="black"/>
                </a:solidFill>
              </a:rPr>
              <a:t>go on its </a:t>
            </a:r>
            <a:r>
              <a:rPr lang="en-ZA" sz="4000" dirty="0" smtClean="0">
                <a:solidFill>
                  <a:prstClr val="black"/>
                </a:solidFill>
              </a:rPr>
              <a:t>own orbit</a:t>
            </a:r>
          </a:p>
          <a:p>
            <a:pPr marL="2228850" lvl="4" indent="-514350">
              <a:buFont typeface="+mj-lt"/>
              <a:buAutoNum type="alphaUcPeriod"/>
            </a:pP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25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During which Moon phase are we not able to see the Moon from Earth?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Full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New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First Quarter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Last Quarter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326113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During which moon phase can we experience a </a:t>
            </a:r>
            <a:r>
              <a:rPr lang="en-US" sz="4300" b="1" dirty="0" smtClean="0">
                <a:solidFill>
                  <a:prstClr val="black"/>
                </a:solidFill>
              </a:rPr>
              <a:t>lunar eclipse</a:t>
            </a:r>
            <a:r>
              <a:rPr lang="en-US" sz="4300" b="1" dirty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endParaRPr lang="en-US" sz="39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Full Moon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/>
              <a:t>New Moon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First Quarter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Last Quarter</a:t>
            </a:r>
            <a:endParaRPr lang="en-US" sz="4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4689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What are the two parts of the Moon’s shadow called?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prstClr val="black"/>
                </a:solidFill>
              </a:rPr>
              <a:t>Waxing &amp; Waning gibbous</a:t>
            </a:r>
            <a:endParaRPr lang="en-ZA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Penumbra &amp; Umbra</a:t>
            </a:r>
            <a:endParaRPr lang="en-US" sz="3600" dirty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Corona &amp; </a:t>
            </a:r>
            <a:r>
              <a:rPr lang="en-US" sz="3600" dirty="0" err="1" smtClean="0">
                <a:solidFill>
                  <a:prstClr val="black"/>
                </a:solidFill>
              </a:rPr>
              <a:t>Antumbra</a:t>
            </a:r>
            <a:endParaRPr lang="en-US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err="1" smtClean="0">
                <a:solidFill>
                  <a:prstClr val="black"/>
                </a:solidFill>
              </a:rPr>
              <a:t>Antumbra</a:t>
            </a:r>
            <a:r>
              <a:rPr lang="en-US" sz="3600" dirty="0" smtClean="0">
                <a:solidFill>
                  <a:prstClr val="black"/>
                </a:solidFill>
              </a:rPr>
              <a:t> &amp; Umbra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7361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An annular eclipse occurs when the Moon is ___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i</a:t>
            </a:r>
            <a:r>
              <a:rPr lang="en-US" sz="3600" dirty="0" smtClean="0">
                <a:solidFill>
                  <a:prstClr val="black"/>
                </a:solidFill>
              </a:rPr>
              <a:t>s closest to the Earth in its orbit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furthest from the Earth in its orbit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i</a:t>
            </a:r>
            <a:r>
              <a:rPr lang="en-US" sz="3600" dirty="0" smtClean="0"/>
              <a:t>s halfway in its orbit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is </a:t>
            </a:r>
            <a:r>
              <a:rPr lang="en-US" sz="3600" dirty="0" smtClean="0"/>
              <a:t>in </a:t>
            </a:r>
            <a:r>
              <a:rPr lang="en-US" sz="3600" dirty="0"/>
              <a:t>its </a:t>
            </a:r>
            <a:r>
              <a:rPr lang="en-US" sz="3600" dirty="0" smtClean="0"/>
              <a:t>orbit</a:t>
            </a:r>
          </a:p>
          <a:p>
            <a:pPr marL="2228850" lvl="4" indent="-514350">
              <a:buFont typeface="+mj-lt"/>
              <a:buAutoNum type="alphaUcPeriod"/>
            </a:pP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067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60" cy="45365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Stars appear to twinkle because ___</a:t>
            </a:r>
            <a:endParaRPr lang="en-US" sz="4400" b="1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>
                <a:solidFill>
                  <a:srgbClr val="FF0000"/>
                </a:solidFill>
              </a:rPr>
              <a:t>The light from the star gets </a:t>
            </a:r>
            <a:r>
              <a:rPr lang="en-ZA" sz="3900" dirty="0" smtClean="0">
                <a:solidFill>
                  <a:srgbClr val="FF0000"/>
                </a:solidFill>
              </a:rPr>
              <a:t>refracted </a:t>
            </a:r>
            <a:r>
              <a:rPr lang="en-ZA" sz="3900" dirty="0">
                <a:solidFill>
                  <a:srgbClr val="FF0000"/>
                </a:solidFill>
              </a:rPr>
              <a:t>or bent, </a:t>
            </a:r>
            <a:r>
              <a:rPr lang="en-ZA" sz="3900" dirty="0" smtClean="0">
                <a:solidFill>
                  <a:srgbClr val="FF0000"/>
                </a:solidFill>
              </a:rPr>
              <a:t>as </a:t>
            </a:r>
            <a:r>
              <a:rPr lang="en-ZA" sz="3900" dirty="0">
                <a:solidFill>
                  <a:srgbClr val="FF0000"/>
                </a:solidFill>
              </a:rPr>
              <a:t>it passes through the different layers of the Earth’s </a:t>
            </a:r>
            <a:r>
              <a:rPr lang="en-ZA" sz="3900" dirty="0" smtClean="0">
                <a:solidFill>
                  <a:srgbClr val="FF0000"/>
                </a:solidFill>
              </a:rPr>
              <a:t>atmosphere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They are bright enough to do so</a:t>
            </a:r>
            <a:endParaRPr lang="en-ZA" sz="3900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/>
              <a:t>The Sun shines on them</a:t>
            </a:r>
            <a:endParaRPr lang="en-ZA" sz="3900" dirty="0"/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too much sunlight in the sky</a:t>
            </a:r>
            <a:endParaRPr lang="en-ZA" sz="3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1312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Planets are closer to the Earth than stars.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  <a:endParaRPr lang="en-US" sz="3600" dirty="0">
              <a:solidFill>
                <a:srgbClr val="FF0000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222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</a:t>
            </a:r>
            <a:r>
              <a:rPr lang="en-US" sz="4000" b="1" dirty="0" smtClean="0">
                <a:solidFill>
                  <a:prstClr val="black"/>
                </a:solidFill>
              </a:rPr>
              <a:t>of the following arrangement is correct in terms of size from the biggest?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Galaxy; Constellation; universe </a:t>
            </a:r>
            <a:endParaRPr lang="en-US" sz="36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Universe; constellation; galaxy</a:t>
            </a:r>
            <a:endParaRPr lang="en-US" sz="3600" dirty="0"/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Constellation; galaxy; universe</a:t>
            </a:r>
            <a:endParaRPr lang="en-US" sz="36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Universe; galaxy; constellation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4309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Which of the following celestial bodies </a:t>
            </a:r>
            <a:r>
              <a:rPr lang="en-US" sz="4300" b="1" dirty="0" smtClean="0">
                <a:solidFill>
                  <a:prstClr val="black"/>
                </a:solidFill>
              </a:rPr>
              <a:t> takes more time </a:t>
            </a:r>
            <a:r>
              <a:rPr lang="en-US" sz="4300" b="1" dirty="0">
                <a:solidFill>
                  <a:prstClr val="black"/>
                </a:solidFill>
              </a:rPr>
              <a:t>to go around the Sun?</a:t>
            </a:r>
          </a:p>
          <a:p>
            <a:pPr marL="0" lvl="0" indent="0">
              <a:buNone/>
            </a:pPr>
            <a:endParaRPr lang="en-US" sz="35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Earth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Uranus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Mercury</a:t>
            </a:r>
            <a:endParaRPr lang="en-US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Neptune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88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</a:t>
            </a:r>
            <a:r>
              <a:rPr lang="en-US" sz="4000" b="1" dirty="0" smtClean="0">
                <a:solidFill>
                  <a:prstClr val="black"/>
                </a:solidFill>
              </a:rPr>
              <a:t>arrangement represent a star, planet and constellation respectively.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Rigel, Neptune, Scorpio</a:t>
            </a:r>
            <a:endParaRPr lang="en-US" sz="3200" dirty="0">
              <a:solidFill>
                <a:srgbClr val="FF0000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Scorpio, Neptune, Rigel</a:t>
            </a:r>
            <a:endParaRPr lang="en-US" sz="32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Sun, Neptune, </a:t>
            </a:r>
            <a:r>
              <a:rPr lang="en-US" sz="3200" dirty="0" err="1" smtClean="0">
                <a:solidFill>
                  <a:prstClr val="black"/>
                </a:solidFill>
              </a:rPr>
              <a:t>Serius</a:t>
            </a:r>
            <a:endParaRPr lang="en-US" sz="3200" dirty="0" smtClean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>
                <a:solidFill>
                  <a:prstClr val="black"/>
                </a:solidFill>
              </a:rPr>
              <a:t>Serius</a:t>
            </a:r>
            <a:r>
              <a:rPr lang="en-US" sz="3200" dirty="0" smtClean="0">
                <a:solidFill>
                  <a:prstClr val="black"/>
                </a:solidFill>
              </a:rPr>
              <a:t>, Neptune, Sun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endParaRPr lang="en-US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2126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400" b="1" kern="0" dirty="0">
                <a:solidFill>
                  <a:srgbClr val="000000"/>
                </a:solidFill>
                <a:latin typeface="Arial"/>
                <a:cs typeface="Arial"/>
              </a:rPr>
              <a:t>A light year is a measure </a:t>
            </a:r>
            <a:r>
              <a:rPr lang="en-ZA" sz="4400" b="1" kern="0" dirty="0" smtClean="0">
                <a:solidFill>
                  <a:srgbClr val="000000"/>
                </a:solidFill>
                <a:latin typeface="Arial"/>
                <a:cs typeface="Arial"/>
              </a:rPr>
              <a:t>of___</a:t>
            </a:r>
            <a:endParaRPr lang="en-ZA" sz="4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ime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ight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ZA" sz="3600" kern="0" dirty="0" smtClean="0">
                <a:solidFill>
                  <a:srgbClr val="FF0000"/>
                </a:solidFill>
                <a:latin typeface="Arial"/>
                <a:cs typeface="Arial"/>
              </a:rPr>
              <a:t>istance</a:t>
            </a:r>
            <a:endParaRPr lang="en-ZA" sz="3600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Speed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0180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46449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ZA" sz="4400" b="1" dirty="0">
                <a:solidFill>
                  <a:prstClr val="black"/>
                </a:solidFill>
                <a:cs typeface="Arial" panose="020B0604020202020204" pitchFamily="34" charset="0"/>
              </a:rPr>
              <a:t>It is possible to </a:t>
            </a:r>
            <a:r>
              <a:rPr lang="en-ZA" sz="4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see some planet(s) without using a telescope.</a:t>
            </a:r>
            <a:endParaRPr lang="en-ZA" sz="4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ea typeface="Calibri"/>
                <a:cs typeface="Arial" panose="020B0604020202020204" pitchFamily="34" charset="0"/>
              </a:rPr>
              <a:t>True </a:t>
            </a:r>
            <a:endParaRPr lang="en-ZA" sz="3600" dirty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False</a:t>
            </a:r>
            <a:endParaRPr lang="en-ZA" sz="36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5409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48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 smtClean="0"/>
              <a:t>RULES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464496"/>
          </a:xfrm>
        </p:spPr>
        <p:txBody>
          <a:bodyPr/>
          <a:lstStyle/>
          <a:p>
            <a:r>
              <a:rPr lang="en-US" dirty="0" smtClean="0"/>
              <a:t>Please note that the first team to give the correct answer, is the winner. Other than that, you can proceed with other questions until you get a winner.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all questions are exhausted and no winner is identified, you are more than welcome to set other questions or use the previous ones.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6857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ZA" sz="4300" b="1" dirty="0" smtClean="0">
                <a:solidFill>
                  <a:prstClr val="black"/>
                </a:solidFill>
                <a:latin typeface="Lucida Grande"/>
              </a:rPr>
              <a:t>The speed at which the Moon goes around the Earth is the same as that at which the Earth goes around the Sun.</a:t>
            </a:r>
            <a:endParaRPr lang="en-ZA" sz="43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Arial" pitchFamily="34" charset="0"/>
              <a:buAutoNum type="alphaUcPeriod"/>
            </a:pPr>
            <a:r>
              <a:rPr lang="en-ZA" sz="3200" dirty="0" smtClean="0">
                <a:solidFill>
                  <a:prstClr val="black"/>
                </a:solidFill>
                <a:latin typeface="Lucida Grande"/>
              </a:rPr>
              <a:t>True</a:t>
            </a:r>
            <a:endParaRPr lang="en-ZA" sz="3200" dirty="0">
              <a:solidFill>
                <a:prstClr val="black"/>
              </a:solidFill>
              <a:latin typeface="Lucida Grande"/>
            </a:endParaRP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Arial" pitchFamily="34" charset="0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  <a:latin typeface="Lucida Grande"/>
              </a:rPr>
              <a:t>False</a:t>
            </a:r>
            <a:endParaRPr lang="en-ZA" sz="32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6981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An instrument used to measure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the movement </a:t>
            </a: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of a star towards or away from the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Earth is a(n)___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2600" b="1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FF0000"/>
                </a:solidFill>
                <a:latin typeface="Arial"/>
                <a:cs typeface="Arial"/>
              </a:rPr>
              <a:t>Spectroscope</a:t>
            </a: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Microscope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tethoscope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Oscilloscope</a:t>
            </a:r>
            <a:endParaRPr lang="en-US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152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64497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Which one </a:t>
            </a:r>
            <a:r>
              <a:rPr lang="en-ZA" altLang="en-US" sz="4400" b="1" kern="0" dirty="0" smtClean="0">
                <a:solidFill>
                  <a:srgbClr val="000000"/>
                </a:solidFill>
                <a:cs typeface="Arial"/>
              </a:rPr>
              <a:t>of the following is </a:t>
            </a: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the smallest?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3600" b="1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FF0000"/>
                </a:solidFill>
                <a:cs typeface="Arial"/>
              </a:rPr>
              <a:t>Atom</a:t>
            </a:r>
            <a:endParaRPr lang="en-US" altLang="en-US" sz="3600" kern="0" dirty="0">
              <a:solidFill>
                <a:srgbClr val="FF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Asteroid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Pluto</a:t>
            </a:r>
            <a:endParaRPr lang="en-ZA" altLang="en-US" sz="3600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cs typeface="Arial"/>
              </a:rPr>
              <a:t>The Moon</a:t>
            </a:r>
            <a:endParaRPr lang="en-US" altLang="en-US" sz="3600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The Milky Way Galaxy belongs to a collection of galaxies known as ________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Local Group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Milky Way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Triangulum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Small </a:t>
            </a:r>
            <a:r>
              <a:rPr lang="en-ZA" sz="3600" dirty="0" err="1">
                <a:solidFill>
                  <a:prstClr val="black"/>
                </a:solidFill>
                <a:ea typeface="Calibri"/>
                <a:cs typeface="Times New Roman"/>
              </a:rPr>
              <a:t>Magellanic</a:t>
            </a: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 Cloud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353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17632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ZA" sz="4000" b="1" dirty="0">
                <a:solidFill>
                  <a:prstClr val="black"/>
                </a:solidFill>
              </a:rPr>
              <a:t>What is the name of the supercluster of galaxies to which the Milky Way belongs?</a:t>
            </a:r>
            <a:endParaRPr lang="en-US" sz="4000" b="1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Sagittarius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Virgo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</a:rPr>
              <a:t>Superfly</a:t>
            </a:r>
            <a:endParaRPr lang="en-US" sz="3600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Coma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626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6"/>
            <a:ext cx="8964488" cy="4547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How long does it take light from the Sun to reach the Earth?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150 million km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8 minutes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8 seconds</a:t>
            </a:r>
            <a:endParaRPr lang="en-US" sz="3600" dirty="0"/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105 million km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5154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is incorrect about the Milky Way and Andromeda Galaxies?</a:t>
            </a:r>
          </a:p>
          <a:p>
            <a:pPr marL="1543050" lvl="2" indent="-742950">
              <a:buFont typeface="+mj-lt"/>
              <a:buAutoNum type="alphaUcPeriod"/>
            </a:pPr>
            <a:endParaRPr lang="en-ZA" sz="35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almost similar in shape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have dwarf galaxies orbiting them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expected to collide together in future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500" dirty="0">
                <a:solidFill>
                  <a:srgbClr val="FF0000"/>
                </a:solidFill>
              </a:rPr>
              <a:t>They are equidistant from the Earth</a:t>
            </a:r>
            <a:endParaRPr lang="en-ZA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8594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4392488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>
                <a:solidFill>
                  <a:prstClr val="black"/>
                </a:solidFill>
                <a:ea typeface="Calibri"/>
                <a:cs typeface="Times New Roman"/>
              </a:rPr>
              <a:t>The solar system lies at the centre of the Milky Way Galaxy.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True</a:t>
            </a: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  <a:ea typeface="Calibri"/>
                <a:cs typeface="Times New Roman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2604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464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 smtClean="0"/>
              <a:t>The </a:t>
            </a:r>
            <a:r>
              <a:rPr lang="en-ZA" sz="4300" b="1" dirty="0"/>
              <a:t>most abundant element in the </a:t>
            </a:r>
            <a:r>
              <a:rPr lang="en-ZA" sz="4300" b="1" dirty="0" smtClean="0"/>
              <a:t>universe is _______</a:t>
            </a:r>
            <a:endParaRPr lang="en-ZA" sz="4300" b="1" dirty="0"/>
          </a:p>
          <a:p>
            <a:pPr marL="0" indent="0">
              <a:buNone/>
            </a:pPr>
            <a:r>
              <a:rPr lang="en-ZA" sz="4000" b="1" dirty="0"/>
              <a:t> </a:t>
            </a:r>
            <a:endParaRPr lang="en-ZA" sz="4000" b="1" dirty="0" smtClean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helium</a:t>
            </a:r>
            <a:endParaRPr lang="en-ZA" sz="35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>
                <a:solidFill>
                  <a:srgbClr val="FF0000"/>
                </a:solidFill>
              </a:rPr>
              <a:t>hydrogen</a:t>
            </a:r>
            <a:endParaRPr lang="en-ZA" sz="3500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carbon</a:t>
            </a:r>
            <a:endParaRPr lang="en-ZA" sz="35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silicon</a:t>
            </a:r>
            <a:endParaRPr lang="en-US" sz="35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9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OF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49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A lunar eclipse occurs </a:t>
            </a:r>
            <a:r>
              <a:rPr lang="en-US" sz="4000" b="1" dirty="0" smtClean="0">
                <a:solidFill>
                  <a:prstClr val="black"/>
                </a:solidFill>
              </a:rPr>
              <a:t>at night </a:t>
            </a:r>
            <a:r>
              <a:rPr lang="en-US" sz="4000" b="1" dirty="0">
                <a:solidFill>
                  <a:prstClr val="black"/>
                </a:solidFill>
              </a:rPr>
              <a:t>whilst </a:t>
            </a:r>
            <a:r>
              <a:rPr lang="en-US" sz="4000" b="1" dirty="0" smtClean="0">
                <a:solidFill>
                  <a:prstClr val="black"/>
                </a:solidFill>
              </a:rPr>
              <a:t>a solar </a:t>
            </a:r>
            <a:r>
              <a:rPr lang="en-US" sz="4000" b="1" dirty="0">
                <a:solidFill>
                  <a:prstClr val="black"/>
                </a:solidFill>
              </a:rPr>
              <a:t>eclipse occurs only </a:t>
            </a:r>
            <a:r>
              <a:rPr lang="en-US" sz="4000" b="1" dirty="0" smtClean="0">
                <a:solidFill>
                  <a:prstClr val="black"/>
                </a:solidFill>
              </a:rPr>
              <a:t>during the day.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84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</a:t>
            </a:r>
            <a:r>
              <a:rPr lang="en-US" altLang="en-US" sz="4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starburst </a:t>
            </a:r>
            <a:r>
              <a:rPr lang="en-US" altLang="en-US" sz="4000" b="1" kern="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galaxy?</a:t>
            </a:r>
            <a: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/>
            </a:r>
            <a:b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</a:br>
            <a:endParaRPr lang="en-US" altLang="en-US" sz="44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a galaxy with bursting stars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FF0000"/>
                </a:solidFill>
                <a:latin typeface="Arial"/>
                <a:cs typeface="Arial"/>
              </a:rPr>
              <a:t>It is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  <a:cs typeface="Arial"/>
              </a:rPr>
              <a:t>a galaxy with very high star birth rate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a galaxy that produces burst of intense light in a regular way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one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of the above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62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What is the largest </a:t>
            </a:r>
            <a:r>
              <a:rPr lang="en-ZA" sz="4000" b="1" dirty="0" smtClean="0"/>
              <a:t>known star </a:t>
            </a:r>
            <a:r>
              <a:rPr lang="en-ZA" sz="4000" b="1" dirty="0"/>
              <a:t>called</a:t>
            </a:r>
            <a:r>
              <a:rPr lang="en-ZA" sz="4000" b="1" dirty="0"/>
              <a:t>?</a:t>
            </a: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Alpha Centauri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err="1" smtClean="0"/>
              <a:t>Proxima</a:t>
            </a:r>
            <a:r>
              <a:rPr lang="en-US" sz="3600" dirty="0" smtClean="0"/>
              <a:t> Centauri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VY </a:t>
            </a:r>
            <a:r>
              <a:rPr lang="en-US" sz="3600" dirty="0" err="1" smtClean="0">
                <a:solidFill>
                  <a:srgbClr val="FF0000"/>
                </a:solidFill>
              </a:rPr>
              <a:t>Canis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Majoris</a:t>
            </a:r>
            <a:endParaRPr lang="en-US" sz="36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 smtClean="0">
                <a:solidFill>
                  <a:prstClr val="black"/>
                </a:solidFill>
              </a:rPr>
              <a:t>Serius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696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Phases of the moon do not come from Earth’s shadow cast on the Moon.</a:t>
            </a:r>
          </a:p>
          <a:p>
            <a:pPr marL="0" indent="0">
              <a:buNone/>
            </a:pPr>
            <a:endParaRPr lang="en-US" b="1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04591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Moon phases occur as a result of the Earth’s position relative to the Moon and the Sun.</a:t>
            </a:r>
          </a:p>
          <a:p>
            <a:pPr marL="0" indent="0">
              <a:buNone/>
            </a:pPr>
            <a:endParaRPr lang="en-US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True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False</a:t>
            </a:r>
            <a:endParaRPr lang="en-Z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56624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12495</TotalTime>
  <Words>1078</Words>
  <Application>Microsoft Office PowerPoint</Application>
  <PresentationFormat>On-screen Show (4:3)</PresentationFormat>
  <Paragraphs>270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Lucida Grande</vt:lpstr>
      <vt:lpstr>Times New Roman</vt:lpstr>
      <vt:lpstr>SAASTA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162</cp:revision>
  <dcterms:created xsi:type="dcterms:W3CDTF">2015-05-19T08:25:08Z</dcterms:created>
  <dcterms:modified xsi:type="dcterms:W3CDTF">2017-07-27T07:04:51Z</dcterms:modified>
</cp:coreProperties>
</file>