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3" r:id="rId13"/>
    <p:sldId id="274" r:id="rId14"/>
    <p:sldId id="276" r:id="rId15"/>
    <p:sldId id="278" r:id="rId16"/>
    <p:sldId id="280" r:id="rId17"/>
    <p:sldId id="282" r:id="rId18"/>
    <p:sldId id="284" r:id="rId19"/>
    <p:sldId id="287" r:id="rId20"/>
    <p:sldId id="289" r:id="rId21"/>
    <p:sldId id="291" r:id="rId22"/>
    <p:sldId id="293" r:id="rId23"/>
    <p:sldId id="294" r:id="rId24"/>
    <p:sldId id="295" r:id="rId25"/>
    <p:sldId id="296" r:id="rId26"/>
    <p:sldId id="298" r:id="rId27"/>
    <p:sldId id="300" r:id="rId28"/>
    <p:sldId id="302" r:id="rId29"/>
    <p:sldId id="304" r:id="rId30"/>
    <p:sldId id="306" r:id="rId31"/>
    <p:sldId id="308" r:id="rId32"/>
    <p:sldId id="322" r:id="rId33"/>
    <p:sldId id="309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3D079-E8C7-4F1B-801F-6AD253A3A172}" type="datetimeFigureOut">
              <a:rPr lang="en-ZA" smtClean="0"/>
              <a:t>2018/07/25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55BA8-8909-44BD-8772-379123FC0C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300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5093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6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2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6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3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3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8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3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1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5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4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5" y="1196753"/>
            <a:ext cx="9958388" cy="47525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indent="0" algn="ctr">
              <a:buNone/>
            </a:pPr>
            <a:r>
              <a:rPr lang="en-US" sz="5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4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904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412778"/>
            <a:ext cx="11872912" cy="4392487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of the Square Kilometer Array will be situated in the Karoo in the North West province.</a:t>
            </a:r>
          </a:p>
          <a:p>
            <a:pPr marL="0" indent="0" algn="just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53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268761"/>
            <a:ext cx="11844338" cy="4536505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Radio Astronomy in Southern Africa started in 1961 with the construction of a facility now known as </a:t>
            </a:r>
            <a:r>
              <a:rPr lang="en-US" sz="4000" b="1" dirty="0" err="1">
                <a:solidFill>
                  <a:prstClr val="black"/>
                </a:solidFill>
              </a:rPr>
              <a:t>Hartebeesthoek</a:t>
            </a:r>
            <a:r>
              <a:rPr lang="en-US" sz="4000" b="1" dirty="0">
                <a:solidFill>
                  <a:prstClr val="black"/>
                </a:solidFill>
              </a:rPr>
              <a:t> Radio Astronomy Observatory.</a:t>
            </a:r>
          </a:p>
          <a:p>
            <a:pPr mar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22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340769"/>
            <a:ext cx="11758613" cy="4525963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spcAft>
                <a:spcPct val="0"/>
              </a:spcAft>
              <a:buNone/>
            </a:pPr>
            <a:r>
              <a:rPr lang="en-ZA" altLang="en-US" sz="4000" b="1" kern="0" dirty="0">
                <a:latin typeface="Arial"/>
                <a:cs typeface="Arial"/>
              </a:rPr>
              <a:t>How many terrestrial planets have natural satellites?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ZA" altLang="en-US" sz="3600" b="1" kern="0" dirty="0">
              <a:latin typeface="Arial"/>
              <a:cs typeface="Arial"/>
            </a:endParaRP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>
                <a:latin typeface="Arial"/>
                <a:cs typeface="Arial"/>
              </a:rPr>
              <a:t>A. Five</a:t>
            </a: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>
                <a:latin typeface="Arial"/>
                <a:cs typeface="Arial"/>
              </a:rPr>
              <a:t>B. One</a:t>
            </a: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US" altLang="en-US" sz="3600" kern="0" dirty="0">
                <a:latin typeface="Arial"/>
                <a:cs typeface="Arial"/>
              </a:rPr>
              <a:t>C. Four</a:t>
            </a:r>
            <a:endParaRPr lang="en-ZA" altLang="en-US" sz="3600" kern="0" dirty="0">
              <a:latin typeface="Arial"/>
              <a:cs typeface="Arial"/>
            </a:endParaRPr>
          </a:p>
          <a:p>
            <a:pPr marL="2686050" lvl="6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>
                <a:solidFill>
                  <a:srgbClr val="FF0000"/>
                </a:solidFill>
                <a:latin typeface="Arial"/>
                <a:cs typeface="Arial"/>
              </a:rPr>
              <a:t>D. Two</a:t>
            </a:r>
            <a:endParaRPr lang="en-US" altLang="en-US" sz="3600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89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42875"/>
            <a:ext cx="11872912" cy="1274763"/>
          </a:xfrm>
        </p:spPr>
        <p:txBody>
          <a:bodyPr/>
          <a:lstStyle/>
          <a:p>
            <a:r>
              <a:rPr lang="en-ZA" b="1" dirty="0" smtClean="0"/>
              <a:t>QUESTION 12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1600201"/>
            <a:ext cx="11453812" cy="42433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ZA" sz="4000" b="1" dirty="0" smtClean="0"/>
              <a:t>Which of the following terrestrial planets have moons around them?</a:t>
            </a:r>
          </a:p>
          <a:p>
            <a:pPr marL="0" indent="0">
              <a:buNone/>
            </a:pPr>
            <a:endParaRPr lang="en-ZA" dirty="0"/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Earth &amp; Mercury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Mercury &amp; Venus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/>
              <a:t>Saturn &amp; Jupiter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Earth &amp; Mars</a:t>
            </a:r>
            <a:endParaRPr lang="en-Z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7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600201"/>
            <a:ext cx="11815762" cy="42050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When the Earth is furthest from the sun, what season is it in the Northern hemisphere?</a:t>
            </a:r>
          </a:p>
          <a:p>
            <a:pPr marL="0" indent="0">
              <a:buNone/>
            </a:pPr>
            <a:endParaRPr lang="en-US" sz="2400" dirty="0"/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Summer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Winter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Autumn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Spring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784032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600201"/>
            <a:ext cx="11730038" cy="42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On which day of the year does the summer solstice occur?</a:t>
            </a:r>
          </a:p>
          <a:p>
            <a:pPr marL="0" indent="0">
              <a:buNone/>
            </a:pPr>
            <a:endParaRPr lang="en-US" dirty="0"/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June 21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Dec 21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June 1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/>
              <a:t>Dec 01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919623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7" y="1268761"/>
            <a:ext cx="11615737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During an equinox, neither the Southern nor Northern pole is tilted towards the Sun.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</a:rPr>
              <a:t>True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False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2089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340769"/>
            <a:ext cx="11801475" cy="446449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ZA" sz="4200" b="1" dirty="0">
                <a:ea typeface="Cambria"/>
              </a:rPr>
              <a:t>If the Earth has a radius of 6378 kilometres, what will  its circumference (c) be in kilometres? </a:t>
            </a:r>
            <a:r>
              <a:rPr lang="en-ZA" sz="4200" b="1" dirty="0" smtClean="0">
                <a:ea typeface="Cambria"/>
              </a:rPr>
              <a:t> NB</a:t>
            </a:r>
            <a:r>
              <a:rPr lang="en-ZA" sz="4200" b="1" dirty="0">
                <a:ea typeface="Cambria"/>
              </a:rPr>
              <a:t>: C = 2 π r , π = </a:t>
            </a:r>
            <a:r>
              <a:rPr lang="en-ZA" sz="4200" b="1" dirty="0" smtClean="0">
                <a:ea typeface="Cambria"/>
              </a:rPr>
              <a:t>3.14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3300" b="1" dirty="0">
              <a:solidFill>
                <a:srgbClr val="5A5A5A"/>
              </a:solidFill>
              <a:ea typeface="Cambria"/>
            </a:endParaRP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b="1" dirty="0">
                <a:solidFill>
                  <a:srgbClr val="FF0000"/>
                </a:solidFill>
                <a:ea typeface="Cambria"/>
              </a:rPr>
              <a:t>40053,84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b="1" dirty="0">
                <a:solidFill>
                  <a:srgbClr val="5A5A5A"/>
                </a:solidFill>
                <a:ea typeface="Cambria"/>
              </a:rPr>
              <a:t>4,0053 x 105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b="1" dirty="0">
                <a:solidFill>
                  <a:srgbClr val="5A5A5A"/>
                </a:solidFill>
                <a:ea typeface="Cambria"/>
              </a:rPr>
              <a:t>4,0053 x 106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3300" b="1" dirty="0">
                <a:solidFill>
                  <a:srgbClr val="5A5A5A"/>
                </a:solidFill>
                <a:ea typeface="Cambria"/>
              </a:rPr>
              <a:t>40,0053 x 107</a:t>
            </a:r>
          </a:p>
          <a:p>
            <a:pPr marL="0" indent="0">
              <a:buNone/>
            </a:pPr>
            <a:endParaRPr lang="en-ZA" sz="3300" dirty="0"/>
          </a:p>
        </p:txBody>
      </p:sp>
    </p:spTree>
    <p:extLst>
      <p:ext uri="{BB962C8B-B14F-4D97-AF65-F5344CB8AC3E}">
        <p14:creationId xmlns:p14="http://schemas.microsoft.com/office/powerpoint/2010/main" val="33057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12777"/>
            <a:ext cx="11815762" cy="4525963"/>
          </a:xfrm>
        </p:spPr>
        <p:txBody>
          <a:bodyPr>
            <a:normAutofit lnSpcReduction="10000"/>
          </a:bodyPr>
          <a:lstStyle/>
          <a:p>
            <a:pPr marL="0" indent="0" algn="just" defTabSz="457200" eaLnBrk="0" fontAlgn="base" hangingPunct="0">
              <a:spcAft>
                <a:spcPct val="0"/>
              </a:spcAft>
              <a:buNone/>
            </a:pPr>
            <a:r>
              <a:rPr lang="en-US" sz="4000" b="1" dirty="0">
                <a:cs typeface="Arial" panose="020B0604020202020204" pitchFamily="34" charset="0"/>
              </a:rPr>
              <a:t>The diameter of the Earth is 12 756 km. If a soccer field is 100 m long, how many soccer fields will fit in the Earth’s diameter?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</a:pPr>
            <a:endParaRPr lang="en-US" sz="3600" b="1" dirty="0"/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solidFill>
                  <a:srgbClr val="FF0000"/>
                </a:solidFill>
                <a:cs typeface="Arial" panose="020B0604020202020204" pitchFamily="34" charset="0"/>
              </a:rPr>
              <a:t>127,560 </a:t>
            </a: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cs typeface="Arial" panose="020B0604020202020204" pitchFamily="34" charset="0"/>
              </a:rPr>
              <a:t>12,75600</a:t>
            </a: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cs typeface="Arial" panose="020B0604020202020204" pitchFamily="34" charset="0"/>
              </a:rPr>
              <a:t>12756000</a:t>
            </a: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>
                <a:cs typeface="Arial" panose="020B0604020202020204" pitchFamily="34" charset="0"/>
              </a:rPr>
              <a:t>12756</a:t>
            </a:r>
            <a:endParaRPr lang="en-ZA" sz="32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6781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" y="1"/>
            <a:ext cx="11958637" cy="1412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/>
              <a:t>QUESTION 18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" y="1484315"/>
            <a:ext cx="11730037" cy="445928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en-ZA" altLang="en-US" sz="4300" b="1" dirty="0"/>
              <a:t>Which of the following is incorrect about terrestrial planets?</a:t>
            </a:r>
          </a:p>
          <a:p>
            <a:pPr marL="0" indent="0">
              <a:buNone/>
              <a:defRPr/>
            </a:pPr>
            <a:endParaRPr lang="en-ZA" altLang="en-US" sz="1600" b="1" dirty="0"/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ZA" altLang="en-US" sz="3600" dirty="0" smtClean="0">
                <a:solidFill>
                  <a:srgbClr val="FF0000"/>
                </a:solidFill>
              </a:rPr>
              <a:t>They are found beyond the asteroid belt </a:t>
            </a:r>
            <a:endParaRPr lang="en-ZA" altLang="en-US" sz="3600" dirty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ZA" altLang="en-US" sz="3600" dirty="0" smtClean="0"/>
              <a:t>They have closely spaced orbits compared to Jovian planets</a:t>
            </a:r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US" altLang="en-US" sz="3600" dirty="0" smtClean="0"/>
              <a:t>They are made of mostly rock and metals</a:t>
            </a:r>
          </a:p>
          <a:p>
            <a:pPr marL="1314450" lvl="2" indent="-514350">
              <a:buFont typeface="+mj-lt"/>
              <a:buAutoNum type="alphaUcPeriod"/>
              <a:defRPr/>
            </a:pPr>
            <a:r>
              <a:rPr lang="en-ZA" altLang="en-US" sz="3600" dirty="0" smtClean="0"/>
              <a:t>They have higher masses compared to  </a:t>
            </a:r>
          </a:p>
          <a:p>
            <a:pPr marL="0" indent="0">
              <a:buNone/>
              <a:defRPr/>
            </a:pPr>
            <a:r>
              <a:rPr lang="en-ZA" altLang="en-US" dirty="0">
                <a:solidFill>
                  <a:schemeClr val="bg1"/>
                </a:solidFill>
              </a:rPr>
              <a:t>	</a:t>
            </a:r>
            <a:r>
              <a:rPr lang="en-ZA" altLang="en-US" dirty="0" smtClean="0">
                <a:solidFill>
                  <a:schemeClr val="bg1"/>
                </a:solidFill>
              </a:rPr>
              <a:t>    Jovian planets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815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 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300163"/>
            <a:ext cx="11830050" cy="45148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/>
              <a:t>Which first demonstrator telescope did South Africa build to help with the developments of Square Kilometre Array?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Kat-7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 </a:t>
            </a:r>
            <a:r>
              <a:rPr lang="en-ZA" sz="3900" dirty="0" err="1"/>
              <a:t>MeerKat</a:t>
            </a:r>
            <a:endParaRPr lang="en-ZA" sz="39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 </a:t>
            </a:r>
            <a:r>
              <a:rPr lang="en-ZA" sz="3900" dirty="0" err="1">
                <a:solidFill>
                  <a:srgbClr val="FF0000"/>
                </a:solidFill>
              </a:rPr>
              <a:t>eXperimental</a:t>
            </a:r>
            <a:r>
              <a:rPr lang="en-ZA" sz="3900" dirty="0">
                <a:solidFill>
                  <a:srgbClr val="FF0000"/>
                </a:solidFill>
              </a:rPr>
              <a:t> Development Model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900" dirty="0"/>
              <a:t> </a:t>
            </a:r>
            <a:r>
              <a:rPr lang="en-ZA" sz="3900" dirty="0" err="1" smtClean="0"/>
              <a:t>SumbandilaSat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42427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10668001" cy="969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19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" y="969964"/>
            <a:ext cx="11672887" cy="48450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altLang="en-US" sz="4000" b="1" dirty="0"/>
              <a:t>It takes the Earth approximately one year to orbit the Sun. If Lerato is 12 years old, what does this mean in terms of Earth’s revolution</a:t>
            </a:r>
            <a:r>
              <a:rPr lang="en-US" altLang="en-US" sz="4000" b="1" dirty="0" smtClean="0"/>
              <a:t>?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400" b="1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000" b="1" dirty="0"/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>
                <a:solidFill>
                  <a:srgbClr val="FF0000"/>
                </a:solidFill>
              </a:rPr>
              <a:t>Lerato has orbited the Sun 12 times</a:t>
            </a:r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/>
              <a:t>Since Lerato was born, the Sun shone on her 12 times </a:t>
            </a:r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/>
              <a:t>It took Lerato 12 times to orbit the Earth</a:t>
            </a:r>
            <a:endParaRPr lang="en-US" altLang="en-US" sz="3200" dirty="0"/>
          </a:p>
          <a:p>
            <a:pPr marL="1771650" lvl="3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200" dirty="0" smtClean="0"/>
              <a:t>The Earth rotated on its axis 12 times with Lerato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329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12192000" cy="1071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20 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739" y="1412876"/>
            <a:ext cx="11787186" cy="43878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altLang="en-US" sz="4000" b="1" dirty="0"/>
              <a:t>Which of the following is incorrect about a Lunar </a:t>
            </a:r>
            <a:r>
              <a:rPr lang="en-US" altLang="en-US" sz="4000" b="1" dirty="0" smtClean="0"/>
              <a:t>eclipse?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4000" b="1" dirty="0"/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ZA" altLang="en-US" sz="3200" dirty="0" smtClean="0"/>
              <a:t>It </a:t>
            </a:r>
            <a:r>
              <a:rPr lang="en-ZA" altLang="en-US" sz="3200" dirty="0"/>
              <a:t>occurs during Full </a:t>
            </a:r>
            <a:r>
              <a:rPr lang="en-ZA" altLang="en-US" sz="3200" dirty="0" smtClean="0"/>
              <a:t>Moon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US" altLang="en-US" sz="3200" dirty="0" smtClean="0"/>
              <a:t>The </a:t>
            </a:r>
            <a:r>
              <a:rPr lang="en-US" altLang="en-US" sz="3200" dirty="0"/>
              <a:t>Earth is between the Sun and </a:t>
            </a:r>
            <a:r>
              <a:rPr lang="en-US" altLang="en-US" sz="3200" dirty="0" smtClean="0"/>
              <a:t>the Moon</a:t>
            </a:r>
            <a:endParaRPr lang="en-ZA" altLang="en-US" sz="3200" dirty="0"/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ZA" altLang="en-US" sz="3200" dirty="0" smtClean="0">
                <a:solidFill>
                  <a:srgbClr val="FF0000"/>
                </a:solidFill>
              </a:rPr>
              <a:t>The </a:t>
            </a:r>
            <a:r>
              <a:rPr lang="en-ZA" altLang="en-US" sz="3200" dirty="0">
                <a:solidFill>
                  <a:srgbClr val="FF0000"/>
                </a:solidFill>
              </a:rPr>
              <a:t>shadow of the Moon falls on </a:t>
            </a:r>
            <a:r>
              <a:rPr lang="en-ZA" altLang="en-US" sz="3200" dirty="0" smtClean="0">
                <a:solidFill>
                  <a:srgbClr val="FF0000"/>
                </a:solidFill>
              </a:rPr>
              <a:t>the </a:t>
            </a:r>
            <a:r>
              <a:rPr lang="en-ZA" altLang="en-US" sz="3200" dirty="0">
                <a:solidFill>
                  <a:srgbClr val="FF0000"/>
                </a:solidFill>
              </a:rPr>
              <a:t>Earth appearing to block out the </a:t>
            </a:r>
            <a:r>
              <a:rPr lang="en-ZA" altLang="en-US" sz="3200" dirty="0" smtClean="0">
                <a:solidFill>
                  <a:srgbClr val="FF0000"/>
                </a:solidFill>
              </a:rPr>
              <a:t>Sun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lphaUcPeriod"/>
            </a:pPr>
            <a:r>
              <a:rPr lang="en-ZA" altLang="en-US" sz="3200" dirty="0" smtClean="0"/>
              <a:t>The </a:t>
            </a:r>
            <a:r>
              <a:rPr lang="en-ZA" altLang="en-US" sz="3200" dirty="0"/>
              <a:t>Moon appears dull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067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113"/>
            <a:ext cx="12192000" cy="111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21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4" y="1243014"/>
            <a:ext cx="11934825" cy="44577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ZA" altLang="en-US" sz="4000" b="1" dirty="0"/>
              <a:t>Looking into our night sky at the stars outside our Solar System, we are always looking at the </a:t>
            </a:r>
            <a:r>
              <a:rPr lang="en-ZA" altLang="en-US" sz="4000" b="1" dirty="0" smtClean="0"/>
              <a:t>past. </a:t>
            </a:r>
            <a:r>
              <a:rPr lang="en-ZA" altLang="en-US" sz="4000" b="1" dirty="0"/>
              <a:t>This is due </a:t>
            </a:r>
            <a:r>
              <a:rPr lang="en-ZA" altLang="en-US" sz="4000" b="1" dirty="0" smtClean="0"/>
              <a:t>to __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ZA" altLang="en-US" sz="3600" b="1" dirty="0"/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600" dirty="0" smtClean="0"/>
              <a:t>Stars being too bright, colourful and dangerous</a:t>
            </a:r>
            <a:endParaRPr lang="en-ZA" altLang="en-US" sz="3600" dirty="0"/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altLang="en-US" sz="3600" dirty="0" smtClean="0"/>
              <a:t>The Earth being smaller than all stars</a:t>
            </a:r>
            <a:endParaRPr lang="en-ZA" altLang="en-US" sz="3600" dirty="0"/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altLang="en-US" sz="3600" dirty="0" smtClean="0">
                <a:solidFill>
                  <a:srgbClr val="FF0000"/>
                </a:solidFill>
              </a:rPr>
              <a:t>Star distances and speed of light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ZA" altLang="en-US" sz="3600" dirty="0" smtClean="0"/>
              <a:t>Stars being stationery whilst Earth travels faster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97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22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600202"/>
            <a:ext cx="12034837" cy="4214812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At what </a:t>
            </a:r>
            <a:r>
              <a:rPr lang="en-ZA" sz="4000" b="1" dirty="0"/>
              <a:t>phase of the Moon will </a:t>
            </a:r>
            <a:r>
              <a:rPr lang="en-ZA" sz="4000" b="1" dirty="0" smtClean="0"/>
              <a:t>lunar eclipse occur?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New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srgbClr val="FF0000"/>
                </a:solidFill>
              </a:rPr>
              <a:t>Full Moon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First Quarter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Third Quarter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11159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ZA" sz="4300" b="1" dirty="0"/>
              <a:t>The Innes telescope at the SAASTA Johannesburg Observatory is a </a:t>
            </a:r>
            <a:r>
              <a:rPr lang="en-ZA" sz="4300" b="1" dirty="0" smtClean="0"/>
              <a:t>refractor </a:t>
            </a:r>
            <a:r>
              <a:rPr lang="en-ZA" sz="4300" b="1" dirty="0"/>
              <a:t>telescope. </a:t>
            </a:r>
            <a:r>
              <a:rPr lang="en-ZA" sz="4300" b="1" dirty="0" smtClean="0"/>
              <a:t>This means </a:t>
            </a:r>
            <a:r>
              <a:rPr lang="en-ZA" sz="4300" b="1" dirty="0"/>
              <a:t>that ___</a:t>
            </a:r>
          </a:p>
          <a:p>
            <a:pPr marL="0" indent="0">
              <a:buNone/>
            </a:pP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>
                <a:solidFill>
                  <a:srgbClr val="FF0000"/>
                </a:solidFill>
              </a:rPr>
              <a:t>The </a:t>
            </a:r>
            <a:r>
              <a:rPr lang="en-ZA" sz="3900" dirty="0">
                <a:solidFill>
                  <a:srgbClr val="FF0000"/>
                </a:solidFill>
              </a:rPr>
              <a:t>telescope uses a glass lens as the objective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telescope uses mirrors as the objective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weight of the telescope is 26.5 kg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telescope can see as far as distance of </a:t>
            </a:r>
            <a:r>
              <a:rPr lang="en-ZA" sz="3900" dirty="0" smtClean="0"/>
              <a:t> 26.5km</a:t>
            </a:r>
            <a:endParaRPr lang="en-ZA" sz="39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3541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24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417638"/>
            <a:ext cx="11282362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ZA" sz="4000" b="1" dirty="0"/>
              <a:t>The Innes telescope at the SAASTA Johannesburg Observatory is a 26.5 inch </a:t>
            </a:r>
            <a:r>
              <a:rPr lang="en-ZA" sz="4000" b="1" dirty="0" smtClean="0"/>
              <a:t>telescope</a:t>
            </a:r>
            <a:r>
              <a:rPr lang="en-ZA" sz="4000" b="1" dirty="0"/>
              <a:t>. </a:t>
            </a:r>
            <a:r>
              <a:rPr lang="en-ZA" sz="4000" b="1" dirty="0" smtClean="0"/>
              <a:t>The </a:t>
            </a:r>
            <a:r>
              <a:rPr lang="en-ZA" sz="4000" b="1" dirty="0"/>
              <a:t>“26.5 inch” means that ___</a:t>
            </a:r>
          </a:p>
          <a:p>
            <a:pPr marL="0" indent="0">
              <a:buNone/>
            </a:pP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dirty="0">
                <a:solidFill>
                  <a:srgbClr val="FF0000"/>
                </a:solidFill>
              </a:rPr>
              <a:t>The </a:t>
            </a:r>
            <a:r>
              <a:rPr lang="en-ZA" dirty="0" smtClean="0">
                <a:solidFill>
                  <a:srgbClr val="FF0000"/>
                </a:solidFill>
              </a:rPr>
              <a:t>diameter of the telescope’s </a:t>
            </a:r>
            <a:r>
              <a:rPr lang="en-ZA" dirty="0">
                <a:solidFill>
                  <a:srgbClr val="FF0000"/>
                </a:solidFill>
              </a:rPr>
              <a:t>lens is </a:t>
            </a:r>
            <a:r>
              <a:rPr lang="en-ZA" dirty="0" smtClean="0">
                <a:solidFill>
                  <a:srgbClr val="FF0000"/>
                </a:solidFill>
              </a:rPr>
              <a:t>26,5 inches 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telescope’s height is 26,5 inch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weight of the telescope is 26.5 </a:t>
            </a:r>
            <a:r>
              <a:rPr lang="en-ZA" dirty="0" smtClean="0"/>
              <a:t>inches</a:t>
            </a: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dirty="0"/>
              <a:t>4. The telescope can see as far as distance of </a:t>
            </a:r>
            <a:r>
              <a:rPr lang="en-ZA" dirty="0" smtClean="0"/>
              <a:t>26.5km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1064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75" y="134318"/>
            <a:ext cx="11601449" cy="108012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25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1463" y="1214438"/>
            <a:ext cx="11744325" cy="461486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6400" b="1" dirty="0"/>
              <a:t>Why is the SKA called “Square </a:t>
            </a:r>
            <a:r>
              <a:rPr lang="en-US" sz="6400" b="1" dirty="0" err="1"/>
              <a:t>Kilometre</a:t>
            </a:r>
            <a:r>
              <a:rPr lang="en-US" sz="6400" b="1" dirty="0"/>
              <a:t> Array”? It is because</a:t>
            </a:r>
            <a:r>
              <a:rPr lang="en-US" sz="6400" b="1" dirty="0" smtClean="0"/>
              <a:t>________</a:t>
            </a:r>
            <a:endParaRPr lang="en-US" sz="6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sz="4600" dirty="0" smtClean="0"/>
              <a:t>The </a:t>
            </a:r>
            <a:r>
              <a:rPr lang="en-US" sz="4600" dirty="0"/>
              <a:t>size of all the telescopes together will </a:t>
            </a:r>
            <a:r>
              <a:rPr lang="en-ZA" sz="4600" dirty="0"/>
              <a:t>add up </a:t>
            </a:r>
            <a:r>
              <a:rPr lang="en-ZA" sz="4600" dirty="0" smtClean="0"/>
              <a:t>to </a:t>
            </a:r>
            <a:r>
              <a:rPr lang="en-ZA" sz="4600" dirty="0"/>
              <a:t>one square kilometre 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4600" dirty="0" smtClean="0">
                <a:solidFill>
                  <a:srgbClr val="FF0000"/>
                </a:solidFill>
              </a:rPr>
              <a:t>The </a:t>
            </a:r>
            <a:r>
              <a:rPr lang="en-ZA" sz="4600" dirty="0">
                <a:solidFill>
                  <a:srgbClr val="FF0000"/>
                </a:solidFill>
              </a:rPr>
              <a:t>total surface area of all the antennas will add </a:t>
            </a:r>
            <a:r>
              <a:rPr lang="en-ZA" sz="4600" dirty="0" smtClean="0">
                <a:solidFill>
                  <a:srgbClr val="FF0000"/>
                </a:solidFill>
              </a:rPr>
              <a:t>up </a:t>
            </a:r>
            <a:r>
              <a:rPr lang="en-ZA" sz="4600" dirty="0">
                <a:solidFill>
                  <a:srgbClr val="FF0000"/>
                </a:solidFill>
              </a:rPr>
              <a:t>to one square kilometre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600" dirty="0" smtClean="0"/>
              <a:t>The </a:t>
            </a:r>
            <a:r>
              <a:rPr lang="en-US" sz="4600" dirty="0"/>
              <a:t>telescopes will be put on a </a:t>
            </a:r>
            <a:r>
              <a:rPr lang="en-ZA" sz="4600" dirty="0"/>
              <a:t>one square </a:t>
            </a:r>
            <a:r>
              <a:rPr lang="en-ZA" sz="4600" dirty="0" smtClean="0"/>
              <a:t>kilometre </a:t>
            </a:r>
            <a:r>
              <a:rPr lang="en-ZA" sz="4600" dirty="0"/>
              <a:t>bedrock</a:t>
            </a:r>
          </a:p>
          <a:p>
            <a:pPr marL="514350" indent="-514350">
              <a:buFont typeface="+mj-lt"/>
              <a:buAutoNum type="alphaUcPeriod"/>
            </a:pPr>
            <a:r>
              <a:rPr lang="en-ZA" sz="4600" dirty="0" smtClean="0"/>
              <a:t>One </a:t>
            </a:r>
            <a:r>
              <a:rPr lang="en-ZA" sz="4600" dirty="0"/>
              <a:t>telescope is one square kilometre </a:t>
            </a:r>
            <a:r>
              <a:rPr lang="en-ZA" sz="4600" dirty="0" smtClean="0"/>
              <a:t>in size</a:t>
            </a:r>
            <a:endParaRPr lang="en-ZA" sz="46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39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4" y="0"/>
            <a:ext cx="11601450" cy="141277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QUESTION 26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5876"/>
            <a:ext cx="11530013" cy="4514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/>
              <a:t>South Africa's </a:t>
            </a:r>
            <a:r>
              <a:rPr lang="en-ZA" sz="4300" b="1" dirty="0" err="1"/>
              <a:t>MeerKAT</a:t>
            </a:r>
            <a:r>
              <a:rPr lang="en-ZA" sz="4300" b="1" dirty="0"/>
              <a:t> telescope is an SKA precursor or 'pathfinder' telescope. How many dish-shaped antennas will it consist </a:t>
            </a:r>
            <a:r>
              <a:rPr lang="en-ZA" sz="4300" b="1" dirty="0" smtClean="0"/>
              <a:t>of?</a:t>
            </a:r>
          </a:p>
          <a:p>
            <a:pPr marL="0" indent="0">
              <a:buNone/>
            </a:pPr>
            <a:endParaRPr lang="en-ZA" sz="3500" b="1" dirty="0" smtClean="0"/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>
                <a:solidFill>
                  <a:srgbClr val="FF0000"/>
                </a:solidFill>
              </a:rPr>
              <a:t>64</a:t>
            </a:r>
            <a:endParaRPr lang="en-US" sz="3900" dirty="0">
              <a:solidFill>
                <a:srgbClr val="FF000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/>
              <a:t>74</a:t>
            </a:r>
            <a:endParaRPr lang="en-US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/>
              <a:t>46</a:t>
            </a:r>
            <a:endParaRPr lang="en-US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/>
              <a:t>47</a:t>
            </a:r>
            <a:endParaRPr lang="en-ZA" sz="3900" dirty="0"/>
          </a:p>
        </p:txBody>
      </p:sp>
    </p:spTree>
    <p:extLst>
      <p:ext uri="{BB962C8B-B14F-4D97-AF65-F5344CB8AC3E}">
        <p14:creationId xmlns:p14="http://schemas.microsoft.com/office/powerpoint/2010/main" val="17959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396044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27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1" y="1271588"/>
            <a:ext cx="11872912" cy="4486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What is the name of the set of telescopes built </a:t>
            </a:r>
            <a:r>
              <a:rPr lang="en-ZA" sz="4000" b="1" dirty="0"/>
              <a:t>as an engineering prototype for the </a:t>
            </a:r>
            <a:r>
              <a:rPr lang="en-ZA" sz="4000" b="1" dirty="0" err="1"/>
              <a:t>MeerKAT</a:t>
            </a:r>
            <a:r>
              <a:rPr lang="en-ZA" sz="4000" b="1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KAT-7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ASKAP 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SALT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MeerKat-7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6781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4392488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28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484785"/>
            <a:ext cx="11858625" cy="428736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What is the name of the largest optical telescope found in the Southern Hemisphere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 smtClean="0"/>
              <a:t>SKA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SALT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/>
              <a:t>	</a:t>
            </a:r>
            <a:r>
              <a:rPr lang="en-US" sz="3600" dirty="0" smtClean="0"/>
              <a:t>KAT-7</a:t>
            </a:r>
          </a:p>
          <a:p>
            <a:pPr marL="3600450" lvl="7" indent="-514350">
              <a:buFont typeface="+mj-lt"/>
              <a:buAutoNum type="alphaUcPeriod"/>
            </a:pPr>
            <a:r>
              <a:rPr lang="en-US" sz="3600" dirty="0"/>
              <a:t>	</a:t>
            </a:r>
            <a:r>
              <a:rPr lang="en-US" sz="3600" dirty="0" err="1" smtClean="0"/>
              <a:t>MeerKAT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2342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417638"/>
            <a:ext cx="11815762" cy="4454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What is the diameter of each </a:t>
            </a:r>
            <a:r>
              <a:rPr lang="en-ZA" sz="4000" b="1" dirty="0" smtClean="0"/>
              <a:t>telescope </a:t>
            </a:r>
            <a:r>
              <a:rPr lang="en-ZA" sz="4000" b="1" dirty="0"/>
              <a:t>in the Karoo Array </a:t>
            </a:r>
            <a:r>
              <a:rPr lang="en-ZA" sz="4000" b="1" dirty="0" smtClean="0"/>
              <a:t>Telescope</a:t>
            </a:r>
            <a:r>
              <a:rPr lang="en-ZA" sz="4000" b="1" dirty="0"/>
              <a:t>?</a:t>
            </a:r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24 </a:t>
            </a:r>
            <a:r>
              <a:rPr lang="en-ZA" sz="3600" dirty="0"/>
              <a:t>metres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12 </a:t>
            </a:r>
            <a:r>
              <a:rPr lang="en-ZA" sz="3600" dirty="0">
                <a:solidFill>
                  <a:srgbClr val="FF0000"/>
                </a:solidFill>
              </a:rPr>
              <a:t>metres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7 </a:t>
            </a:r>
            <a:r>
              <a:rPr lang="en-ZA" sz="3600" dirty="0"/>
              <a:t>metres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15 </a:t>
            </a:r>
            <a:r>
              <a:rPr lang="en-ZA" sz="3600" dirty="0"/>
              <a:t>metres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5082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0" y="227580"/>
            <a:ext cx="11915775" cy="710067"/>
          </a:xfrm>
        </p:spPr>
        <p:txBody>
          <a:bodyPr vert="horz" wrap="square" lIns="90000" tIns="46800" rIns="90000" bIns="46800" rtlCol="0" anchor="ctr">
            <a:spAutoFit/>
          </a:bodyPr>
          <a:lstStyle/>
          <a:p>
            <a:pPr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>
                <a:latin typeface="Arial" charset="0"/>
              </a:rPr>
              <a:t>   QUESTION </a:t>
            </a:r>
            <a:r>
              <a:rPr lang="en-GB" sz="4000" b="1" dirty="0" smtClean="0">
                <a:latin typeface="Arial" charset="0"/>
              </a:rPr>
              <a:t>29</a:t>
            </a:r>
            <a:r>
              <a:rPr lang="en-GB" sz="4000" b="1" dirty="0" smtClean="0">
                <a:solidFill>
                  <a:srgbClr val="000099"/>
                </a:solidFill>
                <a:latin typeface="Arial" charset="0"/>
              </a:rPr>
              <a:t>      </a:t>
            </a:r>
            <a:endParaRPr lang="en-GB" sz="4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2351088" y="1557338"/>
            <a:ext cx="6934200" cy="537712"/>
          </a:xfrm>
        </p:spPr>
        <p:txBody>
          <a:bodyPr vert="horz" lIns="90000" tIns="46800" rIns="90000" bIns="46800" rtlCol="0">
            <a:spAutoFit/>
          </a:bodyPr>
          <a:lstStyle/>
          <a:p>
            <a:pPr marL="341313" indent="-341313">
              <a:lnSpc>
                <a:spcPct val="90000"/>
              </a:lnSpc>
              <a:buClr>
                <a:srgbClr val="000000"/>
              </a:buCl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000099"/>
                </a:solidFill>
                <a:latin typeface="Arial" charset="0"/>
              </a:rPr>
              <a:t>	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157163" y="1484785"/>
            <a:ext cx="11887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ZA" sz="4000" b="1" kern="0" dirty="0">
                <a:latin typeface="Arial"/>
                <a:cs typeface="Arial"/>
              </a:rPr>
              <a:t>The brightest star in the sky, Sirius, </a:t>
            </a:r>
            <a:r>
              <a:rPr lang="en-ZA" sz="4000" b="1" kern="0" dirty="0" smtClean="0">
                <a:latin typeface="Arial"/>
                <a:cs typeface="Arial"/>
              </a:rPr>
              <a:t>is _____</a:t>
            </a:r>
            <a:endParaRPr lang="en-ZA" sz="4000" b="1" kern="0" dirty="0">
              <a:latin typeface="Arial"/>
              <a:cs typeface="Arial"/>
            </a:endParaRPr>
          </a:p>
          <a:p>
            <a:pPr lvl="5">
              <a:defRPr/>
            </a:pPr>
            <a:endParaRPr lang="en-ZA" sz="4400" kern="0" dirty="0">
              <a:latin typeface="Arial"/>
              <a:cs typeface="Arial"/>
            </a:endParaRP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latin typeface="Arial"/>
                <a:cs typeface="Arial"/>
              </a:rPr>
              <a:t>closest </a:t>
            </a:r>
            <a:r>
              <a:rPr lang="en-ZA" sz="3600" kern="0" dirty="0">
                <a:latin typeface="Arial"/>
                <a:cs typeface="Arial"/>
              </a:rPr>
              <a:t>to the </a:t>
            </a:r>
            <a:r>
              <a:rPr lang="en-ZA" sz="3600" kern="0" dirty="0" smtClean="0">
                <a:latin typeface="Arial"/>
                <a:cs typeface="Arial"/>
              </a:rPr>
              <a:t>Earth</a:t>
            </a: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solidFill>
                  <a:srgbClr val="FF0000"/>
                </a:solidFill>
                <a:latin typeface="Arial"/>
                <a:cs typeface="Arial"/>
              </a:rPr>
              <a:t>whiter </a:t>
            </a:r>
            <a:r>
              <a:rPr lang="en-ZA" sz="3600" kern="0" dirty="0">
                <a:solidFill>
                  <a:srgbClr val="FF0000"/>
                </a:solidFill>
                <a:latin typeface="Arial"/>
                <a:cs typeface="Arial"/>
              </a:rPr>
              <a:t>and hotter than the </a:t>
            </a:r>
            <a:r>
              <a:rPr lang="en-ZA" sz="3600" kern="0" dirty="0" smtClean="0">
                <a:solidFill>
                  <a:srgbClr val="FF0000"/>
                </a:solidFill>
                <a:latin typeface="Arial"/>
                <a:cs typeface="Arial"/>
              </a:rPr>
              <a:t>Sun</a:t>
            </a: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latin typeface="Arial"/>
                <a:cs typeface="Arial"/>
              </a:rPr>
              <a:t>blue </a:t>
            </a:r>
            <a:r>
              <a:rPr lang="en-ZA" sz="3600" kern="0" dirty="0">
                <a:latin typeface="Arial"/>
                <a:cs typeface="Arial"/>
              </a:rPr>
              <a:t>and </a:t>
            </a:r>
            <a:r>
              <a:rPr lang="en-ZA" sz="3600" kern="0" dirty="0" smtClean="0">
                <a:latin typeface="Arial"/>
                <a:cs typeface="Arial"/>
              </a:rPr>
              <a:t>hot</a:t>
            </a:r>
          </a:p>
          <a:p>
            <a:pPr marL="3028950" lvl="5" indent="-742950">
              <a:buFont typeface="+mj-lt"/>
              <a:buAutoNum type="alphaUcPeriod"/>
              <a:defRPr/>
            </a:pPr>
            <a:r>
              <a:rPr lang="en-ZA" sz="3600" kern="0" dirty="0" smtClean="0">
                <a:latin typeface="Arial"/>
                <a:cs typeface="Arial"/>
              </a:rPr>
              <a:t>discovered </a:t>
            </a:r>
            <a:r>
              <a:rPr lang="en-ZA" sz="3600" kern="0" dirty="0">
                <a:latin typeface="Arial"/>
                <a:cs typeface="Arial"/>
              </a:rPr>
              <a:t>by Robert Innes </a:t>
            </a:r>
            <a:r>
              <a:rPr lang="en-ZA" sz="3600" kern="0" dirty="0" smtClean="0">
                <a:latin typeface="Arial"/>
                <a:cs typeface="Arial"/>
              </a:rPr>
              <a:t>in 1915 </a:t>
            </a:r>
            <a:endParaRPr lang="en-ZA" sz="3600" kern="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63260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2" y="171450"/>
            <a:ext cx="10972800" cy="1143000"/>
          </a:xfrm>
        </p:spPr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314450"/>
            <a:ext cx="11801475" cy="45194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/>
              <a:t>On Friday, 15 September 2017, one spacecraft crashed into a certain planet. </a:t>
            </a:r>
            <a:r>
              <a:rPr lang="en-US" sz="4300" b="1" dirty="0" smtClean="0"/>
              <a:t>Mention the name of the spacecraft and the planet it crashed into.</a:t>
            </a:r>
            <a:endParaRPr lang="en-US" sz="4300" b="1" dirty="0"/>
          </a:p>
          <a:p>
            <a:pPr marL="0" indent="0">
              <a:buNone/>
            </a:pPr>
            <a:endParaRPr lang="en-ZA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Soyuz</a:t>
            </a:r>
            <a:r>
              <a:rPr lang="en-US" sz="3600" dirty="0"/>
              <a:t>;</a:t>
            </a:r>
            <a:r>
              <a:rPr lang="en-US" sz="3600" dirty="0" smtClean="0"/>
              <a:t> Earth</a:t>
            </a:r>
            <a:endParaRPr lang="en-US" sz="3600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Opportunity; Mars</a:t>
            </a:r>
            <a:endParaRPr lang="en-US" sz="3600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b="1" dirty="0" smtClean="0">
                <a:solidFill>
                  <a:srgbClr val="FF0000"/>
                </a:solidFill>
              </a:rPr>
              <a:t>Cassini; Saturn</a:t>
            </a:r>
            <a:endParaRPr lang="en-ZA" sz="3600" dirty="0">
              <a:solidFill>
                <a:srgbClr val="FF0000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/>
              <a:t>Voyager </a:t>
            </a:r>
            <a:r>
              <a:rPr lang="en-US" sz="3600" dirty="0" smtClean="0"/>
              <a:t>1; Mars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06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87" y="1785939"/>
            <a:ext cx="10972800" cy="2657474"/>
          </a:xfrm>
        </p:spPr>
        <p:txBody>
          <a:bodyPr>
            <a:noAutofit/>
          </a:bodyPr>
          <a:lstStyle/>
          <a:p>
            <a:r>
              <a:rPr lang="en-ZA" sz="8000" b="1" dirty="0" smtClean="0"/>
              <a:t>THANK YOU</a:t>
            </a:r>
            <a:endParaRPr lang="en-ZA" sz="8000" b="1" dirty="0"/>
          </a:p>
        </p:txBody>
      </p:sp>
    </p:spTree>
    <p:extLst>
      <p:ext uri="{BB962C8B-B14F-4D97-AF65-F5344CB8AC3E}">
        <p14:creationId xmlns:p14="http://schemas.microsoft.com/office/powerpoint/2010/main" val="3443818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32000"/>
            <a:ext cx="10972800" cy="1143000"/>
          </a:xfrm>
        </p:spPr>
        <p:txBody>
          <a:bodyPr>
            <a:noAutofit/>
          </a:bodyPr>
          <a:lstStyle/>
          <a:p>
            <a:r>
              <a:rPr lang="en-ZA" sz="7200" b="1" dirty="0" smtClean="0"/>
              <a:t/>
            </a:r>
            <a:br>
              <a:rPr lang="en-ZA" sz="7200" b="1" dirty="0" smtClean="0"/>
            </a:br>
            <a:r>
              <a:rPr lang="en-ZA" sz="7200" b="1" dirty="0" smtClean="0"/>
              <a:t>TIE </a:t>
            </a:r>
            <a:r>
              <a:rPr lang="en-ZA" sz="7200" b="1" dirty="0"/>
              <a:t>BREAKERS</a:t>
            </a:r>
            <a:br>
              <a:rPr lang="en-ZA" sz="7200" b="1" dirty="0"/>
            </a:br>
            <a:endParaRPr lang="en-ZA" sz="7200" b="1" dirty="0"/>
          </a:p>
        </p:txBody>
      </p:sp>
    </p:spTree>
    <p:extLst>
      <p:ext uri="{BB962C8B-B14F-4D97-AF65-F5344CB8AC3E}">
        <p14:creationId xmlns:p14="http://schemas.microsoft.com/office/powerpoint/2010/main" val="143852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49" y="1600201"/>
            <a:ext cx="11587164" cy="42770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/>
              <a:t>A building containing one or more telescopes is referred to </a:t>
            </a:r>
            <a:r>
              <a:rPr lang="en-US" sz="4000" b="1" dirty="0" smtClean="0"/>
              <a:t>as ______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b="1" dirty="0">
                <a:solidFill>
                  <a:srgbClr val="FF0000"/>
                </a:solidFill>
              </a:rPr>
              <a:t>An Observatory</a:t>
            </a:r>
            <a:endParaRPr lang="en-ZA" sz="3600" dirty="0">
              <a:solidFill>
                <a:srgbClr val="FF000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An </a:t>
            </a:r>
            <a:r>
              <a:rPr lang="en-US" sz="3600" dirty="0" err="1"/>
              <a:t>Astrobuilding</a:t>
            </a:r>
            <a:endParaRPr lang="en-ZA" sz="36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An Observation House</a:t>
            </a:r>
            <a:endParaRPr lang="en-ZA" sz="36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A Star Deck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21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600201"/>
            <a:ext cx="11772900" cy="4205064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en-ZA" altLang="en-US" sz="4400" b="1" dirty="0"/>
              <a:t>What colour is a star when it is cool?</a:t>
            </a:r>
          </a:p>
          <a:p>
            <a:pPr marL="0" indent="0">
              <a:lnSpc>
                <a:spcPct val="110000"/>
              </a:lnSpc>
              <a:buNone/>
            </a:pPr>
            <a:endParaRPr lang="en-ZA" altLang="en-US" sz="2800" b="1" dirty="0"/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Blue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Yellow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Green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b="1" dirty="0">
                <a:solidFill>
                  <a:srgbClr val="FF0000"/>
                </a:solidFill>
              </a:rPr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24843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12777"/>
            <a:ext cx="11801475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sz="6400" b="1" dirty="0"/>
              <a:t>Which of the following </a:t>
            </a:r>
            <a:r>
              <a:rPr lang="en-US" sz="6400" b="1" dirty="0" smtClean="0"/>
              <a:t>statements about </a:t>
            </a:r>
            <a:r>
              <a:rPr lang="en-US" sz="6400" b="1" dirty="0"/>
              <a:t>Mars is true?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It is believed that liquid water once formed rivers and ocean on the surface of Mars millions of years ago.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Ice water has been found on Mars surface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 smtClean="0"/>
              <a:t>It </a:t>
            </a:r>
            <a:r>
              <a:rPr lang="en-US" sz="5100" dirty="0"/>
              <a:t>is the only planet except Earth to be visited by humans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b="1" dirty="0">
                <a:solidFill>
                  <a:srgbClr val="FF0000"/>
                </a:solidFill>
              </a:rPr>
              <a:t>A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>
                <a:solidFill>
                  <a:srgbClr val="FF0000"/>
                </a:solidFill>
              </a:rPr>
              <a:t>and </a:t>
            </a:r>
            <a:r>
              <a:rPr lang="en-US" sz="5100" b="1" dirty="0" smtClean="0">
                <a:solidFill>
                  <a:srgbClr val="FF0000"/>
                </a:solidFill>
              </a:rPr>
              <a:t>B above</a:t>
            </a:r>
            <a:endParaRPr lang="en-US" sz="5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1268761"/>
            <a:ext cx="11887200" cy="47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dirty="0"/>
              <a:t>Which of the following is true?</a:t>
            </a:r>
          </a:p>
          <a:p>
            <a:pPr>
              <a:buNone/>
            </a:pPr>
            <a:endParaRPr lang="en-US" sz="2800" dirty="0"/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Mercury </a:t>
            </a:r>
            <a:r>
              <a:rPr lang="en-US" sz="3900" dirty="0"/>
              <a:t>is hotter than Venus because it is nearest to the </a:t>
            </a:r>
            <a:r>
              <a:rPr lang="en-US" sz="3900" dirty="0" smtClean="0"/>
              <a:t>Sun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b="1" dirty="0" smtClean="0">
                <a:solidFill>
                  <a:srgbClr val="FF0000"/>
                </a:solidFill>
              </a:rPr>
              <a:t>Venus </a:t>
            </a:r>
            <a:r>
              <a:rPr lang="en-US" sz="3900" b="1" dirty="0">
                <a:solidFill>
                  <a:srgbClr val="FF0000"/>
                </a:solidFill>
              </a:rPr>
              <a:t>is hotter than Mercury because of the greenhouse effect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Jupiter </a:t>
            </a:r>
            <a:r>
              <a:rPr lang="en-US" sz="3900" dirty="0"/>
              <a:t>is hotter than Mercury because it is the largest planet in the solar system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/>
              <a:t>None of the above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55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274764"/>
            <a:ext cx="11934825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GB" sz="4300" b="1" dirty="0">
                <a:solidFill>
                  <a:prstClr val="black"/>
                </a:solidFill>
                <a:cs typeface="Arial" pitchFamily="34" charset="0"/>
              </a:rPr>
              <a:t>Choose the true statements about </a:t>
            </a:r>
            <a:r>
              <a:rPr lang="en-GB" sz="4300" b="1" dirty="0" smtClean="0">
                <a:solidFill>
                  <a:prstClr val="black"/>
                </a:solidFill>
                <a:cs typeface="Arial" pitchFamily="34" charset="0"/>
              </a:rPr>
              <a:t>Ceres. It is______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Kuiper Belt.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dwarf planet.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the asteroid belt.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largest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comet.</a:t>
            </a: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57150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statements that are true, are ______</a:t>
            </a:r>
            <a:endParaRPr lang="en-GB" b="1" dirty="0">
              <a:cs typeface="Arial" pitchFamily="34" charset="0"/>
            </a:endParaRPr>
          </a:p>
          <a:p>
            <a:pPr marL="57150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sz="2800" dirty="0">
                <a:cs typeface="Arial" pitchFamily="34" charset="0"/>
              </a:rPr>
              <a:t>A. </a:t>
            </a:r>
            <a:r>
              <a:rPr lang="en-GB" sz="2800" dirty="0" err="1">
                <a:cs typeface="Arial" pitchFamily="34" charset="0"/>
              </a:rPr>
              <a:t>i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     </a:t>
            </a:r>
            <a:r>
              <a:rPr lang="en-GB" sz="2800" b="1" dirty="0">
                <a:solidFill>
                  <a:srgbClr val="FF0000"/>
                </a:solidFill>
                <a:cs typeface="Arial" pitchFamily="34" charset="0"/>
              </a:rPr>
              <a:t>B. ii </a:t>
            </a:r>
            <a:r>
              <a:rPr lang="en-GB" sz="2000" b="1" dirty="0">
                <a:solidFill>
                  <a:srgbClr val="FF0000"/>
                </a:solidFill>
                <a:cs typeface="Arial" pitchFamily="34" charset="0"/>
              </a:rPr>
              <a:t>&amp;</a:t>
            </a:r>
            <a:r>
              <a:rPr lang="en-GB" sz="2800" b="1" dirty="0">
                <a:solidFill>
                  <a:srgbClr val="FF0000"/>
                </a:solidFill>
                <a:cs typeface="Arial" pitchFamily="34" charset="0"/>
              </a:rPr>
              <a:t> iii </a:t>
            </a:r>
            <a:r>
              <a:rPr lang="en-GB" sz="2800" dirty="0">
                <a:cs typeface="Arial" pitchFamily="34" charset="0"/>
              </a:rPr>
              <a:t> 	C. </a:t>
            </a:r>
            <a:r>
              <a:rPr lang="en-GB" sz="2800" dirty="0" err="1">
                <a:cs typeface="Arial" pitchFamily="34" charset="0"/>
              </a:rPr>
              <a:t>i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iii </a:t>
            </a:r>
            <a:r>
              <a:rPr lang="en-GB" sz="2800" b="1" dirty="0">
                <a:solidFill>
                  <a:srgbClr val="FF0000"/>
                </a:solidFill>
                <a:cs typeface="Arial" pitchFamily="34" charset="0"/>
              </a:rPr>
              <a:t> 	</a:t>
            </a: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D. </a:t>
            </a:r>
            <a:r>
              <a:rPr lang="en-GB" sz="2800" dirty="0" err="1">
                <a:solidFill>
                  <a:prstClr val="black"/>
                </a:solidFill>
                <a:cs typeface="Arial" pitchFamily="34" charset="0"/>
              </a:rPr>
              <a:t>i</a:t>
            </a: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cs typeface="Arial" pitchFamily="34" charset="0"/>
              </a:rPr>
              <a:t>&amp;</a:t>
            </a:r>
            <a:r>
              <a:rPr lang="en-GB" sz="2800" dirty="0">
                <a:solidFill>
                  <a:prstClr val="black"/>
                </a:solidFill>
                <a:cs typeface="Arial" pitchFamily="34" charset="0"/>
              </a:rPr>
              <a:t> iv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522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600201"/>
            <a:ext cx="11830050" cy="427707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800" b="1" dirty="0"/>
              <a:t>Which of the following is not true?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planets revolve around the Sun in the same </a:t>
            </a:r>
            <a:r>
              <a:rPr lang="en-US" dirty="0" smtClean="0"/>
              <a:t>direction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tilt of the rotation axis of Uranus is unlike  any other planet in the solar system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Except Mars, all planets revolve </a:t>
            </a:r>
            <a:r>
              <a:rPr lang="en-US" b="1" dirty="0">
                <a:solidFill>
                  <a:srgbClr val="FF0000"/>
                </a:solidFill>
              </a:rPr>
              <a:t>around the Sun in the same </a:t>
            </a:r>
            <a:r>
              <a:rPr lang="en-US" b="1" dirty="0" smtClean="0">
                <a:solidFill>
                  <a:srgbClr val="FF0000"/>
                </a:solidFill>
              </a:rPr>
              <a:t>direction 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and B</a:t>
            </a:r>
            <a:r>
              <a:rPr lang="en-US" dirty="0" smtClean="0"/>
              <a:t>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371601"/>
            <a:ext cx="1203483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In which province of South Africa can we find the KAT 7?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Northern </a:t>
            </a:r>
            <a:r>
              <a:rPr lang="en-ZA" sz="3600" dirty="0">
                <a:solidFill>
                  <a:srgbClr val="FF0000"/>
                </a:solidFill>
              </a:rPr>
              <a:t>Cape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Eastern </a:t>
            </a:r>
            <a:r>
              <a:rPr lang="en-ZA" sz="3600" dirty="0"/>
              <a:t>Cape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Gauteng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Free </a:t>
            </a:r>
            <a:r>
              <a:rPr lang="en-ZA" sz="3600" dirty="0"/>
              <a:t>State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6608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</a:t>
            </a:r>
            <a:r>
              <a:rPr lang="en-US" b="1" dirty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600201"/>
            <a:ext cx="11858625" cy="4129087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spcAft>
                <a:spcPct val="0"/>
              </a:spcAft>
              <a:buNone/>
            </a:pPr>
            <a:r>
              <a:rPr lang="en-ZA" altLang="en-US" sz="4400" b="1" kern="0" dirty="0">
                <a:solidFill>
                  <a:prstClr val="black"/>
                </a:solidFill>
                <a:cs typeface="Arial"/>
              </a:rPr>
              <a:t>In which South African province do we find the </a:t>
            </a:r>
            <a:r>
              <a:rPr lang="en-US" sz="4400" b="1" dirty="0" err="1" smtClean="0">
                <a:cs typeface="Arial" panose="020B0604020202020204" pitchFamily="34" charset="0"/>
              </a:rPr>
              <a:t>Tswaing</a:t>
            </a:r>
            <a:r>
              <a:rPr lang="en-ZA" altLang="en-US" sz="4400" b="1" kern="0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ZA" altLang="en-US" sz="4400" b="1" kern="0" dirty="0">
                <a:solidFill>
                  <a:prstClr val="black"/>
                </a:solidFill>
                <a:cs typeface="Arial"/>
              </a:rPr>
              <a:t>crater?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ZA" altLang="en-US" sz="2800" b="1" kern="0" dirty="0">
              <a:solidFill>
                <a:prstClr val="black"/>
              </a:solidFill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cs typeface="Arial"/>
              </a:rPr>
              <a:t>Eastern Cape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cs typeface="Arial"/>
              </a:rPr>
              <a:t>Free State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solidFill>
                  <a:srgbClr val="FF0000"/>
                </a:solidFill>
                <a:cs typeface="Arial"/>
              </a:rPr>
              <a:t>North West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900" kern="0" dirty="0">
                <a:cs typeface="Arial"/>
              </a:rPr>
              <a:t>Limpopo</a:t>
            </a:r>
            <a:endParaRPr lang="en-US" altLang="en-US" sz="39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99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2777"/>
            <a:ext cx="11858625" cy="4392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err="1" smtClean="0">
                <a:cs typeface="Arial" panose="020B0604020202020204" pitchFamily="34" charset="0"/>
              </a:rPr>
              <a:t>Morokweng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Vredefort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Tswaing</a:t>
            </a:r>
            <a:r>
              <a:rPr lang="en-US" sz="4400" b="1" dirty="0"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cs typeface="Arial" panose="020B0604020202020204" pitchFamily="34" charset="0"/>
              </a:rPr>
              <a:t>and _______ are the impact </a:t>
            </a:r>
            <a:r>
              <a:rPr lang="en-US" sz="4400" b="1" dirty="0">
                <a:cs typeface="Arial" panose="020B0604020202020204" pitchFamily="34" charset="0"/>
              </a:rPr>
              <a:t>craters in South </a:t>
            </a:r>
            <a:r>
              <a:rPr lang="en-US" sz="4400" b="1" dirty="0" smtClean="0">
                <a:cs typeface="Arial" panose="020B0604020202020204" pitchFamily="34" charset="0"/>
              </a:rPr>
              <a:t>Africa.</a:t>
            </a:r>
            <a:endParaRPr lang="en-US" sz="44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400" dirty="0">
              <a:cs typeface="Arial" panose="020B0604020202020204" pitchFamily="34" charset="0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>
                <a:cs typeface="Arial" panose="020B0604020202020204" pitchFamily="34" charset="0"/>
              </a:rPr>
              <a:t>SAAO</a:t>
            </a:r>
            <a:endParaRPr lang="en-US" sz="3900" dirty="0">
              <a:cs typeface="Arial" panose="020B0604020202020204" pitchFamily="34" charset="0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Kalkkop</a:t>
            </a:r>
            <a:endParaRPr lang="en-US" sz="39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>
                <a:cs typeface="Arial" panose="020B0604020202020204" pitchFamily="34" charset="0"/>
              </a:rPr>
              <a:t>SALT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900" dirty="0" smtClean="0">
                <a:cs typeface="Arial" panose="020B0604020202020204" pitchFamily="34" charset="0"/>
              </a:rPr>
              <a:t>Crater</a:t>
            </a:r>
            <a:endParaRPr lang="en-US" sz="3900" dirty="0"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28850" lvl="4" indent="-514350">
              <a:buFont typeface="+mj-lt"/>
              <a:buAutoNum type="alphaU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09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1484785"/>
            <a:ext cx="11630025" cy="43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cs typeface="Arial" panose="020B0604020202020204" pitchFamily="34" charset="0"/>
              </a:rPr>
              <a:t>The </a:t>
            </a:r>
            <a:r>
              <a:rPr lang="en-US" sz="4400" b="1" dirty="0"/>
              <a:t>largest</a:t>
            </a:r>
            <a:r>
              <a:rPr lang="en-US" sz="4000" b="1" dirty="0">
                <a:cs typeface="Arial" panose="020B0604020202020204" pitchFamily="34" charset="0"/>
              </a:rPr>
              <a:t> verified and the second oldest crater is: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Vredefort</a:t>
            </a:r>
            <a:endParaRPr lang="en-US" sz="36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 err="1" smtClean="0">
                <a:cs typeface="Arial" panose="020B0604020202020204" pitchFamily="34" charset="0"/>
              </a:rPr>
              <a:t>Tswaing</a:t>
            </a:r>
            <a:endParaRPr lang="en-US" sz="3600" dirty="0"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 err="1">
                <a:cs typeface="Arial" panose="020B0604020202020204" pitchFamily="34" charset="0"/>
              </a:rPr>
              <a:t>Kalkkop</a:t>
            </a:r>
            <a:endParaRPr lang="en-US" sz="3600" dirty="0">
              <a:cs typeface="Arial" panose="020B0604020202020204" pitchFamily="34" charset="0"/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US" sz="3600" dirty="0" err="1" smtClean="0">
                <a:cs typeface="Arial" panose="020B0604020202020204" pitchFamily="34" charset="0"/>
              </a:rPr>
              <a:t>Morokweng</a:t>
            </a:r>
            <a:endParaRPr lang="en-ZA" sz="3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1600201"/>
            <a:ext cx="11382375" cy="4525963"/>
          </a:xfrm>
        </p:spPr>
        <p:txBody>
          <a:bodyPr>
            <a:normAutofit lnSpcReduction="10000"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US" altLang="en-US" sz="4000" b="1" kern="0" dirty="0">
                <a:cs typeface="Arial"/>
              </a:rPr>
              <a:t>What element is abundantly found in the core of planet Earth?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en-ZA" altLang="en-US" b="1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cs typeface="Arial"/>
              </a:rPr>
              <a:t>Oxygen</a:t>
            </a:r>
            <a:endParaRPr lang="en-ZA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b="1" kern="0" dirty="0">
                <a:solidFill>
                  <a:srgbClr val="FF0000"/>
                </a:solidFill>
                <a:cs typeface="Arial"/>
              </a:rPr>
              <a:t>Iron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Nitrogen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>
                <a:cs typeface="Arial"/>
              </a:rPr>
              <a:t>Gold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72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857251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PARTICIPATING,</a:t>
            </a:r>
          </a:p>
          <a:p>
            <a:pPr mar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SEE YOU AT THE NATIONAL FINALS!!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13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3" y="131763"/>
            <a:ext cx="12091987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600202"/>
            <a:ext cx="11987212" cy="4214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Which of the following is not correct about the Southern African Large Telescope (SALT)?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Comprises </a:t>
            </a:r>
            <a:r>
              <a:rPr lang="en-ZA" sz="3600" dirty="0"/>
              <a:t>of 91 mirrors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Each </a:t>
            </a:r>
            <a:r>
              <a:rPr lang="en-ZA" sz="3600" dirty="0"/>
              <a:t>mirror is 1,2 metres in diameter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/>
              <a:t>Mirrors </a:t>
            </a:r>
            <a:r>
              <a:rPr lang="en-ZA" sz="3600" dirty="0"/>
              <a:t>are hexagonal in shape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It </a:t>
            </a:r>
            <a:r>
              <a:rPr lang="en-ZA" sz="3600" dirty="0">
                <a:solidFill>
                  <a:srgbClr val="FF0000"/>
                </a:solidFill>
              </a:rPr>
              <a:t>is located in the Western Cape</a:t>
            </a:r>
            <a:r>
              <a:rPr lang="en-ZA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719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" y="0"/>
            <a:ext cx="12077700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343026"/>
            <a:ext cx="11210925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how far do the rings of Saturn spread/span?</a:t>
            </a:r>
            <a:endParaRPr lang="en-US" sz="44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280 000 m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380 000 km</a:t>
            </a:r>
            <a:endParaRPr lang="en-ZA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282 000 km</a:t>
            </a:r>
            <a:endParaRPr lang="en-ZA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190 000 m</a:t>
            </a:r>
            <a:endParaRPr lang="en-ZA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864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600201"/>
            <a:ext cx="11758612" cy="418623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of the following statements is incorrect about the Kuiper belt?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found between Mars &amp; Jupiter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found beyond Neptune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where most dwarf planets are found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surrounds our star, the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417639"/>
            <a:ext cx="11830050" cy="441166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3700" b="1" kern="0" dirty="0">
                <a:solidFill>
                  <a:srgbClr val="000000"/>
                </a:solidFill>
                <a:latin typeface="Arial"/>
                <a:cs typeface="Arial"/>
              </a:rPr>
              <a:t>What keep planets in orbit around the Sun and moons in orbit around planets?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3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solidFill>
                  <a:srgbClr val="000000"/>
                </a:solidFill>
                <a:latin typeface="Arial"/>
                <a:cs typeface="Arial"/>
              </a:rPr>
              <a:t>  Only gravitation forces</a:t>
            </a: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solidFill>
                  <a:srgbClr val="000000"/>
                </a:solidFill>
                <a:latin typeface="Arial"/>
                <a:cs typeface="Arial"/>
              </a:rPr>
              <a:t>  Only the orbiting speeds</a:t>
            </a: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solidFill>
                  <a:srgbClr val="FF0000"/>
                </a:solidFill>
                <a:latin typeface="Arial"/>
                <a:cs typeface="Arial"/>
              </a:rPr>
              <a:t>  Gravitation and orbiting speeds</a:t>
            </a:r>
          </a:p>
          <a:p>
            <a:pPr marL="1714500" lvl="3" indent="-45720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300" kern="0" dirty="0">
                <a:solidFill>
                  <a:srgbClr val="000000"/>
                </a:solidFill>
                <a:latin typeface="Arial"/>
                <a:cs typeface="Arial"/>
              </a:rPr>
              <a:t>  Only the Sun’s attraction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713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1268761"/>
            <a:ext cx="11787187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Milky Way Galaxy is best observed from the Southern than Northern hemisphere.</a:t>
            </a: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01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1381</Words>
  <Application>Microsoft Office PowerPoint</Application>
  <PresentationFormat>Widescreen</PresentationFormat>
  <Paragraphs>293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Cambria</vt:lpstr>
      <vt:lpstr>Wingdings</vt:lpstr>
      <vt:lpstr>SAASTA</vt:lpstr>
      <vt:lpstr>PowerPoint Presentation</vt:lpstr>
      <vt:lpstr>QUESTION 1 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 QUESTION 18</vt:lpstr>
      <vt:lpstr>QUESTION 19</vt:lpstr>
      <vt:lpstr>QUESTION 20 </vt:lpstr>
      <vt:lpstr>QUESTION 21</vt:lpstr>
      <vt:lpstr>QUESTION 22</vt:lpstr>
      <vt:lpstr>QUESTION 23</vt:lpstr>
      <vt:lpstr>QUESTION 24</vt:lpstr>
      <vt:lpstr>QUESTION 25</vt:lpstr>
      <vt:lpstr> QUESTION 26</vt:lpstr>
      <vt:lpstr>QUESTION 27</vt:lpstr>
      <vt:lpstr>QUESTION 28</vt:lpstr>
      <vt:lpstr>   QUESTION 29      </vt:lpstr>
      <vt:lpstr>QUESTION 30</vt:lpstr>
      <vt:lpstr>THANK YOU</vt:lpstr>
      <vt:lpstr> TIE BREAKERS </vt:lpstr>
      <vt:lpstr>QUESTION 1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Bafedile Kgwadi</dc:creator>
  <cp:lastModifiedBy>Bafedile Kgwadi</cp:lastModifiedBy>
  <cp:revision>19</cp:revision>
  <dcterms:created xsi:type="dcterms:W3CDTF">2018-07-24T21:01:27Z</dcterms:created>
  <dcterms:modified xsi:type="dcterms:W3CDTF">2018-07-25T15:48:47Z</dcterms:modified>
</cp:coreProperties>
</file>