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341" r:id="rId2"/>
    <p:sldId id="342" r:id="rId3"/>
    <p:sldId id="334" r:id="rId4"/>
    <p:sldId id="335" r:id="rId5"/>
    <p:sldId id="336" r:id="rId6"/>
    <p:sldId id="337" r:id="rId7"/>
    <p:sldId id="338" r:id="rId8"/>
    <p:sldId id="339" r:id="rId9"/>
    <p:sldId id="327" r:id="rId10"/>
    <p:sldId id="330" r:id="rId11"/>
    <p:sldId id="331" r:id="rId12"/>
    <p:sldId id="332" r:id="rId13"/>
    <p:sldId id="344" r:id="rId14"/>
    <p:sldId id="345" r:id="rId15"/>
    <p:sldId id="346" r:id="rId16"/>
    <p:sldId id="347" r:id="rId17"/>
    <p:sldId id="349" r:id="rId18"/>
    <p:sldId id="350" r:id="rId19"/>
    <p:sldId id="351" r:id="rId20"/>
    <p:sldId id="352" r:id="rId21"/>
    <p:sldId id="353" r:id="rId22"/>
    <p:sldId id="354" r:id="rId23"/>
    <p:sldId id="356" r:id="rId24"/>
    <p:sldId id="357" r:id="rId25"/>
    <p:sldId id="358" r:id="rId26"/>
    <p:sldId id="359" r:id="rId27"/>
    <p:sldId id="369" r:id="rId28"/>
    <p:sldId id="361" r:id="rId29"/>
    <p:sldId id="362" r:id="rId30"/>
    <p:sldId id="363" r:id="rId31"/>
    <p:sldId id="364" r:id="rId32"/>
    <p:sldId id="365" r:id="rId33"/>
    <p:sldId id="314" r:id="rId34"/>
    <p:sldId id="37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5" autoAdjust="0"/>
    <p:restoredTop sz="94660"/>
  </p:normalViewPr>
  <p:slideViewPr>
    <p:cSldViewPr>
      <p:cViewPr varScale="1">
        <p:scale>
          <a:sx n="44" d="100"/>
          <a:sy n="44" d="100"/>
        </p:scale>
        <p:origin x="34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CC4B59-F899-465E-A5DF-F674D6A40ADE}" type="datetimeFigureOut">
              <a:rPr lang="en-ZA" smtClean="0"/>
              <a:t>2019/01/30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7D1CF-4CD9-4C2E-B5A8-A1A2CD2E73C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6554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B66DA9-4CD5-4265-9128-F9AC5045011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6108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31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988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6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945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523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98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91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902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529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2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1/30/2019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7795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0"/>
            <a:ext cx="9144000" cy="5805264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en-US" sz="54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WELCOME </a:t>
            </a:r>
            <a:endParaRPr lang="en-US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</a:t>
            </a:r>
          </a:p>
          <a:p>
            <a:pPr marL="0" lvl="0" indent="0" algn="ctr">
              <a:buNone/>
            </a:pP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SAASTA </a:t>
            </a:r>
          </a:p>
          <a:p>
            <a:pPr marL="0" lvl="0" indent="0" algn="ctr">
              <a:buNone/>
            </a:pPr>
            <a:r>
              <a:rPr lang="en-US" sz="5400" b="1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AstroQuiz</a:t>
            </a: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2018</a:t>
            </a:r>
          </a:p>
          <a:p>
            <a:pPr marL="0" lvl="0" indent="0" algn="ctr">
              <a:buNone/>
            </a:pPr>
            <a:r>
              <a:rPr lang="en-US" sz="5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ROUND </a:t>
            </a:r>
            <a:r>
              <a:rPr lang="en-US" sz="5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ZA" sz="5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2566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b="1" dirty="0" smtClean="0"/>
              <a:t>QUESTION 8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38762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en-ZA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statement describes the atmosphere of the planet correctly?</a:t>
            </a:r>
            <a:r>
              <a:rPr lang="en-US" sz="4000" dirty="0">
                <a:solidFill>
                  <a:prstClr val="black"/>
                </a:solidFill>
              </a:rPr>
              <a:t>  </a:t>
            </a:r>
          </a:p>
          <a:p>
            <a:pPr marL="0" lvl="0" indent="0">
              <a:buNone/>
            </a:pPr>
            <a:endParaRPr lang="en-US" sz="2300" dirty="0">
              <a:solidFill>
                <a:prstClr val="black"/>
              </a:solidFill>
            </a:endParaRPr>
          </a:p>
          <a:p>
            <a:pPr marL="1543050" lvl="2" indent="-742950">
              <a:buFont typeface="+mj-lt"/>
              <a:buAutoNum type="alphaUcPeriod"/>
            </a:pPr>
            <a:r>
              <a:rPr lang="en-ZA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Venus’ atmosphere contains mostly carbon dioxide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Mercury’s atmosphere contains mostly nitrogen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Earth’s atmosphere contains mostly oxygen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2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Saturn’s atmosphere contains mostly helium</a:t>
            </a:r>
          </a:p>
          <a:p>
            <a:pPr marL="0" lvl="0" indent="0">
              <a:buNone/>
            </a:pPr>
            <a:endParaRPr lang="en-ZA" sz="2500" dirty="0">
              <a:solidFill>
                <a:prstClr val="black"/>
              </a:solidFill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4176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68"/>
            <a:ext cx="9144000" cy="1143000"/>
          </a:xfrm>
        </p:spPr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9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7638"/>
            <a:ext cx="8964488" cy="4387627"/>
          </a:xfrm>
        </p:spPr>
        <p:txBody>
          <a:bodyPr/>
          <a:lstStyle/>
          <a:p>
            <a:pPr marL="0" lvl="0" indent="0">
              <a:buNone/>
            </a:pPr>
            <a:r>
              <a:rPr lang="en-ZA" sz="37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three most abundant gases found in Uranus' atmosphere are __</a:t>
            </a:r>
            <a:r>
              <a:rPr lang="en-ZA" sz="3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ZA" sz="3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ZA" sz="3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43050" lvl="2" indent="-742950">
              <a:buFont typeface="+mj-lt"/>
              <a:buAutoNum type="alphaUcPeriod"/>
            </a:pPr>
            <a:r>
              <a:rPr lang="en-ZA" sz="3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Hydrogen, Helium &amp; Nitrogen  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33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Hydrogen, Helium &amp; Methane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3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Hydrogen, Helium &amp; Ammonia 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3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Hydrogen, Helium &amp; Oxygen</a:t>
            </a:r>
          </a:p>
          <a:p>
            <a:pPr marL="0" lvl="0" indent="0">
              <a:buNone/>
            </a:pPr>
            <a:endParaRPr lang="en-ZA" sz="3000" dirty="0">
              <a:solidFill>
                <a:prstClr val="black"/>
              </a:solidFill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22664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dirty="0"/>
              <a:t>QUESTION </a:t>
            </a:r>
            <a:r>
              <a:rPr lang="en-US" b="1" dirty="0" smtClean="0"/>
              <a:t>10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9144000" cy="4387626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en-US" sz="34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Proxima</a:t>
            </a:r>
            <a:r>
              <a:rPr lang="en-US" sz="3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Centauri is approximately 4,22 light years away from the Earth. How far is it in km given that 1 light year = 9,46 x 10</a:t>
            </a:r>
            <a:r>
              <a:rPr lang="en-US" sz="3400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US" sz="3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km?</a:t>
            </a:r>
          </a:p>
          <a:p>
            <a:pPr marL="0" lvl="0" indent="0">
              <a:buNone/>
            </a:pPr>
            <a:endParaRPr lang="en-US" sz="31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2,241 x 10</a:t>
            </a:r>
            <a:r>
              <a:rPr lang="en-US" sz="31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en-US" sz="3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39,92 x 10</a:t>
            </a:r>
            <a:r>
              <a:rPr lang="en-US" sz="31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2,241 x 10</a:t>
            </a:r>
            <a:r>
              <a:rPr lang="en-US" sz="31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endParaRPr lang="en-US" sz="31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57450" lvl="4" indent="-742950">
              <a:buFont typeface="+mj-lt"/>
              <a:buAutoNum type="alphaUcPeriod"/>
            </a:pPr>
            <a:r>
              <a:rPr lang="en-US" sz="3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3,992 x 10</a:t>
            </a:r>
            <a:r>
              <a:rPr lang="en-US" sz="3100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  <a:p>
            <a:pPr marL="0" lvl="0" indent="0">
              <a:buNone/>
            </a:pPr>
            <a:endParaRPr lang="en-ZA" sz="2700" dirty="0">
              <a:solidFill>
                <a:prstClr val="black"/>
              </a:solidFill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43945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11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392489"/>
          </a:xfrm>
        </p:spPr>
        <p:txBody>
          <a:bodyPr>
            <a:normAutofit fontScale="25000" lnSpcReduction="2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n-ZA" sz="16000" b="1" dirty="0" smtClean="0">
                <a:solidFill>
                  <a:srgbClr val="000000"/>
                </a:solidFill>
                <a:ea typeface="Times New Roman"/>
              </a:rPr>
              <a:t>The imaginary line that divides the world into southern and northern hemispheres is the ___</a:t>
            </a:r>
            <a:endParaRPr lang="en-ZA" sz="16000" b="1" dirty="0">
              <a:solidFill>
                <a:srgbClr val="000000"/>
              </a:solidFill>
              <a:ea typeface="Times New Roman"/>
            </a:endParaRPr>
          </a:p>
          <a:p>
            <a:pPr marL="36830" indent="0">
              <a:lnSpc>
                <a:spcPct val="107000"/>
              </a:lnSpc>
              <a:spcAft>
                <a:spcPts val="0"/>
              </a:spcAft>
              <a:buNone/>
            </a:pPr>
            <a:endParaRPr lang="en-ZA" sz="40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36830" indent="0">
              <a:lnSpc>
                <a:spcPct val="107000"/>
              </a:lnSpc>
              <a:spcAft>
                <a:spcPts val="0"/>
              </a:spcAft>
              <a:buNone/>
            </a:pPr>
            <a:endParaRPr lang="en-ZA" sz="4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12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A. Prime Meridian</a:t>
            </a:r>
            <a:endParaRPr lang="en-ZA" sz="12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Times New Roman"/>
              <a:cs typeface="Times New Roman"/>
            </a:endParaRP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12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B. Tropic of Capricorn</a:t>
            </a:r>
            <a:endParaRPr lang="en-ZA" sz="12800" dirty="0">
              <a:solidFill>
                <a:srgbClr val="000000"/>
              </a:solidFill>
              <a:uFill>
                <a:solidFill>
                  <a:srgbClr val="000000"/>
                </a:solidFill>
              </a:uFill>
              <a:ea typeface="Times New Roman"/>
              <a:cs typeface="Times New Roman"/>
            </a:endParaRP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12800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C. Equator</a:t>
            </a:r>
            <a:endParaRPr lang="en-ZA" sz="12800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ea typeface="Times New Roman"/>
              <a:cs typeface="Times New Roman"/>
            </a:endParaRP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12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D. Tropic of Cancer </a:t>
            </a: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endParaRPr lang="en-ZA" sz="5800" b="1" dirty="0">
              <a:solidFill>
                <a:schemeClr val="accent3">
                  <a:lumMod val="50000"/>
                </a:schemeClr>
              </a:solidFill>
              <a:uFill>
                <a:solidFill>
                  <a:srgbClr val="000000"/>
                </a:solidFill>
              </a:uFill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4334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12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4608513"/>
          </a:xfrm>
        </p:spPr>
        <p:txBody>
          <a:bodyPr>
            <a:normAutofit fontScale="92500" lnSpcReduction="20000"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en-ZA" sz="4300" b="1" dirty="0">
                <a:solidFill>
                  <a:srgbClr val="000000"/>
                </a:solidFill>
                <a:ea typeface="Times New Roman"/>
              </a:rPr>
              <a:t>The imaginary line that divides the world into </a:t>
            </a:r>
            <a:r>
              <a:rPr lang="en-ZA" sz="4300" b="1" dirty="0" smtClean="0">
                <a:solidFill>
                  <a:srgbClr val="000000"/>
                </a:solidFill>
                <a:ea typeface="Times New Roman"/>
              </a:rPr>
              <a:t>eastern </a:t>
            </a:r>
            <a:r>
              <a:rPr lang="en-ZA" sz="4300" b="1" dirty="0">
                <a:solidFill>
                  <a:srgbClr val="000000"/>
                </a:solidFill>
                <a:ea typeface="Times New Roman"/>
              </a:rPr>
              <a:t>and </a:t>
            </a:r>
            <a:r>
              <a:rPr lang="en-ZA" sz="4300" b="1" dirty="0" smtClean="0">
                <a:solidFill>
                  <a:srgbClr val="000000"/>
                </a:solidFill>
                <a:ea typeface="Times New Roman"/>
              </a:rPr>
              <a:t>western </a:t>
            </a:r>
            <a:r>
              <a:rPr lang="en-ZA" sz="4300" b="1" dirty="0">
                <a:solidFill>
                  <a:srgbClr val="000000"/>
                </a:solidFill>
                <a:ea typeface="Times New Roman"/>
              </a:rPr>
              <a:t>hemispheres is the _____</a:t>
            </a:r>
          </a:p>
          <a:p>
            <a:pPr marL="36830" lvl="0" indent="0">
              <a:lnSpc>
                <a:spcPct val="107000"/>
              </a:lnSpc>
              <a:buNone/>
            </a:pPr>
            <a:endParaRPr lang="en-ZA" sz="30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3900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A. Prime Meridian</a:t>
            </a: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39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B. Tropic of </a:t>
            </a:r>
            <a:r>
              <a:rPr lang="en-ZA" sz="39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Capricorn </a:t>
            </a: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3900" dirty="0" smtClean="0"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C</a:t>
            </a:r>
            <a:r>
              <a:rPr lang="en-ZA" sz="3900" dirty="0"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. Equator</a:t>
            </a:r>
          </a:p>
          <a:p>
            <a:pPr marL="1714500" lvl="4" indent="0" fontAlgn="base">
              <a:lnSpc>
                <a:spcPct val="107000"/>
              </a:lnSpc>
              <a:buClr>
                <a:srgbClr val="000000"/>
              </a:buClr>
              <a:buSzPts val="1200"/>
              <a:buNone/>
            </a:pPr>
            <a:r>
              <a:rPr lang="en-ZA" sz="39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D. Tropic of Cancer</a:t>
            </a:r>
          </a:p>
          <a:p>
            <a:pPr marL="0" lvl="0" indent="0">
              <a:buNone/>
            </a:pPr>
            <a:endParaRPr lang="en-US" b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40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97875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208" y="16808"/>
            <a:ext cx="9036496" cy="1143000"/>
          </a:xfrm>
        </p:spPr>
        <p:txBody>
          <a:bodyPr/>
          <a:lstStyle/>
          <a:p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13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4392489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ZA" sz="4400" b="1" dirty="0" smtClean="0">
                <a:solidFill>
                  <a:prstClr val="black"/>
                </a:solidFill>
              </a:rPr>
              <a:t>Blue stars are </a:t>
            </a:r>
            <a:r>
              <a:rPr lang="en-ZA" sz="4400" b="1" dirty="0">
                <a:solidFill>
                  <a:prstClr val="black"/>
                </a:solidFill>
              </a:rPr>
              <a:t>on average younger </a:t>
            </a:r>
            <a:r>
              <a:rPr lang="en-ZA" sz="4400" b="1" dirty="0" smtClean="0">
                <a:solidFill>
                  <a:prstClr val="black"/>
                </a:solidFill>
              </a:rPr>
              <a:t>than red stars.</a:t>
            </a:r>
          </a:p>
          <a:p>
            <a:pPr marL="0" lvl="0" indent="0" algn="just">
              <a:buNone/>
            </a:pPr>
            <a:endParaRPr lang="en-ZA" b="1" dirty="0">
              <a:solidFill>
                <a:prstClr val="black"/>
              </a:solidFill>
            </a:endParaRPr>
          </a:p>
          <a:p>
            <a:pPr marL="2914650" lvl="5" indent="-742950">
              <a:buFont typeface="+mj-lt"/>
              <a:buAutoNum type="alphaUcPeriod"/>
            </a:pPr>
            <a:r>
              <a:rPr lang="en-ZA" sz="4000" dirty="0" smtClean="0">
                <a:solidFill>
                  <a:srgbClr val="FF0000"/>
                </a:solidFill>
              </a:rPr>
              <a:t>True.</a:t>
            </a:r>
            <a:endParaRPr lang="en-ZA" sz="4000" dirty="0">
              <a:solidFill>
                <a:srgbClr val="FF0000"/>
              </a:solidFill>
            </a:endParaRPr>
          </a:p>
          <a:p>
            <a:pPr marL="2914650" lvl="5" indent="-742950">
              <a:buFont typeface="+mj-lt"/>
              <a:buAutoNum type="alphaUcPeriod"/>
            </a:pPr>
            <a:r>
              <a:rPr lang="en-ZA" sz="4000" dirty="0" smtClean="0">
                <a:solidFill>
                  <a:prstClr val="black"/>
                </a:solidFill>
              </a:rPr>
              <a:t>False</a:t>
            </a:r>
            <a:endParaRPr lang="en-ZA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330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14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7638"/>
            <a:ext cx="8784976" cy="4525963"/>
          </a:xfrm>
        </p:spPr>
        <p:txBody>
          <a:bodyPr/>
          <a:lstStyle/>
          <a:p>
            <a:pPr marL="0" indent="0">
              <a:buNone/>
            </a:pPr>
            <a:r>
              <a:rPr lang="en-ZA" dirty="0"/>
              <a:t>If the Moon revolves the Earth at a speed of 1,02 km/h, approximately how long will it take to go completely around the Earth</a:t>
            </a:r>
            <a:r>
              <a:rPr lang="en-ZA" dirty="0" smtClean="0"/>
              <a:t>?</a:t>
            </a:r>
          </a:p>
          <a:p>
            <a:pPr marL="0" indent="0">
              <a:buNone/>
            </a:pPr>
            <a:endParaRPr lang="en-ZA" sz="24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3200" b="1" dirty="0" smtClean="0">
                <a:solidFill>
                  <a:srgbClr val="FF0000"/>
                </a:solidFill>
              </a:rPr>
              <a:t>27</a:t>
            </a:r>
            <a:r>
              <a:rPr lang="en-ZA" sz="3200" b="1" dirty="0">
                <a:solidFill>
                  <a:srgbClr val="FF0000"/>
                </a:solidFill>
              </a:rPr>
              <a:t>, 3 days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/>
              <a:t> </a:t>
            </a:r>
            <a:r>
              <a:rPr lang="en-ZA" sz="3200" dirty="0" smtClean="0"/>
              <a:t>40 </a:t>
            </a:r>
            <a:r>
              <a:rPr lang="en-ZA" sz="3200" dirty="0"/>
              <a:t>days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/>
              <a:t> </a:t>
            </a:r>
            <a:r>
              <a:rPr lang="en-ZA" sz="3200" dirty="0" smtClean="0"/>
              <a:t>27,3 </a:t>
            </a:r>
            <a:r>
              <a:rPr lang="en-ZA" sz="3200" dirty="0"/>
              <a:t>years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/>
              <a:t> </a:t>
            </a:r>
            <a:r>
              <a:rPr lang="en-ZA" sz="3200" dirty="0" smtClean="0"/>
              <a:t>40 </a:t>
            </a:r>
            <a:r>
              <a:rPr lang="en-ZA" sz="3200" dirty="0"/>
              <a:t>years</a:t>
            </a:r>
          </a:p>
        </p:txBody>
      </p:sp>
    </p:spTree>
    <p:extLst>
      <p:ext uri="{BB962C8B-B14F-4D97-AF65-F5344CB8AC3E}">
        <p14:creationId xmlns:p14="http://schemas.microsoft.com/office/powerpoint/2010/main" val="167717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ZA" b="1" dirty="0" smtClean="0"/>
              <a:t>QUESTION 15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7638"/>
            <a:ext cx="9036496" cy="4387627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altLang="en-US" sz="3600" b="1" dirty="0"/>
              <a:t>A combination of the following factors causes the Moon to appear the same size in the sky as the Sun.</a:t>
            </a:r>
          </a:p>
          <a:p>
            <a:pPr marL="0" indent="0">
              <a:buFontTx/>
              <a:buNone/>
            </a:pPr>
            <a:endParaRPr lang="en-US" altLang="en-US" b="1" dirty="0"/>
          </a:p>
          <a:p>
            <a:pPr marL="742950" indent="-742950">
              <a:buFont typeface="+mj-lt"/>
              <a:buAutoNum type="alphaUcPeriod"/>
            </a:pPr>
            <a:r>
              <a:rPr lang="en-US" altLang="en-US" dirty="0" smtClean="0">
                <a:solidFill>
                  <a:srgbClr val="FF0000"/>
                </a:solidFill>
              </a:rPr>
              <a:t>Its </a:t>
            </a:r>
            <a:r>
              <a:rPr lang="en-US" altLang="en-US" dirty="0">
                <a:solidFill>
                  <a:srgbClr val="FF0000"/>
                </a:solidFill>
              </a:rPr>
              <a:t>size and distance from the Earth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en-US" dirty="0"/>
              <a:t>  </a:t>
            </a:r>
            <a:r>
              <a:rPr lang="en-US" altLang="en-US" dirty="0" smtClean="0"/>
              <a:t>Its </a:t>
            </a:r>
            <a:r>
              <a:rPr lang="en-US" altLang="en-US" dirty="0"/>
              <a:t>size and </a:t>
            </a:r>
            <a:r>
              <a:rPr lang="en-US" altLang="en-US" dirty="0" err="1"/>
              <a:t>colour</a:t>
            </a:r>
            <a:r>
              <a:rPr lang="en-US" altLang="en-US" dirty="0"/>
              <a:t> from the Earth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en-US" dirty="0"/>
              <a:t>  </a:t>
            </a:r>
            <a:r>
              <a:rPr lang="en-US" altLang="en-US" dirty="0" smtClean="0"/>
              <a:t>Its </a:t>
            </a:r>
            <a:r>
              <a:rPr lang="en-US" altLang="en-US" dirty="0"/>
              <a:t>movements around the Earth and the Sun</a:t>
            </a:r>
          </a:p>
          <a:p>
            <a:pPr marL="514350" indent="-514350">
              <a:buFont typeface="+mj-lt"/>
              <a:buAutoNum type="alphaUcPeriod"/>
            </a:pPr>
            <a:r>
              <a:rPr lang="en-US" altLang="en-US" dirty="0"/>
              <a:t>  </a:t>
            </a:r>
            <a:r>
              <a:rPr lang="en-US" altLang="en-US" dirty="0" smtClean="0"/>
              <a:t>Its </a:t>
            </a:r>
            <a:r>
              <a:rPr lang="en-US" altLang="en-US" dirty="0"/>
              <a:t>appearance and shape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10905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2" y="32048"/>
            <a:ext cx="9036496" cy="1158558"/>
          </a:xfrm>
        </p:spPr>
        <p:txBody>
          <a:bodyPr/>
          <a:lstStyle/>
          <a:p>
            <a:r>
              <a:rPr lang="en-ZA" b="1" dirty="0" smtClean="0"/>
              <a:t>QUESTION 16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910736" cy="43924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dirty="0"/>
              <a:t>During a total solar eclipse the Moon’s shadow causes a narrow path of total darkness across the Earth. What is this path of total shadow called? </a:t>
            </a:r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>
                <a:solidFill>
                  <a:srgbClr val="FF0000"/>
                </a:solidFill>
              </a:rPr>
              <a:t>Umbra</a:t>
            </a:r>
            <a:endParaRPr lang="en-ZA" sz="3600" dirty="0">
              <a:solidFill>
                <a:srgbClr val="FF0000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Penumbra</a:t>
            </a:r>
            <a:endParaRPr lang="en-ZA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Corona</a:t>
            </a:r>
            <a:endParaRPr lang="en-ZA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Luna</a:t>
            </a:r>
            <a:endParaRPr lang="en-ZA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876679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/>
          <a:lstStyle/>
          <a:p>
            <a:r>
              <a:rPr lang="en-ZA" b="1" dirty="0" smtClean="0"/>
              <a:t>QUESTION 17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776"/>
            <a:ext cx="9036496" cy="44644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4300" b="1" dirty="0"/>
              <a:t>When did the two Mars Rovers start their exploration of the surface of planet Mars?</a:t>
            </a:r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>
                <a:solidFill>
                  <a:srgbClr val="FF0000"/>
                </a:solidFill>
              </a:rPr>
              <a:t>January </a:t>
            </a:r>
            <a:r>
              <a:rPr lang="en-ZA" sz="3600" dirty="0">
                <a:solidFill>
                  <a:srgbClr val="FF0000"/>
                </a:solidFill>
              </a:rPr>
              <a:t>2004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August </a:t>
            </a:r>
            <a:r>
              <a:rPr lang="en-ZA" sz="3600" dirty="0"/>
              <a:t>1989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May </a:t>
            </a:r>
            <a:r>
              <a:rPr lang="en-ZA" sz="3600" dirty="0"/>
              <a:t>2001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April 2006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428423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RULES</a:t>
            </a:r>
            <a:endParaRPr lang="en-ZA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4597971"/>
          </a:xfrm>
        </p:spPr>
        <p:txBody>
          <a:bodyPr>
            <a:normAutofit lnSpcReduction="10000"/>
          </a:bodyPr>
          <a:lstStyle/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only have 60 seconds to answer the questions.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You are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allowed </a:t>
            </a:r>
            <a:r>
              <a:rPr lang="en-US" altLang="en-US" sz="3600" b="1" dirty="0">
                <a:solidFill>
                  <a:schemeClr val="tx2"/>
                </a:solidFill>
              </a:rPr>
              <a:t>to discuss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amongst yourselves.</a:t>
            </a:r>
            <a:endParaRPr lang="en-US" altLang="en-US" sz="3600" b="1" dirty="0">
              <a:solidFill>
                <a:schemeClr val="tx2"/>
              </a:solidFill>
            </a:endParaRP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Calculators may be used if needed.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No internet is to be used, therefore the use of cellphones is </a:t>
            </a:r>
            <a:r>
              <a:rPr lang="en-US" altLang="en-US" sz="3600" b="1" dirty="0" smtClean="0">
                <a:solidFill>
                  <a:schemeClr val="tx2"/>
                </a:solidFill>
              </a:rPr>
              <a:t>also prohibited</a:t>
            </a:r>
            <a:r>
              <a:rPr lang="en-US" altLang="en-US" sz="3600" b="1" dirty="0">
                <a:solidFill>
                  <a:schemeClr val="tx2"/>
                </a:solidFill>
              </a:rPr>
              <a:t>.</a:t>
            </a:r>
          </a:p>
          <a:p>
            <a:pPr lvl="0"/>
            <a:r>
              <a:rPr lang="en-US" altLang="en-US" sz="3600" b="1" dirty="0">
                <a:solidFill>
                  <a:schemeClr val="tx2"/>
                </a:solidFill>
              </a:rPr>
              <a:t>The judge’s decision is final.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068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18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7639"/>
            <a:ext cx="9036496" cy="43876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4300" b="1" dirty="0"/>
              <a:t>Which is the furthest place from Earth that a spacecraft has ever landed?</a:t>
            </a:r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4000" dirty="0" smtClean="0"/>
              <a:t>Pluto</a:t>
            </a:r>
            <a:endParaRPr lang="en-ZA" sz="40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4000" dirty="0" smtClean="0"/>
              <a:t>Saturn</a:t>
            </a:r>
            <a:endParaRPr lang="en-ZA" sz="40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4000" dirty="0" smtClean="0">
                <a:solidFill>
                  <a:srgbClr val="FF0000"/>
                </a:solidFill>
              </a:rPr>
              <a:t>Titan</a:t>
            </a:r>
            <a:endParaRPr lang="en-ZA" sz="4000" dirty="0">
              <a:solidFill>
                <a:srgbClr val="FF0000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ZA" sz="4000" dirty="0" smtClean="0"/>
              <a:t>Venus</a:t>
            </a:r>
            <a:endParaRPr lang="en-ZA" sz="40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786513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19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7638"/>
            <a:ext cx="9036496" cy="445963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ZA" sz="4700" b="1" dirty="0"/>
              <a:t>On Earth the Sun rises in the east and sets in the west. What happens on Venus?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1. Because of the planet’s thick atmosphere, we will     </a:t>
            </a:r>
          </a:p>
          <a:p>
            <a:pPr marL="0" indent="0">
              <a:buNone/>
            </a:pPr>
            <a:r>
              <a:rPr lang="en-ZA" dirty="0"/>
              <a:t>    never know from where the Sun sets and rises on  </a:t>
            </a:r>
          </a:p>
          <a:p>
            <a:pPr marL="0" indent="0">
              <a:buNone/>
            </a:pPr>
            <a:r>
              <a:rPr lang="en-ZA" dirty="0"/>
              <a:t>    Venus</a:t>
            </a:r>
          </a:p>
          <a:p>
            <a:pPr marL="0" indent="0">
              <a:buNone/>
            </a:pPr>
            <a:r>
              <a:rPr lang="en-ZA" dirty="0"/>
              <a:t>2. The Sun also rises in the east and sets in the west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3. The Sun rises in the west and sets in the east</a:t>
            </a:r>
          </a:p>
          <a:p>
            <a:pPr marL="0" indent="0">
              <a:buNone/>
            </a:pPr>
            <a:r>
              <a:rPr lang="en-ZA" dirty="0"/>
              <a:t>4. Venus does not rotate around its axis, so there is   </a:t>
            </a:r>
          </a:p>
          <a:p>
            <a:pPr marL="0" indent="0">
              <a:buNone/>
            </a:pPr>
            <a:r>
              <a:rPr lang="en-ZA" dirty="0"/>
              <a:t>     no sunrise or sunset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29003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ZA" b="1" dirty="0" smtClean="0"/>
              <a:t>QUESTION 20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7638"/>
            <a:ext cx="8928992" cy="438762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ZA" sz="4700" b="1" dirty="0"/>
              <a:t>The Moon is the Earth’s natural satellite. It is a rocky body orbiting our planet at a mean distance </a:t>
            </a:r>
            <a:r>
              <a:rPr lang="en-ZA" sz="4700" b="1" dirty="0" smtClean="0"/>
              <a:t>of approximately______</a:t>
            </a:r>
            <a:endParaRPr lang="en-ZA" sz="4700" b="1" dirty="0"/>
          </a:p>
          <a:p>
            <a:pPr marL="0" indent="0">
              <a:buNone/>
            </a:pPr>
            <a:endParaRPr lang="en-ZA" dirty="0"/>
          </a:p>
          <a:p>
            <a:pPr marL="1771650" lvl="3" indent="-514350">
              <a:buFont typeface="+mj-lt"/>
              <a:buAutoNum type="alphaUcPeriod"/>
            </a:pPr>
            <a:r>
              <a:rPr lang="en-ZA" sz="3800" dirty="0" smtClean="0"/>
              <a:t>308 </a:t>
            </a:r>
            <a:r>
              <a:rPr lang="en-ZA" sz="3800" dirty="0"/>
              <a:t>000 km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800" dirty="0" smtClean="0"/>
              <a:t>450 </a:t>
            </a:r>
            <a:r>
              <a:rPr lang="en-ZA" sz="3800" dirty="0"/>
              <a:t>000 km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800" dirty="0" smtClean="0">
                <a:solidFill>
                  <a:srgbClr val="FF0000"/>
                </a:solidFill>
              </a:rPr>
              <a:t>380 </a:t>
            </a:r>
            <a:r>
              <a:rPr lang="en-ZA" sz="3800" dirty="0">
                <a:solidFill>
                  <a:srgbClr val="FF0000"/>
                </a:solidFill>
              </a:rPr>
              <a:t>000 km</a:t>
            </a:r>
          </a:p>
          <a:p>
            <a:pPr marL="1771650" lvl="3" indent="-514350">
              <a:buFont typeface="+mj-lt"/>
              <a:buAutoNum type="alphaUcPeriod"/>
            </a:pPr>
            <a:r>
              <a:rPr lang="en-ZA" sz="3800" dirty="0" smtClean="0"/>
              <a:t>300 </a:t>
            </a:r>
            <a:r>
              <a:rPr lang="en-ZA" sz="3800" dirty="0"/>
              <a:t>000 km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96492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712" y="0"/>
            <a:ext cx="9144000" cy="1082358"/>
          </a:xfrm>
        </p:spPr>
        <p:txBody>
          <a:bodyPr/>
          <a:lstStyle/>
          <a:p>
            <a:r>
              <a:rPr lang="en-ZA" b="1" dirty="0" smtClean="0"/>
              <a:t>QUESTION 21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4669979"/>
          </a:xfrm>
        </p:spPr>
        <p:txBody>
          <a:bodyPr/>
          <a:lstStyle/>
          <a:p>
            <a:pPr marL="0" indent="0">
              <a:buNone/>
            </a:pPr>
            <a:r>
              <a:rPr lang="en-ZA" sz="4000" b="1" dirty="0"/>
              <a:t>What type of satellite is the South African satellite, </a:t>
            </a:r>
            <a:r>
              <a:rPr lang="en-ZA" sz="4000" b="1" dirty="0" err="1"/>
              <a:t>SumbandilaSat</a:t>
            </a:r>
            <a:r>
              <a:rPr lang="en-ZA" sz="4000" b="1" dirty="0"/>
              <a:t>?</a:t>
            </a:r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Communication</a:t>
            </a:r>
            <a:endParaRPr lang="en-ZA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>
                <a:solidFill>
                  <a:srgbClr val="FF0000"/>
                </a:solidFill>
              </a:rPr>
              <a:t>Earth </a:t>
            </a:r>
            <a:r>
              <a:rPr lang="en-ZA" sz="3600" dirty="0">
                <a:solidFill>
                  <a:srgbClr val="FF0000"/>
                </a:solidFill>
              </a:rPr>
              <a:t>observation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Weather</a:t>
            </a:r>
            <a:endParaRPr lang="en-ZA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Navigation</a:t>
            </a:r>
            <a:endParaRPr lang="en-ZA" sz="36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119230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2" y="16808"/>
            <a:ext cx="9036496" cy="1143000"/>
          </a:xfrm>
        </p:spPr>
        <p:txBody>
          <a:bodyPr/>
          <a:lstStyle/>
          <a:p>
            <a:r>
              <a:rPr lang="en-ZA" b="1" dirty="0" smtClean="0"/>
              <a:t>QUESTION 22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7638"/>
            <a:ext cx="8910736" cy="4525963"/>
          </a:xfrm>
        </p:spPr>
        <p:txBody>
          <a:bodyPr/>
          <a:lstStyle/>
          <a:p>
            <a:pPr marL="0" indent="0">
              <a:buNone/>
            </a:pPr>
            <a:r>
              <a:rPr lang="en-ZA" sz="4400" b="1" dirty="0"/>
              <a:t>What colour are the coolest stars?</a:t>
            </a:r>
          </a:p>
          <a:p>
            <a:pPr marL="0" indent="0">
              <a:buNone/>
            </a:pPr>
            <a:r>
              <a:rPr lang="en-ZA" dirty="0"/>
              <a:t> 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4000" dirty="0" smtClean="0"/>
              <a:t>Green</a:t>
            </a:r>
            <a:endParaRPr lang="en-ZA" sz="40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4000" dirty="0" smtClean="0"/>
              <a:t>Blue</a:t>
            </a:r>
            <a:endParaRPr lang="en-ZA" sz="40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4000" dirty="0" smtClean="0"/>
              <a:t>Yellow</a:t>
            </a:r>
            <a:endParaRPr lang="en-ZA" sz="4000" dirty="0"/>
          </a:p>
          <a:p>
            <a:pPr marL="2228850" lvl="4" indent="-514350">
              <a:buFont typeface="+mj-lt"/>
              <a:buAutoNum type="alphaUcPeriod"/>
            </a:pPr>
            <a:r>
              <a:rPr lang="en-ZA" sz="4000" dirty="0" smtClean="0">
                <a:solidFill>
                  <a:srgbClr val="FF0000"/>
                </a:solidFill>
              </a:rPr>
              <a:t>Red</a:t>
            </a:r>
            <a:endParaRPr lang="en-ZA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97558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QUESTION 23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89470"/>
            <a:ext cx="885698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sz="4000" b="1" dirty="0"/>
              <a:t>Equinox refers to days when the day and night have equal lengths. How many times a year do we experience this?</a:t>
            </a:r>
          </a:p>
          <a:p>
            <a:pPr marL="0" indent="0">
              <a:buNone/>
            </a:pPr>
            <a:endParaRPr lang="en-ZA" dirty="0"/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4 </a:t>
            </a:r>
            <a:r>
              <a:rPr lang="en-ZA" sz="3200" dirty="0"/>
              <a:t>times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3 </a:t>
            </a:r>
            <a:r>
              <a:rPr lang="en-ZA" sz="3200" dirty="0"/>
              <a:t>times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>
                <a:solidFill>
                  <a:srgbClr val="FF0000"/>
                </a:solidFill>
              </a:rPr>
              <a:t>2 </a:t>
            </a:r>
            <a:r>
              <a:rPr lang="en-ZA" sz="3200" dirty="0">
                <a:solidFill>
                  <a:srgbClr val="FF0000"/>
                </a:solidFill>
              </a:rPr>
              <a:t>times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200" dirty="0" smtClean="0"/>
              <a:t>12 </a:t>
            </a:r>
            <a:r>
              <a:rPr lang="en-ZA" sz="3200" dirty="0"/>
              <a:t>times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311678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800" y="188288"/>
            <a:ext cx="8856984" cy="1143000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24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4602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300" b="1" dirty="0"/>
              <a:t>Tides occur due to _________</a:t>
            </a:r>
          </a:p>
          <a:p>
            <a:pPr marL="0" indent="0">
              <a:buNone/>
            </a:pPr>
            <a:endParaRPr lang="en-ZA" sz="3000" dirty="0"/>
          </a:p>
          <a:p>
            <a:pPr marL="514350" indent="-514350">
              <a:buAutoNum type="alphaUcPeriod"/>
            </a:pPr>
            <a:r>
              <a:rPr lang="en-ZA" dirty="0" smtClean="0"/>
              <a:t>The </a:t>
            </a:r>
            <a:r>
              <a:rPr lang="en-ZA" dirty="0"/>
              <a:t>pull of gravity of the Earth on that of the Sun </a:t>
            </a:r>
            <a:endParaRPr lang="en-ZA" dirty="0" smtClean="0"/>
          </a:p>
          <a:p>
            <a:pPr marL="514350" indent="-514350">
              <a:buAutoNum type="alphaUcPeriod"/>
            </a:pPr>
            <a:r>
              <a:rPr lang="en-ZA" dirty="0" smtClean="0"/>
              <a:t>The </a:t>
            </a:r>
            <a:r>
              <a:rPr lang="en-ZA" dirty="0"/>
              <a:t>pull of gravity of the Sun on the Earth </a:t>
            </a:r>
            <a:endParaRPr lang="en-ZA" dirty="0" smtClean="0"/>
          </a:p>
          <a:p>
            <a:pPr marL="514350" indent="-514350">
              <a:buAutoNum type="alphaUcPeriod"/>
            </a:pPr>
            <a:r>
              <a:rPr lang="en-ZA" dirty="0" smtClean="0"/>
              <a:t>The </a:t>
            </a:r>
            <a:r>
              <a:rPr lang="en-ZA" dirty="0"/>
              <a:t>pull of gravity of the Earth on the </a:t>
            </a:r>
            <a:r>
              <a:rPr lang="en-ZA" dirty="0" smtClean="0"/>
              <a:t>Moon</a:t>
            </a:r>
          </a:p>
          <a:p>
            <a:pPr marL="514350" indent="-514350">
              <a:buAutoNum type="alphaUcPeriod"/>
            </a:pPr>
            <a:r>
              <a:rPr lang="en-ZA" dirty="0" smtClean="0">
                <a:solidFill>
                  <a:srgbClr val="FF0000"/>
                </a:solidFill>
              </a:rPr>
              <a:t>The </a:t>
            </a:r>
            <a:r>
              <a:rPr lang="en-ZA" dirty="0">
                <a:solidFill>
                  <a:srgbClr val="FF0000"/>
                </a:solidFill>
              </a:rPr>
              <a:t>pull of gravity of the Moon and the Sun on  </a:t>
            </a:r>
          </a:p>
          <a:p>
            <a:pPr marL="0" indent="0">
              <a:buNone/>
            </a:pPr>
            <a:r>
              <a:rPr lang="en-ZA" dirty="0">
                <a:solidFill>
                  <a:srgbClr val="FF0000"/>
                </a:solidFill>
              </a:rPr>
              <a:t>       </a:t>
            </a:r>
            <a:r>
              <a:rPr lang="en-ZA" dirty="0" smtClean="0">
                <a:solidFill>
                  <a:srgbClr val="FF0000"/>
                </a:solidFill>
              </a:rPr>
              <a:t>the </a:t>
            </a:r>
            <a:r>
              <a:rPr lang="en-ZA" dirty="0">
                <a:solidFill>
                  <a:srgbClr val="FF0000"/>
                </a:solidFill>
              </a:rPr>
              <a:t>Earth's oceans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637622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582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b="1" dirty="0" smtClean="0"/>
              <a:t>QUESTION 25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32681"/>
            <a:ext cx="9144000" cy="4802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FontTx/>
              <a:buNone/>
            </a:pPr>
            <a:r>
              <a:rPr lang="en-US" altLang="en-US" sz="3600" b="1" dirty="0" smtClean="0"/>
              <a:t>If Earth =     ; Universe=       ; Solar system=        and Galaxy =          then which relationship is correct?</a:t>
            </a:r>
          </a:p>
          <a:p>
            <a:pPr marL="0" indent="0" eaLnBrk="1" hangingPunct="1">
              <a:buFontTx/>
              <a:buNone/>
            </a:pPr>
            <a:r>
              <a:rPr lang="en-US" altLang="en-US" sz="3600" b="1" dirty="0" smtClean="0"/>
              <a:t>	</a:t>
            </a:r>
            <a:r>
              <a:rPr lang="en-US" altLang="en-US" sz="2800" dirty="0" smtClean="0"/>
              <a:t>A.                        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    B.</a:t>
            </a:r>
            <a:endParaRPr lang="en-ZA" altLang="en-US" sz="2800" dirty="0" smtClean="0"/>
          </a:p>
          <a:p>
            <a:pPr marL="1314450" lvl="3" indent="0" eaLnBrk="1" hangingPunct="1">
              <a:buClr>
                <a:srgbClr val="FF3300"/>
              </a:buClr>
              <a:buFontTx/>
              <a:buNone/>
            </a:pPr>
            <a:r>
              <a:rPr lang="en-ZA" altLang="en-US" sz="2800" dirty="0" smtClean="0"/>
              <a:t>                       </a:t>
            </a:r>
            <a:r>
              <a:rPr lang="en-US" altLang="en-US" sz="2800" dirty="0" smtClean="0"/>
              <a:t>  </a:t>
            </a:r>
          </a:p>
          <a:p>
            <a:pPr marL="1314450" lvl="3" indent="0" eaLnBrk="1" hangingPunct="1">
              <a:buClr>
                <a:srgbClr val="FF3300"/>
              </a:buClr>
              <a:buFontTx/>
              <a:buNone/>
            </a:pPr>
            <a:endParaRPr lang="en-US" altLang="en-US" sz="2800" dirty="0" smtClean="0"/>
          </a:p>
          <a:p>
            <a:pPr marL="1314450" lvl="3" indent="0" eaLnBrk="1" hangingPunct="1">
              <a:buClr>
                <a:srgbClr val="FF3300"/>
              </a:buClr>
              <a:buFontTx/>
              <a:buNone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C.</a:t>
            </a:r>
            <a:r>
              <a:rPr lang="en-US" altLang="en-US" sz="2800" dirty="0" smtClean="0"/>
              <a:t>                                 D.  </a:t>
            </a:r>
            <a:endParaRPr lang="en-ZA" altLang="en-US" sz="2800" dirty="0" smtClean="0"/>
          </a:p>
        </p:txBody>
      </p:sp>
      <p:sp>
        <p:nvSpPr>
          <p:cNvPr id="2" name="Rectangle 1"/>
          <p:cNvSpPr/>
          <p:nvPr/>
        </p:nvSpPr>
        <p:spPr>
          <a:xfrm>
            <a:off x="4475163" y="1198245"/>
            <a:ext cx="647700" cy="5762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3" name="Oval 2"/>
          <p:cNvSpPr/>
          <p:nvPr/>
        </p:nvSpPr>
        <p:spPr>
          <a:xfrm>
            <a:off x="1868486" y="1259365"/>
            <a:ext cx="431800" cy="431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4" name="Parallelogram 3"/>
          <p:cNvSpPr/>
          <p:nvPr/>
        </p:nvSpPr>
        <p:spPr>
          <a:xfrm>
            <a:off x="2654298" y="1797606"/>
            <a:ext cx="796925" cy="503238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5" name="Oval 4"/>
          <p:cNvSpPr/>
          <p:nvPr/>
        </p:nvSpPr>
        <p:spPr>
          <a:xfrm>
            <a:off x="8100392" y="1335564"/>
            <a:ext cx="720725" cy="431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pic>
        <p:nvPicPr>
          <p:cNvPr id="133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6752" y="4541043"/>
            <a:ext cx="1547813" cy="139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2875" y="3213100"/>
            <a:ext cx="1604963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469" y="2796381"/>
            <a:ext cx="1728788" cy="128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3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2863" y="4402137"/>
            <a:ext cx="1462087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1500" y="3386138"/>
            <a:ext cx="790575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3513138"/>
            <a:ext cx="64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388" y="3579813"/>
            <a:ext cx="384175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7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7239" y="4790122"/>
            <a:ext cx="1366837" cy="829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419" y="4946648"/>
            <a:ext cx="788987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29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933" y="5033167"/>
            <a:ext cx="457200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888" y="3048000"/>
            <a:ext cx="925512" cy="83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1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725" y="3144838"/>
            <a:ext cx="731838" cy="73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2" name="Picture 1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306" y="4614227"/>
            <a:ext cx="1219200" cy="77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3" name="Picture 1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800" y="4668837"/>
            <a:ext cx="6604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4" name="Picture 1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9593" y="4874418"/>
            <a:ext cx="404813" cy="24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35" name="Picture 2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197" y="3335974"/>
            <a:ext cx="569912" cy="34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16136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16" y="0"/>
            <a:ext cx="8928992" cy="1143000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26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16" y="1340768"/>
            <a:ext cx="8928992" cy="44644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4300" b="1" dirty="0"/>
              <a:t>The time required for the Moon to complete a cycle of phases when viewed from the Earth is approximately </a:t>
            </a:r>
            <a:r>
              <a:rPr lang="en-ZA" sz="4300" b="1" dirty="0" smtClean="0"/>
              <a:t>a ______</a:t>
            </a:r>
            <a:endParaRPr lang="en-ZA" sz="4300" b="1" dirty="0"/>
          </a:p>
          <a:p>
            <a:pPr marL="0" indent="0">
              <a:buNone/>
            </a:pPr>
            <a:endParaRPr lang="en-ZA" dirty="0"/>
          </a:p>
          <a:p>
            <a:pPr marL="2686050" lvl="5" indent="-514350">
              <a:buFont typeface="+mj-lt"/>
              <a:buAutoNum type="alphaUcPeriod"/>
            </a:pPr>
            <a:r>
              <a:rPr lang="en-ZA" sz="3900" dirty="0" smtClean="0"/>
              <a:t>week </a:t>
            </a:r>
            <a:endParaRPr lang="en-ZA" sz="3900" dirty="0"/>
          </a:p>
          <a:p>
            <a:pPr marL="2686050" lvl="5" indent="-514350">
              <a:buFont typeface="+mj-lt"/>
              <a:buAutoNum type="alphaUcPeriod"/>
            </a:pPr>
            <a:r>
              <a:rPr lang="en-ZA" sz="3900" dirty="0" smtClean="0">
                <a:solidFill>
                  <a:srgbClr val="FF0000"/>
                </a:solidFill>
              </a:rPr>
              <a:t>month</a:t>
            </a:r>
            <a:endParaRPr lang="en-ZA" sz="3900" dirty="0">
              <a:solidFill>
                <a:srgbClr val="FF0000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ZA" sz="3900" dirty="0" smtClean="0"/>
              <a:t>year</a:t>
            </a:r>
            <a:endParaRPr lang="en-ZA" sz="3900" dirty="0"/>
          </a:p>
          <a:p>
            <a:pPr marL="2686050" lvl="5" indent="-514350">
              <a:buFont typeface="+mj-lt"/>
              <a:buAutoNum type="alphaUcPeriod"/>
            </a:pPr>
            <a:r>
              <a:rPr lang="en-ZA" sz="3900" dirty="0" smtClean="0"/>
              <a:t>day</a:t>
            </a:r>
            <a:endParaRPr lang="en-ZA" sz="3900" dirty="0"/>
          </a:p>
        </p:txBody>
      </p:sp>
    </p:spTree>
    <p:extLst>
      <p:ext uri="{BB962C8B-B14F-4D97-AF65-F5344CB8AC3E}">
        <p14:creationId xmlns:p14="http://schemas.microsoft.com/office/powerpoint/2010/main" val="39687552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1143000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27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1"/>
            <a:ext cx="8928992" cy="4205064"/>
          </a:xfrm>
        </p:spPr>
        <p:txBody>
          <a:bodyPr/>
          <a:lstStyle/>
          <a:p>
            <a:pPr marL="0" indent="0">
              <a:buNone/>
            </a:pPr>
            <a:r>
              <a:rPr lang="en-ZA" sz="4000" b="1" dirty="0"/>
              <a:t>A solar eclipse occurs during the </a:t>
            </a:r>
            <a:r>
              <a:rPr lang="en-ZA" sz="4000" b="1" dirty="0" smtClean="0"/>
              <a:t>night </a:t>
            </a:r>
            <a:r>
              <a:rPr lang="en-ZA" sz="4000" b="1" dirty="0"/>
              <a:t>whilst a lunar eclipse occurs only </a:t>
            </a:r>
            <a:r>
              <a:rPr lang="en-ZA" sz="4000" b="1" dirty="0" smtClean="0"/>
              <a:t>during the day.</a:t>
            </a:r>
            <a:endParaRPr lang="en-ZA" sz="4000" b="1" dirty="0"/>
          </a:p>
          <a:p>
            <a:pPr marL="0" indent="0">
              <a:buNone/>
            </a:pPr>
            <a:endParaRPr lang="en-ZA" dirty="0"/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/>
              <a:t>True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ZA" sz="3600" dirty="0">
                <a:solidFill>
                  <a:srgbClr val="FF0000"/>
                </a:solidFill>
              </a:rPr>
              <a:t>False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833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en-US" altLang="en-US" b="1" dirty="0" smtClean="0"/>
              <a:t>QUESTION 1</a:t>
            </a:r>
            <a:r>
              <a:rPr lang="en-US" altLang="en-US" dirty="0" smtClean="0"/>
              <a:t> </a:t>
            </a:r>
            <a:endParaRPr lang="en-ZA" altLang="en-US" dirty="0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 bwMode="auto">
          <a:xfrm>
            <a:off x="0" y="1268760"/>
            <a:ext cx="91440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sz="4400" b="1" dirty="0" smtClean="0"/>
              <a:t>A galaxy </a:t>
            </a:r>
            <a:r>
              <a:rPr lang="en-US" altLang="en-US" sz="4400" b="1" dirty="0"/>
              <a:t>contains stars only</a:t>
            </a:r>
            <a:r>
              <a:rPr lang="en-US" altLang="en-US" sz="4400" b="1" dirty="0" smtClean="0"/>
              <a:t>.</a:t>
            </a:r>
          </a:p>
          <a:p>
            <a:pPr marL="0" indent="0">
              <a:buNone/>
            </a:pPr>
            <a:r>
              <a:rPr lang="en-US" altLang="en-US" dirty="0"/>
              <a:t/>
            </a:r>
            <a:br>
              <a:rPr lang="en-US" altLang="en-US" dirty="0"/>
            </a:br>
            <a:endParaRPr lang="en-US" altLang="en-US" sz="4000" dirty="0">
              <a:solidFill>
                <a:srgbClr val="92D050"/>
              </a:solidFill>
            </a:endParaRPr>
          </a:p>
          <a:p>
            <a:pPr marL="2228850" lvl="4" indent="-514350">
              <a:buFont typeface="+mj-lt"/>
              <a:buAutoNum type="alphaUcPeriod"/>
            </a:pPr>
            <a:r>
              <a:rPr lang="en-US" altLang="en-US" sz="4000" dirty="0" smtClean="0"/>
              <a:t>True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altLang="en-US" sz="4000" dirty="0" smtClean="0">
                <a:solidFill>
                  <a:srgbClr val="FF0000"/>
                </a:solidFill>
              </a:rPr>
              <a:t>False</a:t>
            </a:r>
            <a:endParaRPr lang="en-ZA" altLang="en-US" sz="4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3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2" y="116632"/>
            <a:ext cx="9036496" cy="1143000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52" y="1259633"/>
            <a:ext cx="9036496" cy="4689648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phase of the Moon that one sees depends on </a:t>
            </a:r>
            <a:r>
              <a:rPr lang="en-US" sz="40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______</a:t>
            </a:r>
            <a:endParaRPr lang="en-US" sz="4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ZA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Moon’s position and where you are on Earth's </a:t>
            </a:r>
            <a:r>
              <a:rPr lang="en-Z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surface</a:t>
            </a:r>
            <a:endParaRPr lang="en-Z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Z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of the sunlit side of the Moon faces </a:t>
            </a:r>
            <a:r>
              <a:rPr lang="en-ZA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Earth </a:t>
            </a:r>
            <a:endParaRPr lang="en-ZA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ZA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much of the Moon's surface is lit by the </a:t>
            </a:r>
            <a:r>
              <a:rPr lang="en-ZA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 </a:t>
            </a:r>
            <a:endParaRPr lang="en-ZA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lvl="0" indent="-514350">
              <a:buFont typeface="+mj-lt"/>
              <a:buAutoNum type="alphaUcPeriod"/>
            </a:pPr>
            <a:r>
              <a:rPr lang="en-ZA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Whether or not an eclipse is occurring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135946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1143000"/>
          </a:xfrm>
        </p:spPr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29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43001"/>
            <a:ext cx="8928992" cy="473427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ZA" sz="4300" b="1" dirty="0">
                <a:latin typeface="Arial" panose="020B0604020202020204" pitchFamily="34" charset="0"/>
                <a:cs typeface="Arial" panose="020B0604020202020204" pitchFamily="34" charset="0"/>
              </a:rPr>
              <a:t>When do we experience the highest tides</a:t>
            </a:r>
            <a:r>
              <a:rPr lang="en-ZA" sz="4300" b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buNone/>
            </a:pPr>
            <a:endParaRPr lang="en-ZA" sz="39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indent="-742950">
              <a:buFont typeface="+mj-lt"/>
              <a:buAutoNum type="alphaUcPeriod"/>
            </a:pP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During </a:t>
            </a: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the Moon's first quarter phase </a:t>
            </a:r>
          </a:p>
          <a:p>
            <a:pPr marL="742950" indent="-742950">
              <a:buFont typeface="+mj-lt"/>
              <a:buAutoNum type="alphaUcPeriod"/>
            </a:pPr>
            <a:r>
              <a:rPr lang="en-Z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 the Sun, Earth and Moon are nearly in a line </a:t>
            </a:r>
          </a:p>
          <a:p>
            <a:pPr marL="742950" indent="-742950">
              <a:buFont typeface="+mj-lt"/>
              <a:buAutoNum type="alphaUcPeriod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During the Moon's third quarter </a:t>
            </a:r>
          </a:p>
          <a:p>
            <a:pPr marL="742950" indent="-742950">
              <a:buFont typeface="+mj-lt"/>
              <a:buAutoNum type="alphaUcPeriod"/>
            </a:pPr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When the Moon is at a right angle to the Sun 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837321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QUESTION </a:t>
            </a:r>
            <a:r>
              <a:rPr lang="en-ZA" b="1" dirty="0" smtClean="0"/>
              <a:t>30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467484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Approximately how 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long does it take light to travel from the Sun to the Earth?</a:t>
            </a:r>
          </a:p>
          <a:p>
            <a:pPr marL="0" indent="0">
              <a:buNone/>
            </a:pP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 minute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minutes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 hour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24 hours</a:t>
            </a:r>
            <a:endParaRPr lang="en-ZA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46235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05064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THANK YOU </a:t>
            </a:r>
          </a:p>
          <a:p>
            <a:pPr marL="0" lvl="0" indent="0" algn="ctr">
              <a:buNone/>
            </a:pPr>
            <a:r>
              <a:rPr lang="en-US" sz="7200" b="1" dirty="0">
                <a:solidFill>
                  <a:prstClr val="black"/>
                </a:solidFill>
              </a:rPr>
              <a:t>FOR </a:t>
            </a:r>
            <a:r>
              <a:rPr lang="en-US" sz="7200" b="1" dirty="0" smtClean="0">
                <a:solidFill>
                  <a:prstClr val="black"/>
                </a:solidFill>
              </a:rPr>
              <a:t>PARTICIPATING</a:t>
            </a:r>
          </a:p>
          <a:p>
            <a:pPr marL="0" lvl="0" indent="0" algn="ctr">
              <a:buNone/>
            </a:pPr>
            <a:r>
              <a:rPr lang="en-US" sz="7200" b="1" dirty="0" smtClean="0">
                <a:solidFill>
                  <a:prstClr val="black"/>
                </a:solidFill>
              </a:rPr>
              <a:t>ALL THE BEST!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610976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44562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sz="6000" b="1" dirty="0" smtClean="0"/>
              <a:t>NB: There is no need to break the ties here, please let them continue to Round 4.</a:t>
            </a:r>
            <a:endParaRPr lang="en-ZA" sz="6000" b="1" dirty="0"/>
          </a:p>
        </p:txBody>
      </p:sp>
    </p:spTree>
    <p:extLst>
      <p:ext uri="{BB962C8B-B14F-4D97-AF65-F5344CB8AC3E}">
        <p14:creationId xmlns:p14="http://schemas.microsoft.com/office/powerpoint/2010/main" val="3207844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ZA" altLang="en-US" b="1" dirty="0"/>
              <a:t>QUESTION </a:t>
            </a:r>
            <a:r>
              <a:rPr lang="en-ZA" altLang="en-US" b="1" dirty="0" smtClean="0"/>
              <a:t>2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 bwMode="auto">
          <a:xfrm>
            <a:off x="179512" y="1417638"/>
            <a:ext cx="8856984" cy="438762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dirty="0" smtClean="0">
                <a:solidFill>
                  <a:srgbClr val="92D050"/>
                </a:solidFill>
              </a:rPr>
              <a:t> </a:t>
            </a:r>
            <a:r>
              <a:rPr lang="en-US" altLang="en-US" sz="4400" b="1" dirty="0" smtClean="0"/>
              <a:t>Very </a:t>
            </a:r>
            <a:r>
              <a:rPr lang="en-US" altLang="en-US" sz="4400" b="1" dirty="0"/>
              <a:t>massive stars can form a white </a:t>
            </a:r>
            <a:r>
              <a:rPr lang="en-US" altLang="en-US" sz="4400" b="1" dirty="0" smtClean="0"/>
              <a:t>dwarf.</a:t>
            </a:r>
          </a:p>
          <a:p>
            <a:pPr marL="0" indent="0">
              <a:buNone/>
            </a:pPr>
            <a:endParaRPr lang="en-US" altLang="en-US" sz="4400" b="1" dirty="0" smtClean="0"/>
          </a:p>
          <a:p>
            <a:pPr marL="1714500" lvl="4" indent="0">
              <a:buNone/>
            </a:pPr>
            <a:r>
              <a:rPr lang="en-US" altLang="en-US" sz="4000" dirty="0" smtClean="0"/>
              <a:t>A. True</a:t>
            </a:r>
          </a:p>
          <a:p>
            <a:pPr marL="1714500" lvl="4" indent="0">
              <a:buNone/>
            </a:pPr>
            <a:r>
              <a:rPr lang="en-US" altLang="en-US" sz="4000" dirty="0" smtClean="0">
                <a:solidFill>
                  <a:srgbClr val="FF0000"/>
                </a:solidFill>
              </a:rPr>
              <a:t>B. False</a:t>
            </a:r>
            <a:endParaRPr lang="en-US" altLang="en-US" sz="4000" dirty="0">
              <a:solidFill>
                <a:srgbClr val="FF0000"/>
              </a:solidFill>
            </a:endParaRPr>
          </a:p>
          <a:p>
            <a:pPr marL="0" indent="0" eaLnBrk="1" hangingPunct="1">
              <a:buFontTx/>
              <a:buNone/>
            </a:pPr>
            <a:endParaRPr lang="en-Z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108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107504" y="0"/>
            <a:ext cx="9036496" cy="11247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b="1" dirty="0"/>
              <a:t>QUESTION </a:t>
            </a:r>
            <a:r>
              <a:rPr lang="en-US" altLang="en-US" b="1" dirty="0" smtClean="0"/>
              <a:t>3 </a:t>
            </a:r>
            <a:br>
              <a:rPr lang="en-US" altLang="en-US" b="1" dirty="0" smtClean="0"/>
            </a:br>
            <a:endParaRPr lang="en-ZA" altLang="en-US" b="1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107504" y="1417638"/>
            <a:ext cx="8856984" cy="43156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sz="4400" b="1" dirty="0" smtClean="0"/>
              <a:t>Light </a:t>
            </a:r>
            <a:r>
              <a:rPr lang="en-US" altLang="en-US" sz="4400" b="1" dirty="0"/>
              <a:t>can escape from a Black Hole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endParaRPr lang="en-ZA" altLang="en-US" dirty="0"/>
          </a:p>
          <a:p>
            <a:pPr marL="2228850" lvl="4" indent="-514350">
              <a:buFont typeface="+mj-lt"/>
              <a:buAutoNum type="alphaUcPeriod"/>
            </a:pPr>
            <a:r>
              <a:rPr lang="en-US" altLang="en-US" sz="3600" dirty="0" smtClean="0"/>
              <a:t>True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altLang="en-US" sz="3600" dirty="0" smtClean="0">
                <a:solidFill>
                  <a:srgbClr val="FF0000"/>
                </a:solidFill>
              </a:rPr>
              <a:t>False</a:t>
            </a:r>
            <a:endParaRPr lang="en-US" altLang="en-US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022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107504" y="116632"/>
            <a:ext cx="9036496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dirty="0"/>
              <a:t> </a:t>
            </a:r>
            <a:r>
              <a:rPr lang="en-US" altLang="en-US" b="1" dirty="0"/>
              <a:t>QUESTION </a:t>
            </a:r>
            <a:r>
              <a:rPr lang="en-US" altLang="en-US" b="1" dirty="0" smtClean="0"/>
              <a:t>4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ZA" alt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xfrm>
            <a:off x="107504" y="1600201"/>
            <a:ext cx="8856984" cy="42050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altLang="en-US" dirty="0" smtClean="0"/>
              <a:t>  </a:t>
            </a:r>
            <a:r>
              <a:rPr lang="en-US" altLang="en-US" sz="4400" b="1" dirty="0"/>
              <a:t>The sun has magnitude of </a:t>
            </a:r>
            <a:r>
              <a:rPr lang="en-US" altLang="en-US" sz="4400" b="1" dirty="0" smtClean="0"/>
              <a:t> -26.8</a:t>
            </a:r>
            <a:r>
              <a:rPr lang="en-US" altLang="en-US" sz="4400" b="1" dirty="0"/>
              <a:t>.</a:t>
            </a:r>
            <a:endParaRPr lang="en-US" altLang="en-US" sz="4400" b="1" dirty="0" smtClean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>
              <a:solidFill>
                <a:srgbClr val="92D050"/>
              </a:solidFill>
            </a:endParaRPr>
          </a:p>
          <a:p>
            <a:pPr marL="2686050" lvl="5" indent="-514350">
              <a:buFont typeface="+mj-lt"/>
              <a:buAutoNum type="alphaUcPeriod"/>
            </a:pPr>
            <a:r>
              <a:rPr lang="en-US" altLang="en-US" sz="4000" dirty="0" smtClean="0">
                <a:solidFill>
                  <a:srgbClr val="FF0000"/>
                </a:solidFill>
              </a:rPr>
              <a:t>True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altLang="en-US" sz="4000" dirty="0" smtClean="0"/>
              <a:t>False</a:t>
            </a:r>
            <a:endParaRPr lang="en-US" altLang="en-US" sz="4000" dirty="0"/>
          </a:p>
          <a:p>
            <a:pPr marL="0" indent="0" eaLnBrk="1" hangingPunct="1">
              <a:buFontTx/>
              <a:buNone/>
            </a:pPr>
            <a:endParaRPr lang="en-ZA" altLang="en-US" dirty="0" smtClean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66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ZA" altLang="en-US" b="1" dirty="0"/>
              <a:t>QUESTION </a:t>
            </a:r>
            <a:r>
              <a:rPr lang="en-ZA" altLang="en-US" b="1" dirty="0" smtClean="0"/>
              <a:t>5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 bwMode="auto">
          <a:xfrm>
            <a:off x="0" y="1196752"/>
            <a:ext cx="9144000" cy="46085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400050" lvl="1" indent="0">
              <a:buNone/>
            </a:pPr>
            <a:r>
              <a:rPr lang="en-US" altLang="en-US" sz="5700" b="1" dirty="0" smtClean="0"/>
              <a:t>From where </a:t>
            </a:r>
            <a:r>
              <a:rPr lang="en-US" altLang="en-US" sz="5700" b="1" dirty="0"/>
              <a:t>can </a:t>
            </a:r>
            <a:r>
              <a:rPr lang="en-US" altLang="en-US" sz="5700" b="1" dirty="0" smtClean="0"/>
              <a:t>one detect </a:t>
            </a:r>
            <a:r>
              <a:rPr lang="en-US" altLang="en-US" sz="5700" b="1" dirty="0"/>
              <a:t>the presence of a Black </a:t>
            </a:r>
            <a:r>
              <a:rPr lang="en-US" altLang="en-US" sz="5700" b="1" dirty="0" smtClean="0"/>
              <a:t>Hole?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altLang="en-US" dirty="0" smtClean="0"/>
          </a:p>
          <a:p>
            <a:pPr marL="400050" lvl="1" indent="0">
              <a:buNone/>
            </a:pPr>
            <a:endParaRPr lang="en-ZA" altLang="en-US" dirty="0"/>
          </a:p>
          <a:p>
            <a:pPr marL="400050" lvl="1" indent="0" eaLnBrk="1" hangingPunct="1">
              <a:buFontTx/>
              <a:buNone/>
            </a:pPr>
            <a:endParaRPr lang="en-US" altLang="en-US" dirty="0"/>
          </a:p>
          <a:p>
            <a:pPr marL="914400" lvl="1" indent="-514350" eaLnBrk="1" hangingPunct="1">
              <a:buFont typeface="+mj-lt"/>
              <a:buAutoNum type="alphaUcPeriod"/>
            </a:pPr>
            <a:r>
              <a:rPr lang="en-US" altLang="en-US" sz="5200" dirty="0" smtClean="0"/>
              <a:t>the light it emits</a:t>
            </a:r>
          </a:p>
          <a:p>
            <a:pPr marL="914400" lvl="1" indent="-514350" eaLnBrk="1" hangingPunct="1">
              <a:buFont typeface="+mj-lt"/>
              <a:buAutoNum type="alphaUcPeriod"/>
            </a:pPr>
            <a:r>
              <a:rPr lang="en-US" altLang="en-US" sz="5200" dirty="0" smtClean="0"/>
              <a:t>the noise it makes</a:t>
            </a:r>
          </a:p>
          <a:p>
            <a:pPr marL="914400" lvl="1" indent="-514350" eaLnBrk="1" hangingPunct="1">
              <a:buFont typeface="+mj-lt"/>
              <a:buAutoNum type="alphaUcPeriod"/>
            </a:pPr>
            <a:r>
              <a:rPr lang="en-US" altLang="en-US" sz="5200" dirty="0" smtClean="0">
                <a:solidFill>
                  <a:srgbClr val="92D050"/>
                </a:solidFill>
              </a:rPr>
              <a:t>from the effect of gravity on its surroundings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altLang="en-US" sz="5200" dirty="0" smtClean="0"/>
              <a:t>None of the above</a:t>
            </a:r>
          </a:p>
          <a:p>
            <a:pPr marL="400050" lvl="1" indent="0" eaLnBrk="1" hangingPunct="1">
              <a:buFontTx/>
              <a:buNone/>
            </a:pPr>
            <a:endParaRPr lang="en-ZA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5538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0" y="91440"/>
            <a:ext cx="9144000" cy="96129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en-US" altLang="en-US" b="1" dirty="0"/>
              <a:t>QUESTION </a:t>
            </a:r>
            <a:r>
              <a:rPr lang="en-US" altLang="en-US" b="1" dirty="0" smtClean="0"/>
              <a:t>6</a:t>
            </a:r>
            <a:endParaRPr lang="en-ZA" altLang="en-US" b="1" dirty="0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107504" y="1268760"/>
            <a:ext cx="9036496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altLang="en-US" sz="4400" b="1" dirty="0"/>
              <a:t>A light year is a measure </a:t>
            </a:r>
            <a:r>
              <a:rPr lang="en-US" altLang="en-US" sz="4400" b="1" dirty="0" smtClean="0"/>
              <a:t>of_____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 smtClean="0"/>
              <a:t>     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US" altLang="en-US" sz="4000" dirty="0" smtClean="0"/>
              <a:t>time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US" altLang="en-US" sz="4000" dirty="0" smtClean="0"/>
              <a:t>light</a:t>
            </a:r>
          </a:p>
          <a:p>
            <a:pPr marL="2628900" lvl="5" indent="-457200">
              <a:buFont typeface="+mj-lt"/>
              <a:buAutoNum type="alphaUcPeriod"/>
            </a:pPr>
            <a:r>
              <a:rPr lang="en-US" altLang="en-US" sz="4000" dirty="0">
                <a:solidFill>
                  <a:srgbClr val="FF0000"/>
                </a:solidFill>
              </a:rPr>
              <a:t>d</a:t>
            </a:r>
            <a:r>
              <a:rPr lang="en-US" altLang="en-US" sz="4000" dirty="0" smtClean="0">
                <a:solidFill>
                  <a:srgbClr val="FF0000"/>
                </a:solidFill>
              </a:rPr>
              <a:t>istance</a:t>
            </a:r>
            <a:endParaRPr lang="en-US" altLang="en-US" sz="4000" dirty="0">
              <a:solidFill>
                <a:srgbClr val="FF0000"/>
              </a:solidFill>
            </a:endParaRPr>
          </a:p>
          <a:p>
            <a:pPr marL="2628900" lvl="5" indent="-457200">
              <a:buFont typeface="+mj-lt"/>
              <a:buAutoNum type="alphaUcPeriod"/>
            </a:pPr>
            <a:r>
              <a:rPr lang="en-US" altLang="en-US" sz="4000" dirty="0" smtClean="0"/>
              <a:t>speed</a:t>
            </a:r>
            <a:endParaRPr lang="en-ZA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0978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 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964488" cy="460851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Arrange the following in terms of increasing distance from Earth.</a:t>
            </a:r>
          </a:p>
          <a:p>
            <a:pPr marL="0" lvl="0" indent="0">
              <a:buNone/>
            </a:pPr>
            <a:endParaRPr lang="en-US" sz="36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742950">
              <a:buFont typeface="+mj-lt"/>
              <a:buAutoNum type="alphaUcPeriod"/>
            </a:pP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Makemake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Eris, Ceres, Pluto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Eris, Pluto, Ceres,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Makemake</a:t>
            </a:r>
            <a:endParaRPr lang="en-US" sz="3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0" indent="-742950">
              <a:buFont typeface="+mj-lt"/>
              <a:buAutoNum type="alphaUcPeriod"/>
            </a:pP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Ceres, </a:t>
            </a:r>
            <a:r>
              <a:rPr lang="en-US" sz="36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Makemake</a:t>
            </a:r>
            <a:r>
              <a:rPr lang="en-US" sz="36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Eris, Pluto</a:t>
            </a:r>
          </a:p>
          <a:p>
            <a:pPr marL="742950" lvl="0" indent="-742950">
              <a:buFont typeface="+mj-lt"/>
              <a:buAutoNum type="alphaUcPeriod"/>
            </a:pP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Ceres, Pluto, </a:t>
            </a:r>
            <a:r>
              <a:rPr lang="en-US" sz="36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Makemake</a:t>
            </a:r>
            <a:r>
              <a:rPr lang="en-US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Eris</a:t>
            </a:r>
          </a:p>
          <a:p>
            <a:pPr marL="0" lvl="0" indent="0">
              <a:buNone/>
            </a:pPr>
            <a:endParaRPr lang="en-ZA" dirty="0">
              <a:solidFill>
                <a:prstClr val="black"/>
              </a:solidFill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84841273"/>
      </p:ext>
    </p:extLst>
  </p:cSld>
  <p:clrMapOvr>
    <a:masterClrMapping/>
  </p:clrMapOvr>
</p:sld>
</file>

<file path=ppt/theme/theme1.xml><?xml version="1.0" encoding="utf-8"?>
<a:theme xmlns:a="http://schemas.openxmlformats.org/drawingml/2006/main" name="SAA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11217</TotalTime>
  <Words>984</Words>
  <Application>Microsoft Office PowerPoint</Application>
  <PresentationFormat>On-screen Show (4:3)</PresentationFormat>
  <Paragraphs>220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Calibri</vt:lpstr>
      <vt:lpstr>Times New Roman</vt:lpstr>
      <vt:lpstr>SAASTA</vt:lpstr>
      <vt:lpstr>PowerPoint Presentation</vt:lpstr>
      <vt:lpstr>RULES</vt:lpstr>
      <vt:lpstr>QUESTION 1 </vt:lpstr>
      <vt:lpstr>QUESTION 2</vt:lpstr>
      <vt:lpstr>QUESTION 3  </vt:lpstr>
      <vt:lpstr> QUESTION 4 </vt:lpstr>
      <vt:lpstr>QUESTION 5</vt:lpstr>
      <vt:lpstr>QUESTION 6</vt:lpstr>
      <vt:lpstr>QUESTION 7</vt:lpstr>
      <vt:lpstr>QUESTION 8 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QUESTION 21</vt:lpstr>
      <vt:lpstr>QUESTION 22</vt:lpstr>
      <vt:lpstr>QUESTION 23</vt:lpstr>
      <vt:lpstr>QUESTION 24</vt:lpstr>
      <vt:lpstr>QUESTION 25</vt:lpstr>
      <vt:lpstr>QUESTION 26</vt:lpstr>
      <vt:lpstr>QUESTION 27</vt:lpstr>
      <vt:lpstr>QUESTION 28</vt:lpstr>
      <vt:lpstr>QUESTION 29</vt:lpstr>
      <vt:lpstr>QUESTION 30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STUDIES</dc:title>
  <dc:creator>Bafedile Kgwadi</dc:creator>
  <cp:lastModifiedBy>Bafedile Kgwadi</cp:lastModifiedBy>
  <cp:revision>166</cp:revision>
  <dcterms:created xsi:type="dcterms:W3CDTF">2015-05-19T08:25:08Z</dcterms:created>
  <dcterms:modified xsi:type="dcterms:W3CDTF">2019-01-30T08:55:39Z</dcterms:modified>
</cp:coreProperties>
</file>